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81" r:id="rId9"/>
    <p:sldId id="352" r:id="rId10"/>
    <p:sldId id="354" r:id="rId11"/>
    <p:sldId id="353" r:id="rId12"/>
    <p:sldId id="355" r:id="rId13"/>
    <p:sldId id="278" r:id="rId14"/>
  </p:sldIdLst>
  <p:sldSz cx="12192000" cy="6858000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i Thomas" initials="KT" lastIdx="1" clrIdx="0">
    <p:extLst>
      <p:ext uri="{19B8F6BF-5375-455C-9EA6-DF929625EA0E}">
        <p15:presenceInfo xmlns:p15="http://schemas.microsoft.com/office/powerpoint/2012/main" userId="Kili Thomas" providerId="None"/>
      </p:ext>
    </p:extLst>
  </p:cmAuthor>
  <p:cmAuthor id="2" name="Puja Mistry" initials="PM" lastIdx="2" clrIdx="1">
    <p:extLst>
      <p:ext uri="{19B8F6BF-5375-455C-9EA6-DF929625EA0E}">
        <p15:presenceInfo xmlns:p15="http://schemas.microsoft.com/office/powerpoint/2012/main" userId="9d71d5b9011f54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099"/>
    <a:srgbClr val="00A9A0"/>
    <a:srgbClr val="F37F23"/>
    <a:srgbClr val="ABA9A5"/>
    <a:srgbClr val="F28D4A"/>
    <a:srgbClr val="EE7624"/>
    <a:srgbClr val="53565A"/>
    <a:srgbClr val="0099C0"/>
    <a:srgbClr val="7D4199"/>
    <a:srgbClr val="545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46157-7AD0-47ED-B466-0AE416F61445}" v="75" dt="2024-04-28T16:20:21.45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33" autoAdjust="0"/>
    <p:restoredTop sz="32324" autoAdjust="0"/>
  </p:normalViewPr>
  <p:slideViewPr>
    <p:cSldViewPr snapToGrid="0">
      <p:cViewPr varScale="1">
        <p:scale>
          <a:sx n="32" d="100"/>
          <a:sy n="32" d="100"/>
        </p:scale>
        <p:origin x="2760" y="48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Meakin" userId="6f9392ca4e32612d" providerId="LiveId" clId="{24E46157-7AD0-47ED-B466-0AE416F61445}"/>
    <pc:docChg chg="custSel addSld delSld modSld sldOrd modMainMaster">
      <pc:chgData name="Andy Meakin" userId="6f9392ca4e32612d" providerId="LiveId" clId="{24E46157-7AD0-47ED-B466-0AE416F61445}" dt="2024-04-28T16:21:35.485" v="6542" actId="6549"/>
      <pc:docMkLst>
        <pc:docMk/>
      </pc:docMkLst>
      <pc:sldChg chg="modSp mod">
        <pc:chgData name="Andy Meakin" userId="6f9392ca4e32612d" providerId="LiveId" clId="{24E46157-7AD0-47ED-B466-0AE416F61445}" dt="2024-04-28T13:35:46.033" v="5355" actId="27636"/>
        <pc:sldMkLst>
          <pc:docMk/>
          <pc:sldMk cId="758103889" sldId="257"/>
        </pc:sldMkLst>
        <pc:spChg chg="mod">
          <ac:chgData name="Andy Meakin" userId="6f9392ca4e32612d" providerId="LiveId" clId="{24E46157-7AD0-47ED-B466-0AE416F61445}" dt="2024-04-28T13:35:46.033" v="5355" actId="27636"/>
          <ac:spMkLst>
            <pc:docMk/>
            <pc:sldMk cId="758103889" sldId="257"/>
            <ac:spMk id="3" creationId="{00000000-0000-0000-0000-000000000000}"/>
          </ac:spMkLst>
        </pc:spChg>
        <pc:spChg chg="mod modCrop">
          <ac:chgData name="Andy Meakin" userId="6f9392ca4e32612d" providerId="LiveId" clId="{24E46157-7AD0-47ED-B466-0AE416F61445}" dt="2024-04-27T08:27:03.549" v="1241" actId="732"/>
          <ac:spMkLst>
            <pc:docMk/>
            <pc:sldMk cId="758103889" sldId="257"/>
            <ac:spMk id="4" creationId="{00000000-0000-0000-0000-000000000000}"/>
          </ac:spMkLst>
        </pc:spChg>
      </pc:sldChg>
      <pc:sldChg chg="modSp mod ord modNotesTx">
        <pc:chgData name="Andy Meakin" userId="6f9392ca4e32612d" providerId="LiveId" clId="{24E46157-7AD0-47ED-B466-0AE416F61445}" dt="2024-04-28T15:25:33.446" v="6000" actId="20577"/>
        <pc:sldMkLst>
          <pc:docMk/>
          <pc:sldMk cId="2359025211" sldId="258"/>
        </pc:sldMkLst>
        <pc:graphicFrameChg chg="mod modGraphic">
          <ac:chgData name="Andy Meakin" userId="6f9392ca4e32612d" providerId="LiveId" clId="{24E46157-7AD0-47ED-B466-0AE416F61445}" dt="2024-04-28T15:23:56.254" v="5894" actId="20577"/>
          <ac:graphicFrameMkLst>
            <pc:docMk/>
            <pc:sldMk cId="2359025211" sldId="258"/>
            <ac:graphicFrameMk id="4" creationId="{00000000-0000-0000-0000-000000000000}"/>
          </ac:graphicFrameMkLst>
        </pc:graphicFrameChg>
      </pc:sldChg>
      <pc:sldChg chg="delSp modSp mod modNotesTx">
        <pc:chgData name="Andy Meakin" userId="6f9392ca4e32612d" providerId="LiveId" clId="{24E46157-7AD0-47ED-B466-0AE416F61445}" dt="2024-04-27T08:29:20.401" v="1278" actId="20577"/>
        <pc:sldMkLst>
          <pc:docMk/>
          <pc:sldMk cId="3294217191" sldId="259"/>
        </pc:sldMkLst>
        <pc:spChg chg="mod">
          <ac:chgData name="Andy Meakin" userId="6f9392ca4e32612d" providerId="LiveId" clId="{24E46157-7AD0-47ED-B466-0AE416F61445}" dt="2024-04-27T08:29:20.401" v="1278" actId="20577"/>
          <ac:spMkLst>
            <pc:docMk/>
            <pc:sldMk cId="3294217191" sldId="259"/>
            <ac:spMk id="2" creationId="{00000000-0000-0000-0000-000000000000}"/>
          </ac:spMkLst>
        </pc:spChg>
        <pc:spChg chg="mod modCrop">
          <ac:chgData name="Andy Meakin" userId="6f9392ca4e32612d" providerId="LiveId" clId="{24E46157-7AD0-47ED-B466-0AE416F61445}" dt="2024-04-27T08:28:46.146" v="1247" actId="732"/>
          <ac:spMkLst>
            <pc:docMk/>
            <pc:sldMk cId="3294217191" sldId="259"/>
            <ac:spMk id="3" creationId="{00000000-0000-0000-0000-000000000000}"/>
          </ac:spMkLst>
        </pc:spChg>
        <pc:spChg chg="del">
          <ac:chgData name="Andy Meakin" userId="6f9392ca4e32612d" providerId="LiveId" clId="{24E46157-7AD0-47ED-B466-0AE416F61445}" dt="2024-04-27T07:57:02.687" v="345" actId="478"/>
          <ac:spMkLst>
            <pc:docMk/>
            <pc:sldMk cId="3294217191" sldId="259"/>
            <ac:spMk id="4" creationId="{A9D9F1A2-AEAC-5815-A6AD-C1CD78308153}"/>
          </ac:spMkLst>
        </pc:spChg>
      </pc:sldChg>
      <pc:sldChg chg="delSp modSp mod modNotesTx">
        <pc:chgData name="Andy Meakin" userId="6f9392ca4e32612d" providerId="LiveId" clId="{24E46157-7AD0-47ED-B466-0AE416F61445}" dt="2024-04-28T15:35:23.941" v="6541" actId="6549"/>
        <pc:sldMkLst>
          <pc:docMk/>
          <pc:sldMk cId="1630494249" sldId="278"/>
        </pc:sldMkLst>
        <pc:spChg chg="del">
          <ac:chgData name="Andy Meakin" userId="6f9392ca4e32612d" providerId="LiveId" clId="{24E46157-7AD0-47ED-B466-0AE416F61445}" dt="2024-04-27T07:58:16.639" v="349" actId="478"/>
          <ac:spMkLst>
            <pc:docMk/>
            <pc:sldMk cId="1630494249" sldId="278"/>
            <ac:spMk id="2" creationId="{81416853-E892-BE86-0AF5-B0154FAB8E3D}"/>
          </ac:spMkLst>
        </pc:spChg>
        <pc:spChg chg="mod">
          <ac:chgData name="Andy Meakin" userId="6f9392ca4e32612d" providerId="LiveId" clId="{24E46157-7AD0-47ED-B466-0AE416F61445}" dt="2024-04-28T15:33:41.692" v="6539" actId="404"/>
          <ac:spMkLst>
            <pc:docMk/>
            <pc:sldMk cId="1630494249" sldId="278"/>
            <ac:spMk id="3" creationId="{00000000-0000-0000-0000-000000000000}"/>
          </ac:spMkLst>
        </pc:spChg>
        <pc:spChg chg="mod modCrop">
          <ac:chgData name="Andy Meakin" userId="6f9392ca4e32612d" providerId="LiveId" clId="{24E46157-7AD0-47ED-B466-0AE416F61445}" dt="2024-04-28T15:33:59.052" v="6540" actId="732"/>
          <ac:spMkLst>
            <pc:docMk/>
            <pc:sldMk cId="1630494249" sldId="278"/>
            <ac:spMk id="5" creationId="{00000000-0000-0000-0000-000000000000}"/>
          </ac:spMkLst>
        </pc:spChg>
      </pc:sldChg>
      <pc:sldChg chg="delSp modSp mod modNotesTx">
        <pc:chgData name="Andy Meakin" userId="6f9392ca4e32612d" providerId="LiveId" clId="{24E46157-7AD0-47ED-B466-0AE416F61445}" dt="2024-04-27T08:24:04.196" v="1223" actId="5793"/>
        <pc:sldMkLst>
          <pc:docMk/>
          <pc:sldMk cId="414244967" sldId="281"/>
        </pc:sldMkLst>
        <pc:spChg chg="del">
          <ac:chgData name="Andy Meakin" userId="6f9392ca4e32612d" providerId="LiveId" clId="{24E46157-7AD0-47ED-B466-0AE416F61445}" dt="2024-04-27T07:56:55.187" v="344" actId="478"/>
          <ac:spMkLst>
            <pc:docMk/>
            <pc:sldMk cId="414244967" sldId="281"/>
            <ac:spMk id="8" creationId="{9752347F-EA0F-8872-9CC4-743171171C53}"/>
          </ac:spMkLst>
        </pc:spChg>
        <pc:spChg chg="mod">
          <ac:chgData name="Andy Meakin" userId="6f9392ca4e32612d" providerId="LiveId" clId="{24E46157-7AD0-47ED-B466-0AE416F61445}" dt="2024-04-27T08:12:10.618" v="673" actId="20577"/>
          <ac:spMkLst>
            <pc:docMk/>
            <pc:sldMk cId="414244967" sldId="281"/>
            <ac:spMk id="9" creationId="{DE32C82E-60C5-D6EC-9C73-D15C6D19C4FD}"/>
          </ac:spMkLst>
        </pc:spChg>
      </pc:sldChg>
      <pc:sldChg chg="delSp modSp mod modNotesTx">
        <pc:chgData name="Andy Meakin" userId="6f9392ca4e32612d" providerId="LiveId" clId="{24E46157-7AD0-47ED-B466-0AE416F61445}" dt="2024-04-28T16:21:35.485" v="6542" actId="6549"/>
        <pc:sldMkLst>
          <pc:docMk/>
          <pc:sldMk cId="3410335669" sldId="352"/>
        </pc:sldMkLst>
        <pc:spChg chg="mod">
          <ac:chgData name="Andy Meakin" userId="6f9392ca4e32612d" providerId="LiveId" clId="{24E46157-7AD0-47ED-B466-0AE416F61445}" dt="2024-04-27T08:34:38.676" v="1279" actId="20577"/>
          <ac:spMkLst>
            <pc:docMk/>
            <pc:sldMk cId="3410335669" sldId="352"/>
            <ac:spMk id="4" creationId="{7B88D928-7A1D-54A8-65DE-5E6D22E4ABB9}"/>
          </ac:spMkLst>
        </pc:spChg>
        <pc:spChg chg="mod">
          <ac:chgData name="Andy Meakin" userId="6f9392ca4e32612d" providerId="LiveId" clId="{24E46157-7AD0-47ED-B466-0AE416F61445}" dt="2024-04-28T08:57:43.930" v="5096" actId="1076"/>
          <ac:spMkLst>
            <pc:docMk/>
            <pc:sldMk cId="3410335669" sldId="352"/>
            <ac:spMk id="28" creationId="{872E55D6-50F2-1ADE-067B-3FF46804EBBB}"/>
          </ac:spMkLst>
        </pc:spChg>
        <pc:spChg chg="mod">
          <ac:chgData name="Andy Meakin" userId="6f9392ca4e32612d" providerId="LiveId" clId="{24E46157-7AD0-47ED-B466-0AE416F61445}" dt="2024-04-28T08:57:55.848" v="5100" actId="122"/>
          <ac:spMkLst>
            <pc:docMk/>
            <pc:sldMk cId="3410335669" sldId="352"/>
            <ac:spMk id="29" creationId="{6CD76359-51E7-6A9F-AC2F-1E4AF8DC70D3}"/>
          </ac:spMkLst>
        </pc:spChg>
        <pc:spChg chg="mod">
          <ac:chgData name="Andy Meakin" userId="6f9392ca4e32612d" providerId="LiveId" clId="{24E46157-7AD0-47ED-B466-0AE416F61445}" dt="2024-04-28T08:58:09.483" v="5106" actId="6549"/>
          <ac:spMkLst>
            <pc:docMk/>
            <pc:sldMk cId="3410335669" sldId="352"/>
            <ac:spMk id="30" creationId="{7205E915-C8FB-8A81-D68B-45492B779D76}"/>
          </ac:spMkLst>
        </pc:spChg>
        <pc:spChg chg="mod">
          <ac:chgData name="Andy Meakin" userId="6f9392ca4e32612d" providerId="LiveId" clId="{24E46157-7AD0-47ED-B466-0AE416F61445}" dt="2024-04-28T08:58:01.779" v="5102" actId="6549"/>
          <ac:spMkLst>
            <pc:docMk/>
            <pc:sldMk cId="3410335669" sldId="352"/>
            <ac:spMk id="31" creationId="{A051E173-FBB1-4C5D-BF0A-19484BE52570}"/>
          </ac:spMkLst>
        </pc:spChg>
        <pc:spChg chg="del">
          <ac:chgData name="Andy Meakin" userId="6f9392ca4e32612d" providerId="LiveId" clId="{24E46157-7AD0-47ED-B466-0AE416F61445}" dt="2024-04-27T07:57:23.471" v="346" actId="478"/>
          <ac:spMkLst>
            <pc:docMk/>
            <pc:sldMk cId="3410335669" sldId="352"/>
            <ac:spMk id="32" creationId="{563A854D-65BE-5584-4C08-F58CAED32269}"/>
          </ac:spMkLst>
        </pc:spChg>
      </pc:sldChg>
      <pc:sldChg chg="delSp modSp mod modNotesTx">
        <pc:chgData name="Andy Meakin" userId="6f9392ca4e32612d" providerId="LiveId" clId="{24E46157-7AD0-47ED-B466-0AE416F61445}" dt="2024-04-28T09:06:41.148" v="5269" actId="20577"/>
        <pc:sldMkLst>
          <pc:docMk/>
          <pc:sldMk cId="2906629580" sldId="353"/>
        </pc:sldMkLst>
        <pc:spChg chg="del">
          <ac:chgData name="Andy Meakin" userId="6f9392ca4e32612d" providerId="LiveId" clId="{24E46157-7AD0-47ED-B466-0AE416F61445}" dt="2024-04-27T07:57:52.020" v="348" actId="478"/>
          <ac:spMkLst>
            <pc:docMk/>
            <pc:sldMk cId="2906629580" sldId="353"/>
            <ac:spMk id="3" creationId="{1C16895A-43C0-038A-0F43-CD13F8567EBA}"/>
          </ac:spMkLst>
        </pc:spChg>
        <pc:spChg chg="mod">
          <ac:chgData name="Andy Meakin" userId="6f9392ca4e32612d" providerId="LiveId" clId="{24E46157-7AD0-47ED-B466-0AE416F61445}" dt="2024-04-28T08:52:06.295" v="4899" actId="1037"/>
          <ac:spMkLst>
            <pc:docMk/>
            <pc:sldMk cId="2906629580" sldId="353"/>
            <ac:spMk id="10" creationId="{FE48553B-24A3-4DCD-7A77-EAB510D75468}"/>
          </ac:spMkLst>
        </pc:spChg>
        <pc:spChg chg="mod">
          <ac:chgData name="Andy Meakin" userId="6f9392ca4e32612d" providerId="LiveId" clId="{24E46157-7AD0-47ED-B466-0AE416F61445}" dt="2024-04-28T08:51:51.290" v="4869" actId="20577"/>
          <ac:spMkLst>
            <pc:docMk/>
            <pc:sldMk cId="2906629580" sldId="353"/>
            <ac:spMk id="11" creationId="{8257FEDD-CA52-0BE1-963A-E6C51E331CDC}"/>
          </ac:spMkLst>
        </pc:spChg>
        <pc:spChg chg="mod">
          <ac:chgData name="Andy Meakin" userId="6f9392ca4e32612d" providerId="LiveId" clId="{24E46157-7AD0-47ED-B466-0AE416F61445}" dt="2024-04-28T08:57:07.428" v="5087" actId="6549"/>
          <ac:spMkLst>
            <pc:docMk/>
            <pc:sldMk cId="2906629580" sldId="353"/>
            <ac:spMk id="28" creationId="{049FD566-9A62-92AC-A19B-40E0E0E0A678}"/>
          </ac:spMkLst>
        </pc:spChg>
        <pc:spChg chg="mod">
          <ac:chgData name="Andy Meakin" userId="6f9392ca4e32612d" providerId="LiveId" clId="{24E46157-7AD0-47ED-B466-0AE416F61445}" dt="2024-04-28T08:57:12.172" v="5089" actId="6549"/>
          <ac:spMkLst>
            <pc:docMk/>
            <pc:sldMk cId="2906629580" sldId="353"/>
            <ac:spMk id="29" creationId="{A62E8E2F-C28F-3B1D-60AC-33535E9C3335}"/>
          </ac:spMkLst>
        </pc:spChg>
        <pc:spChg chg="mod">
          <ac:chgData name="Andy Meakin" userId="6f9392ca4e32612d" providerId="LiveId" clId="{24E46157-7AD0-47ED-B466-0AE416F61445}" dt="2024-04-28T08:57:17.361" v="5091" actId="6549"/>
          <ac:spMkLst>
            <pc:docMk/>
            <pc:sldMk cId="2906629580" sldId="353"/>
            <ac:spMk id="30" creationId="{0B689D3E-7FC0-E71E-71B3-F025B5823EF1}"/>
          </ac:spMkLst>
        </pc:spChg>
        <pc:spChg chg="mod">
          <ac:chgData name="Andy Meakin" userId="6f9392ca4e32612d" providerId="LiveId" clId="{24E46157-7AD0-47ED-B466-0AE416F61445}" dt="2024-04-28T08:57:00.434" v="5085" actId="6549"/>
          <ac:spMkLst>
            <pc:docMk/>
            <pc:sldMk cId="2906629580" sldId="353"/>
            <ac:spMk id="31" creationId="{78141E74-FC0F-2CCC-CA04-396983192117}"/>
          </ac:spMkLst>
        </pc:spChg>
      </pc:sldChg>
      <pc:sldChg chg="delSp modSp mod modNotesTx">
        <pc:chgData name="Andy Meakin" userId="6f9392ca4e32612d" providerId="LiveId" clId="{24E46157-7AD0-47ED-B466-0AE416F61445}" dt="2024-04-28T09:06:55.464" v="5304" actId="20577"/>
        <pc:sldMkLst>
          <pc:docMk/>
          <pc:sldMk cId="2153301602" sldId="354"/>
        </pc:sldMkLst>
        <pc:spChg chg="mod">
          <ac:chgData name="Andy Meakin" userId="6f9392ca4e32612d" providerId="LiveId" clId="{24E46157-7AD0-47ED-B466-0AE416F61445}" dt="2024-04-27T11:42:38.831" v="3307" actId="20577"/>
          <ac:spMkLst>
            <pc:docMk/>
            <pc:sldMk cId="2153301602" sldId="354"/>
            <ac:spMk id="4" creationId="{31270FA3-DD3F-D162-684B-803C748401C7}"/>
          </ac:spMkLst>
        </pc:spChg>
        <pc:spChg chg="mod">
          <ac:chgData name="Andy Meakin" userId="6f9392ca4e32612d" providerId="LiveId" clId="{24E46157-7AD0-47ED-B466-0AE416F61445}" dt="2024-04-27T09:24:35.879" v="2990" actId="20577"/>
          <ac:spMkLst>
            <pc:docMk/>
            <pc:sldMk cId="2153301602" sldId="354"/>
            <ac:spMk id="20" creationId="{5310270E-F024-4BED-7EA9-0F7C69CE5F60}"/>
          </ac:spMkLst>
        </pc:spChg>
        <pc:spChg chg="del">
          <ac:chgData name="Andy Meakin" userId="6f9392ca4e32612d" providerId="LiveId" clId="{24E46157-7AD0-47ED-B466-0AE416F61445}" dt="2024-04-27T07:57:46.288" v="347" actId="478"/>
          <ac:spMkLst>
            <pc:docMk/>
            <pc:sldMk cId="2153301602" sldId="354"/>
            <ac:spMk id="32" creationId="{FAE1987B-7D58-0A94-47A8-097DD4A35779}"/>
          </ac:spMkLst>
        </pc:spChg>
      </pc:sldChg>
      <pc:sldChg chg="new del">
        <pc:chgData name="Andy Meakin" userId="6f9392ca4e32612d" providerId="LiveId" clId="{24E46157-7AD0-47ED-B466-0AE416F61445}" dt="2024-04-28T14:57:39.251" v="5357" actId="47"/>
        <pc:sldMkLst>
          <pc:docMk/>
          <pc:sldMk cId="1352490615" sldId="355"/>
        </pc:sldMkLst>
      </pc:sldChg>
      <pc:sldChg chg="addSp delSp modSp add mod ord modClrScheme delAnim chgLayout modNotesTx">
        <pc:chgData name="Andy Meakin" userId="6f9392ca4e32612d" providerId="LiveId" clId="{24E46157-7AD0-47ED-B466-0AE416F61445}" dt="2024-04-28T15:32:05.664" v="6461" actId="5793"/>
        <pc:sldMkLst>
          <pc:docMk/>
          <pc:sldMk cId="3221098832" sldId="355"/>
        </pc:sldMkLst>
        <pc:spChg chg="mod ord">
          <ac:chgData name="Andy Meakin" userId="6f9392ca4e32612d" providerId="LiveId" clId="{24E46157-7AD0-47ED-B466-0AE416F61445}" dt="2024-04-28T14:59:52.565" v="5369" actId="1076"/>
          <ac:spMkLst>
            <pc:docMk/>
            <pc:sldMk cId="3221098832" sldId="355"/>
            <ac:spMk id="2" creationId="{75074A61-B6DB-02D6-B17E-A63574A0D2AE}"/>
          </ac:spMkLst>
        </pc:spChg>
        <pc:spChg chg="del">
          <ac:chgData name="Andy Meakin" userId="6f9392ca4e32612d" providerId="LiveId" clId="{24E46157-7AD0-47ED-B466-0AE416F61445}" dt="2024-04-28T14:57:57.652" v="5359" actId="478"/>
          <ac:spMkLst>
            <pc:docMk/>
            <pc:sldMk cId="3221098832" sldId="355"/>
            <ac:spMk id="4" creationId="{8010CFAD-BDEA-FD31-080F-00B4DD0F3033}"/>
          </ac:spMkLst>
        </pc:spChg>
        <pc:spChg chg="add del mod">
          <ac:chgData name="Andy Meakin" userId="6f9392ca4e32612d" providerId="LiveId" clId="{24E46157-7AD0-47ED-B466-0AE416F61445}" dt="2024-04-28T14:58:03.806" v="5360" actId="478"/>
          <ac:spMkLst>
            <pc:docMk/>
            <pc:sldMk cId="3221098832" sldId="355"/>
            <ac:spMk id="5" creationId="{DE3FE1D9-AE4D-BDF2-6781-D8F1A7B94921}"/>
          </ac:spMkLst>
        </pc:spChg>
        <pc:spChg chg="del mod topLvl">
          <ac:chgData name="Andy Meakin" userId="6f9392ca4e32612d" providerId="LiveId" clId="{24E46157-7AD0-47ED-B466-0AE416F61445}" dt="2024-04-28T15:06:51.171" v="5469" actId="478"/>
          <ac:spMkLst>
            <pc:docMk/>
            <pc:sldMk cId="3221098832" sldId="355"/>
            <ac:spMk id="8" creationId="{CEE91DB4-3A47-002C-C344-E51E14523668}"/>
          </ac:spMkLst>
        </pc:spChg>
        <pc:spChg chg="del">
          <ac:chgData name="Andy Meakin" userId="6f9392ca4e32612d" providerId="LiveId" clId="{24E46157-7AD0-47ED-B466-0AE416F61445}" dt="2024-04-28T14:58:14.071" v="5362" actId="478"/>
          <ac:spMkLst>
            <pc:docMk/>
            <pc:sldMk cId="3221098832" sldId="355"/>
            <ac:spMk id="10" creationId="{FE48553B-24A3-4DCD-7A77-EAB510D75468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17" creationId="{A3A0EEA0-5B77-A475-7750-1A75A7A05F2C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18" creationId="{AC8323C2-60D9-1F8F-CB3F-6A3CF766198A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19" creationId="{9D051E82-3C14-041C-A0F7-D6D2285290DF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20" creationId="{9CB44EFA-4BF5-CFC0-F1FC-3E785F835005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21" creationId="{B6FADA51-653E-EA13-0216-C12BF137714E}"/>
          </ac:spMkLst>
        </pc:spChg>
        <pc:spChg chg="del">
          <ac:chgData name="Andy Meakin" userId="6f9392ca4e32612d" providerId="LiveId" clId="{24E46157-7AD0-47ED-B466-0AE416F61445}" dt="2024-04-28T14:58:21.401" v="5363" actId="478"/>
          <ac:spMkLst>
            <pc:docMk/>
            <pc:sldMk cId="3221098832" sldId="355"/>
            <ac:spMk id="28" creationId="{049FD566-9A62-92AC-A19B-40E0E0E0A678}"/>
          </ac:spMkLst>
        </pc:spChg>
        <pc:spChg chg="del">
          <ac:chgData name="Andy Meakin" userId="6f9392ca4e32612d" providerId="LiveId" clId="{24E46157-7AD0-47ED-B466-0AE416F61445}" dt="2024-04-28T14:58:21.401" v="5363" actId="478"/>
          <ac:spMkLst>
            <pc:docMk/>
            <pc:sldMk cId="3221098832" sldId="355"/>
            <ac:spMk id="29" creationId="{A62E8E2F-C28F-3B1D-60AC-33535E9C3335}"/>
          </ac:spMkLst>
        </pc:spChg>
        <pc:spChg chg="del">
          <ac:chgData name="Andy Meakin" userId="6f9392ca4e32612d" providerId="LiveId" clId="{24E46157-7AD0-47ED-B466-0AE416F61445}" dt="2024-04-28T14:58:21.401" v="5363" actId="478"/>
          <ac:spMkLst>
            <pc:docMk/>
            <pc:sldMk cId="3221098832" sldId="355"/>
            <ac:spMk id="30" creationId="{0B689D3E-7FC0-E71E-71B3-F025B5823EF1}"/>
          </ac:spMkLst>
        </pc:spChg>
        <pc:spChg chg="del">
          <ac:chgData name="Andy Meakin" userId="6f9392ca4e32612d" providerId="LiveId" clId="{24E46157-7AD0-47ED-B466-0AE416F61445}" dt="2024-04-28T14:58:21.401" v="5363" actId="478"/>
          <ac:spMkLst>
            <pc:docMk/>
            <pc:sldMk cId="3221098832" sldId="355"/>
            <ac:spMk id="31" creationId="{78141E74-FC0F-2CCC-CA04-396983192117}"/>
          </ac:spMkLst>
        </pc:spChg>
        <pc:spChg chg="del mod topLvl">
          <ac:chgData name="Andy Meakin" userId="6f9392ca4e32612d" providerId="LiveId" clId="{24E46157-7AD0-47ED-B466-0AE416F61445}" dt="2024-04-28T14:59:09.751" v="5366" actId="478"/>
          <ac:spMkLst>
            <pc:docMk/>
            <pc:sldMk cId="3221098832" sldId="355"/>
            <ac:spMk id="32" creationId="{EC10FDA3-9F9F-0F4A-F56B-12D5D26C0FFE}"/>
          </ac:spMkLst>
        </pc:spChg>
        <pc:spChg chg="add mod">
          <ac:chgData name="Andy Meakin" userId="6f9392ca4e32612d" providerId="LiveId" clId="{24E46157-7AD0-47ED-B466-0AE416F61445}" dt="2024-04-28T15:14:01.861" v="5737" actId="1582"/>
          <ac:spMkLst>
            <pc:docMk/>
            <pc:sldMk cId="3221098832" sldId="355"/>
            <ac:spMk id="33" creationId="{8AC78901-2D64-475A-1F8F-0FD0C6731AF3}"/>
          </ac:spMkLst>
        </pc:spChg>
        <pc:spChg chg="add mod">
          <ac:chgData name="Andy Meakin" userId="6f9392ca4e32612d" providerId="LiveId" clId="{24E46157-7AD0-47ED-B466-0AE416F61445}" dt="2024-04-28T15:14:15.918" v="5739" actId="208"/>
          <ac:spMkLst>
            <pc:docMk/>
            <pc:sldMk cId="3221098832" sldId="355"/>
            <ac:spMk id="34" creationId="{0840F9A7-E467-0D33-A777-6C25E7CE5D3F}"/>
          </ac:spMkLst>
        </pc:spChg>
        <pc:spChg chg="add mod">
          <ac:chgData name="Andy Meakin" userId="6f9392ca4e32612d" providerId="LiveId" clId="{24E46157-7AD0-47ED-B466-0AE416F61445}" dt="2024-04-28T15:14:37.160" v="5741" actId="208"/>
          <ac:spMkLst>
            <pc:docMk/>
            <pc:sldMk cId="3221098832" sldId="355"/>
            <ac:spMk id="35" creationId="{FCBFB33C-DCC9-5EED-ECA2-34D634F6B890}"/>
          </ac:spMkLst>
        </pc:spChg>
        <pc:spChg chg="add mod">
          <ac:chgData name="Andy Meakin" userId="6f9392ca4e32612d" providerId="LiveId" clId="{24E46157-7AD0-47ED-B466-0AE416F61445}" dt="2024-04-28T15:10:05.275" v="5570" actId="688"/>
          <ac:spMkLst>
            <pc:docMk/>
            <pc:sldMk cId="3221098832" sldId="355"/>
            <ac:spMk id="43" creationId="{0D208711-B5DD-D48A-471A-DE6F17A53140}"/>
          </ac:spMkLst>
        </pc:spChg>
        <pc:spChg chg="add mod">
          <ac:chgData name="Andy Meakin" userId="6f9392ca4e32612d" providerId="LiveId" clId="{24E46157-7AD0-47ED-B466-0AE416F61445}" dt="2024-04-28T15:09:59.561" v="5569" actId="688"/>
          <ac:spMkLst>
            <pc:docMk/>
            <pc:sldMk cId="3221098832" sldId="355"/>
            <ac:spMk id="44" creationId="{3FE11309-605D-17A3-B756-452FD0FC7E00}"/>
          </ac:spMkLst>
        </pc:spChg>
        <pc:spChg chg="add mod">
          <ac:chgData name="Andy Meakin" userId="6f9392ca4e32612d" providerId="LiveId" clId="{24E46157-7AD0-47ED-B466-0AE416F61445}" dt="2024-04-28T15:10:32.970" v="5610" actId="1076"/>
          <ac:spMkLst>
            <pc:docMk/>
            <pc:sldMk cId="3221098832" sldId="355"/>
            <ac:spMk id="45" creationId="{712DA222-EE00-C736-7813-885F5DDEFC04}"/>
          </ac:spMkLst>
        </pc:spChg>
        <pc:spChg chg="add mod">
          <ac:chgData name="Andy Meakin" userId="6f9392ca4e32612d" providerId="LiveId" clId="{24E46157-7AD0-47ED-B466-0AE416F61445}" dt="2024-04-28T15:19:39.785" v="5800" actId="1076"/>
          <ac:spMkLst>
            <pc:docMk/>
            <pc:sldMk cId="3221098832" sldId="355"/>
            <ac:spMk id="46" creationId="{A3382FA4-5A2B-6331-27F4-D93D38494A1A}"/>
          </ac:spMkLst>
        </pc:spChg>
        <pc:spChg chg="add mod">
          <ac:chgData name="Andy Meakin" userId="6f9392ca4e32612d" providerId="LiveId" clId="{24E46157-7AD0-47ED-B466-0AE416F61445}" dt="2024-04-28T15:18:16.166" v="5748" actId="688"/>
          <ac:spMkLst>
            <pc:docMk/>
            <pc:sldMk cId="3221098832" sldId="355"/>
            <ac:spMk id="47" creationId="{89D3C4F2-0162-CC44-F24E-541FD23B578A}"/>
          </ac:spMkLst>
        </pc:spChg>
        <pc:spChg chg="add mod">
          <ac:chgData name="Andy Meakin" userId="6f9392ca4e32612d" providerId="LiveId" clId="{24E46157-7AD0-47ED-B466-0AE416F61445}" dt="2024-04-28T15:19:49.944" v="5803" actId="1076"/>
          <ac:spMkLst>
            <pc:docMk/>
            <pc:sldMk cId="3221098832" sldId="355"/>
            <ac:spMk id="48" creationId="{47F76D27-5F86-9B95-0158-C6C1C158149C}"/>
          </ac:spMkLst>
        </pc:spChg>
        <pc:spChg chg="add mod">
          <ac:chgData name="Andy Meakin" userId="6f9392ca4e32612d" providerId="LiveId" clId="{24E46157-7AD0-47ED-B466-0AE416F61445}" dt="2024-04-28T15:12:57.711" v="5700" actId="1076"/>
          <ac:spMkLst>
            <pc:docMk/>
            <pc:sldMk cId="3221098832" sldId="355"/>
            <ac:spMk id="49" creationId="{4BE49921-AA23-3151-F3E5-42D8CFDC1700}"/>
          </ac:spMkLst>
        </pc:spChg>
        <pc:spChg chg="add mod">
          <ac:chgData name="Andy Meakin" userId="6f9392ca4e32612d" providerId="LiveId" clId="{24E46157-7AD0-47ED-B466-0AE416F61445}" dt="2024-04-28T15:13:40.867" v="5735" actId="1076"/>
          <ac:spMkLst>
            <pc:docMk/>
            <pc:sldMk cId="3221098832" sldId="355"/>
            <ac:spMk id="50" creationId="{09105950-F321-6E09-5DA3-6AE5BC71DBFE}"/>
          </ac:spMkLst>
        </pc:spChg>
        <pc:spChg chg="add mod">
          <ac:chgData name="Andy Meakin" userId="6f9392ca4e32612d" providerId="LiveId" clId="{24E46157-7AD0-47ED-B466-0AE416F61445}" dt="2024-04-28T15:16:11.639" v="5745" actId="1076"/>
          <ac:spMkLst>
            <pc:docMk/>
            <pc:sldMk cId="3221098832" sldId="355"/>
            <ac:spMk id="51" creationId="{3A183849-93BC-244A-A8B8-1C372DC91B1D}"/>
          </ac:spMkLst>
        </pc:spChg>
        <pc:spChg chg="add mod">
          <ac:chgData name="Andy Meakin" userId="6f9392ca4e32612d" providerId="LiveId" clId="{24E46157-7AD0-47ED-B466-0AE416F61445}" dt="2024-04-28T15:19:23.286" v="5796" actId="20577"/>
          <ac:spMkLst>
            <pc:docMk/>
            <pc:sldMk cId="3221098832" sldId="355"/>
            <ac:spMk id="52" creationId="{68B837A2-D858-EBC3-D16B-5425231AE93E}"/>
          </ac:spMkLst>
        </pc:spChg>
        <pc:spChg chg="add mod">
          <ac:chgData name="Andy Meakin" userId="6f9392ca4e32612d" providerId="LiveId" clId="{24E46157-7AD0-47ED-B466-0AE416F61445}" dt="2024-04-28T15:19:36.860" v="5799" actId="688"/>
          <ac:spMkLst>
            <pc:docMk/>
            <pc:sldMk cId="3221098832" sldId="355"/>
            <ac:spMk id="53" creationId="{0568D9DF-1FDA-4A3F-642E-8AD628818F87}"/>
          </ac:spMkLst>
        </pc:spChg>
        <pc:spChg chg="add mod">
          <ac:chgData name="Andy Meakin" userId="6f9392ca4e32612d" providerId="LiveId" clId="{24E46157-7AD0-47ED-B466-0AE416F61445}" dt="2024-04-28T15:20:17.460" v="5840" actId="20577"/>
          <ac:spMkLst>
            <pc:docMk/>
            <pc:sldMk cId="3221098832" sldId="355"/>
            <ac:spMk id="54" creationId="{F3352C64-0356-4AFE-990B-964D78786899}"/>
          </ac:spMkLst>
        </pc:spChg>
        <pc:grpChg chg="add del mod">
          <ac:chgData name="Andy Meakin" userId="6f9392ca4e32612d" providerId="LiveId" clId="{24E46157-7AD0-47ED-B466-0AE416F61445}" dt="2024-04-28T14:58:59.927" v="5365" actId="165"/>
          <ac:grpSpMkLst>
            <pc:docMk/>
            <pc:sldMk cId="3221098832" sldId="355"/>
            <ac:grpSpMk id="7" creationId="{448BC6A8-43C7-4779-4BB1-8B09618D0F0B}"/>
          </ac:grpSpMkLst>
        </pc:grpChg>
        <pc:grpChg chg="del">
          <ac:chgData name="Andy Meakin" userId="6f9392ca4e32612d" providerId="LiveId" clId="{24E46157-7AD0-47ED-B466-0AE416F61445}" dt="2024-04-28T14:58:21.401" v="5363" actId="478"/>
          <ac:grpSpMkLst>
            <pc:docMk/>
            <pc:sldMk cId="3221098832" sldId="355"/>
            <ac:grpSpMk id="27" creationId="{3878E3F5-C299-3E35-9C4E-1E05097871AF}"/>
          </ac:grpSpMkLst>
        </pc:grpChg>
        <pc:picChg chg="del mod topLvl">
          <ac:chgData name="Andy Meakin" userId="6f9392ca4e32612d" providerId="LiveId" clId="{24E46157-7AD0-47ED-B466-0AE416F61445}" dt="2024-04-28T15:03:04.680" v="5413" actId="478"/>
          <ac:picMkLst>
            <pc:docMk/>
            <pc:sldMk cId="3221098832" sldId="355"/>
            <ac:picMk id="13" creationId="{7ED33946-245C-CF5C-B71E-AFE68B9DBCB9}"/>
          </ac:picMkLst>
        </pc:picChg>
        <pc:cxnChg chg="add mod">
          <ac:chgData name="Andy Meakin" userId="6f9392ca4e32612d" providerId="LiveId" clId="{24E46157-7AD0-47ED-B466-0AE416F61445}" dt="2024-04-28T15:05:51.477" v="5439" actId="554"/>
          <ac:cxnSpMkLst>
            <pc:docMk/>
            <pc:sldMk cId="3221098832" sldId="355"/>
            <ac:cxnSpMk id="37" creationId="{F06E1FA8-86AE-0FFC-0E3F-E508D8A978B7}"/>
          </ac:cxnSpMkLst>
        </pc:cxnChg>
        <pc:cxnChg chg="add mod">
          <ac:chgData name="Andy Meakin" userId="6f9392ca4e32612d" providerId="LiveId" clId="{24E46157-7AD0-47ED-B466-0AE416F61445}" dt="2024-04-28T15:05:51.477" v="5439" actId="554"/>
          <ac:cxnSpMkLst>
            <pc:docMk/>
            <pc:sldMk cId="3221098832" sldId="355"/>
            <ac:cxnSpMk id="38" creationId="{51168EA5-9C0F-69CF-4C8D-51F33E2AD439}"/>
          </ac:cxnSpMkLst>
        </pc:cxnChg>
        <pc:cxnChg chg="add mod">
          <ac:chgData name="Andy Meakin" userId="6f9392ca4e32612d" providerId="LiveId" clId="{24E46157-7AD0-47ED-B466-0AE416F61445}" dt="2024-04-28T15:06:08.246" v="5440" actId="552"/>
          <ac:cxnSpMkLst>
            <pc:docMk/>
            <pc:sldMk cId="3221098832" sldId="355"/>
            <ac:cxnSpMk id="39" creationId="{BC55AB50-5A38-BEDE-D07F-A8035DE8CF20}"/>
          </ac:cxnSpMkLst>
        </pc:cxnChg>
        <pc:cxnChg chg="add mod">
          <ac:chgData name="Andy Meakin" userId="6f9392ca4e32612d" providerId="LiveId" clId="{24E46157-7AD0-47ED-B466-0AE416F61445}" dt="2024-04-28T15:06:20.775" v="5450" actId="553"/>
          <ac:cxnSpMkLst>
            <pc:docMk/>
            <pc:sldMk cId="3221098832" sldId="355"/>
            <ac:cxnSpMk id="40" creationId="{3B9148BE-1B75-B4DB-10CD-670A5DA4D48F}"/>
          </ac:cxnSpMkLst>
        </pc:cxnChg>
        <pc:cxnChg chg="add mod">
          <ac:chgData name="Andy Meakin" userId="6f9392ca4e32612d" providerId="LiveId" clId="{24E46157-7AD0-47ED-B466-0AE416F61445}" dt="2024-04-28T15:06:40.269" v="5459" actId="552"/>
          <ac:cxnSpMkLst>
            <pc:docMk/>
            <pc:sldMk cId="3221098832" sldId="355"/>
            <ac:cxnSpMk id="41" creationId="{746B05B7-9254-FDBA-7D16-CAEC18E27D64}"/>
          </ac:cxnSpMkLst>
        </pc:cxnChg>
        <pc:cxnChg chg="add mod">
          <ac:chgData name="Andy Meakin" userId="6f9392ca4e32612d" providerId="LiveId" clId="{24E46157-7AD0-47ED-B466-0AE416F61445}" dt="2024-04-28T15:07:00.369" v="5470" actId="553"/>
          <ac:cxnSpMkLst>
            <pc:docMk/>
            <pc:sldMk cId="3221098832" sldId="355"/>
            <ac:cxnSpMk id="42" creationId="{50EF7011-1F9B-AF65-7D06-B0C04BC2AC4C}"/>
          </ac:cxnSpMkLst>
        </pc:cxnChg>
      </pc:sldChg>
      <pc:sldMasterChg chg="modSldLayout">
        <pc:chgData name="Andy Meakin" userId="6f9392ca4e32612d" providerId="LiveId" clId="{24E46157-7AD0-47ED-B466-0AE416F61445}" dt="2024-04-27T08:28:07.192" v="1243" actId="732"/>
        <pc:sldMasterMkLst>
          <pc:docMk/>
          <pc:sldMasterMk cId="341118419" sldId="2147483648"/>
        </pc:sldMasterMkLst>
        <pc:sldLayoutChg chg="modSp mod">
          <pc:chgData name="Andy Meakin" userId="6f9392ca4e32612d" providerId="LiveId" clId="{24E46157-7AD0-47ED-B466-0AE416F61445}" dt="2024-04-27T08:28:07.192" v="1243" actId="732"/>
          <pc:sldLayoutMkLst>
            <pc:docMk/>
            <pc:sldMasterMk cId="341118419" sldId="2147483648"/>
            <pc:sldLayoutMk cId="1702812329" sldId="2147483649"/>
          </pc:sldLayoutMkLst>
          <pc:picChg chg="mod modCrop">
            <ac:chgData name="Andy Meakin" userId="6f9392ca4e32612d" providerId="LiveId" clId="{24E46157-7AD0-47ED-B466-0AE416F61445}" dt="2024-04-27T08:28:07.192" v="1243" actId="732"/>
            <ac:picMkLst>
              <pc:docMk/>
              <pc:sldMasterMk cId="341118419" sldId="2147483648"/>
              <pc:sldLayoutMk cId="1702812329" sldId="2147483649"/>
              <ac:picMk id="7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41C6-E5DF-4F29-B4EC-F3594A432A0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1208088"/>
            <a:ext cx="5805487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3"/>
            <a:ext cx="551053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4871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85820"/>
            <a:ext cx="2984871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94DB-6232-4DEC-8358-825AC4910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1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session giving the aims of the day and letting participants know what will happen following the event:	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Scoping session to identify an area of focus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some key issues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to concentrate on external collaboration with stakeholders 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internal collaboration between functions before then bringing in external partners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focus on things over which there is some control or influence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focus on what you can do, not just issues in general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do another session to unpack the key issue in more detail to arrive at around 3 high-level “pledges” and an associated action plan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pledge is a broad strategic objective</a:t>
            </a:r>
          </a:p>
          <a:p>
            <a:pPr marL="1543050" lvl="3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“we will make better use of data to identify people at risk of homelessness earlier”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underpinning that will be 1 to 6 actions that contribute to the delivery of the pledge</a:t>
            </a:r>
          </a:p>
          <a:p>
            <a:pPr marL="1543050" lvl="3" indent="-171450">
              <a:buFont typeface="Wingdings" panose="05000000000000000000" pitchFamily="2" charset="2"/>
              <a:buChar char="q"/>
            </a:pPr>
            <a:r>
              <a:rPr lang="en-GB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“we will develop a set of early warning flags, e.g., rent arrears, anti-social behaviour, disrepair, tenancy warnings”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out any ground rules at the start of the session including confidentiality, that all ideas will be considered equally, participation is voluntary and that all viewpoints will be respected. </a:t>
            </a:r>
            <a:endParaRPr lang="en-GB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baseline="0" dirty="0"/>
              <a:t>The session is broken down into four clear stages.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baseline="0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b="1" baseline="0" dirty="0"/>
              <a:t>1.  What are the key issues relating to the prevention and relief of homelessness?  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b="1" baseline="0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b="1" baseline="0" dirty="0"/>
              <a:t>2.  What level of influence does the organisation, collaboration, or partnership have over those issues?  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b="1" baseline="0" dirty="0"/>
          </a:p>
          <a:p>
            <a:pPr marL="685800" lvl="1" indent="-228600">
              <a:buFont typeface="Wingdings" panose="05000000000000000000" pitchFamily="2" charset="2"/>
              <a:buAutoNum type="arabicPeriod" startAt="3"/>
            </a:pPr>
            <a:r>
              <a:rPr lang="en-GB" b="1" baseline="0" dirty="0"/>
              <a:t>For those issues over which we have control or direct influence, what would our priorities be?</a:t>
            </a:r>
          </a:p>
          <a:p>
            <a:pPr marL="685800" lvl="1" indent="-228600">
              <a:buFont typeface="Wingdings" panose="05000000000000000000" pitchFamily="2" charset="2"/>
              <a:buAutoNum type="arabicPeriod" startAt="3"/>
            </a:pPr>
            <a:endParaRPr lang="en-GB" b="1" baseline="0" dirty="0"/>
          </a:p>
          <a:p>
            <a:pPr marL="685800" lvl="1" indent="-228600">
              <a:buFont typeface="Wingdings" panose="05000000000000000000" pitchFamily="2" charset="2"/>
              <a:buAutoNum type="arabicPeriod" startAt="3"/>
            </a:pPr>
            <a:r>
              <a:rPr lang="en-GB" b="1" baseline="0" dirty="0"/>
              <a:t>For priorities identified, where do they fit into the Positive Pathways Model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n-GB" b="1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b="1" baseline="0" dirty="0"/>
              <a:t>We’ll incorporate breaks into the session as required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n-GB" b="1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n-GB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working through the practical elements of the C2C toolkit, we will be able to identify what actions can be taken to prevent and relieve homelessness at the earliest opportunity.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b="1" dirty="0">
              <a:effectLst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an opportunity to consider who else we will need to collaborate with to make this happen; taking this as an opportunity to design homelessness prevention into services and systems.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b="1" dirty="0">
              <a:effectLst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Homelessness can feel like an unsolvable problem, but it isn’t. 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working together and focussing on getting help to people before the point of crisis, we can make a real difference.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small changes can add up, having a substantial and positive impact to prevent and relieve homelessness.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GB" b="1" dirty="0">
              <a:effectLst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scoping session, as well as subsequent sessions, it’s worth thinking about the issues, pledges, and actions in the context of the Positive Pathway Model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context of this scoping session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has been adapted for use by the WMCA Homelessness Taskforce and the C2C toolkit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context, we’ll use it to helps to identify your perception of the key issues in relation to the prevention and relief of homelessness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we examine what we see as the key issues, we’ll categorise them as to whether they relate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 – stopping people from entering a housing crisis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– assisting people in a housing crisis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Pathways – helping people maintain tenure following a housing crisis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it may appear linear, it is recognised that experience of life, especially in the occurrence of something like homelessness, is rarely straightforward.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could in fact be conveyed as circular, reflecting that it is universal prevention that enables and maintains the status of a settled home.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 to keep post-its legible – clear capitals is a real help for subsequent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key issues affecting your work in relation to the prevention and relief of homelessness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think of an issue, write it on a post-it note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resolving that issue would have for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experiencing homelessness – is it a ‘higher’ impact, or a ‘lower’ impact?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how much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would take to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impact – you can think of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terms of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en-GB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money, time, political capital, opportunity costs – is it ‘higher’ effort, or ‘lower’ effort?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the post-it note on the chart in the appropriate place according to your assessment of the ‘impact’ and ‘effort’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now going to narrow the scope a little and categorise the remaining issues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whether you want to eliminate any issues from further consideration – particularly the “thankless tasks” – and remove them from the chart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the remaining post-it notes where they are for now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Categorise each based on the position in the chart, i.e., MP for “major project”, QW for “Quick Win”, MG for “Marginal Gains”, and TT for “Thankless Tasks”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photo of the chart with all the remaining post-it notes visible and legible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5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exercise is to narrow the scope a little further by considering the extent to which we have control or influence on resolving the issue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 remaining post-it notes and issues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them on the target based on 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middle for things over which you have control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Increasingly further from the centre as the level of control and influence diminishes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which you want to eliminate – particularly thinking about the issues over which there is little control or influence – and remove those from the chart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photo of the chart with all the remaining post-it notes visible and legible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1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exercise is to prioritise the remaining issues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how important it is to resolve the issue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what extent does the issue have an impact on people experiencing homelessness?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what extent does the issue align with or frustrate the long-term goals or values of the organisation, collaboration, or partnership?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issue have higher or lower importance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how urgent it is to resolve the issue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addressing the issue require immediate attention due to time sensitivity?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additional short-term negative consequences from not addressing the issue?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not addressing the issue now cause additional pressure or stress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each post-it note on the chart according to its level of urgency and importance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whether you want to eliminate any of the issues from further consideration, particularly “later or never” and “third priorities”, remove those from the chart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photo of the chart with all the remaining post-it notes on the chart visible and legible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3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identified the priorities, decide where they fit into the Positive Pathways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remaining post-it note in the appropriate columns on the chart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one issue identified may be appropriate in multiple columns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 which column you were thinking about when you wrote the post-it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 the post-it and stick it in multiple columns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 photo of the chart with all the remaining post-it notes on the chart visible and legible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5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B94DB-6232-4DEC-8358-825AC49103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3" t="14726" b="14564"/>
          <a:stretch/>
        </p:blipFill>
        <p:spPr>
          <a:xfrm>
            <a:off x="-13648" y="0"/>
            <a:ext cx="4051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9F9682-7DFF-5B40-812F-B524992B1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A1834-3E0B-7749-8730-E6E849EB8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9296904-93E7-B942-8073-20ED3D18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87B620-F31D-654E-8BDB-D2AE11BB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FC7007-F2F4-494C-9AEA-1C1A39A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0" y="3384645"/>
            <a:ext cx="2634019" cy="349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98873-DD47-7644-9DA8-A98F640C8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71847-A68A-7547-A804-88D9DD2B9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5751"/>
          <a:stretch/>
        </p:blipFill>
        <p:spPr>
          <a:xfrm>
            <a:off x="10700921" y="3568032"/>
            <a:ext cx="1519655" cy="36757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FAAE16-BB97-DC4F-8C3A-5F25DFF8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898F020-C2E0-3F46-80E3-C93892D6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1445115-C4DE-2844-B1B2-87C9C5A9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8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1C444-0D73-594B-976F-27B3E5B03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192F4-23F5-9742-977E-079094471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3753"/>
          <a:stretch/>
        </p:blipFill>
        <p:spPr>
          <a:xfrm>
            <a:off x="10700921" y="3568032"/>
            <a:ext cx="1519655" cy="379003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80FFAA-0813-D349-A1DA-3900695D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2E71483-C1D8-6547-8436-3DCA39FB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8D85F1-77F9-F14B-AA53-5F95B9C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3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2696DF-72AB-1F4E-8102-779F4707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AEFA90-9705-8044-8CC9-80251BFF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348CB0-60AA-D442-B0B2-11D95C1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6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D20657-6CDF-044F-8733-4698FD831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-625033"/>
            <a:ext cx="3177623" cy="484938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B189F-7C40-4242-B322-2F67359E2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28285D-83BB-5E45-A782-D21EF2A3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E42319-92E9-074E-94F5-8BAA34C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02552-F2A3-C94D-A7A5-29762B69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3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0256"/>
          <a:stretch/>
        </p:blipFill>
        <p:spPr>
          <a:xfrm>
            <a:off x="10672345" y="3568032"/>
            <a:ext cx="1519655" cy="399005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99239FE-DE2A-A348-B330-EAA33100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59DAF5-7E2F-1D43-BD7A-5AA4C84F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CEE831-A9C6-6346-9C0C-6599212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0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CB4F08-6F13-6945-A24F-F3F8C94F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47552-2E49-A94D-B191-A2C9D936D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FDCC84-9E87-0342-BA7D-5DC0347F1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0" t="44988"/>
          <a:stretch/>
        </p:blipFill>
        <p:spPr>
          <a:xfrm>
            <a:off x="-1485900" y="-1071563"/>
            <a:ext cx="3523414" cy="435843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6460C-6840-9A42-8EFD-1069D26A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566E71-5C92-114E-9144-C05CA92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007177-E40D-3D48-ABD9-80070A2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8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45" y="3568032"/>
            <a:ext cx="1519655" cy="572105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A0389EB-9AB7-7942-A85E-DCFA014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CA9738-FCF3-7643-952A-EC82302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BAF3EA-9CBF-4B4F-AAD9-56BD8C09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81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FF2B545-0DB5-554C-9B76-735DF412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E5A66FE-66B0-A142-B383-CEFCFB78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CA51B6-36EC-D340-A186-671BAF6A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2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CA2BC-662C-2E49-95F3-0A4548F72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F8F6B7-1AE9-EA41-A92D-5BC569DD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E31C7F-3CDE-CF4F-8D56-25EE43D9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23E173-42BC-0A49-843F-22C217E1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3"/>
          <a:stretch/>
        </p:blipFill>
        <p:spPr>
          <a:xfrm>
            <a:off x="-13648" y="-1428227"/>
            <a:ext cx="4051079" cy="969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F6D91-D55D-C740-86E9-6961231FC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6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560F3-7609-8F47-88E3-7EDC159FC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4EECBD-3E15-7B49-B788-9769F6A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796E40-15FD-794B-9EE0-4E122423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F855D6-5F42-4843-BF7A-E3193C5F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74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D45076-01E5-D243-95A5-2C00A89A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977B1E-3A8A-114B-8C8A-54D4F86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C811D-BA08-934C-BD28-53BCDA1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8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07073-EE2A-6448-988F-ABEF120B5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9DB5-DA94-A347-91CB-488740F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D7DB-C885-C942-9486-3738C80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3FE6-9D60-5242-AC67-B5EAF80F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53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5F2A54-D8CD-D54C-AF15-60D8ED0F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CAC8245-7763-1A4F-B737-E6C1AAB4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51D774-5D8C-4447-B1FD-3B3AE686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15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75FA7-3444-3849-BEDE-314602255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AC477-0456-CB44-AB4B-4E7C072912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2345" y="3568032"/>
            <a:ext cx="1519655" cy="57210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F5F0-7190-A945-8E7F-93FACEF9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70F3F-25C3-414A-BBE3-DE91E8AE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EA6B-4A01-4F4C-BE75-95171EDD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12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28A59A-9594-6944-954C-1B995E74B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 rot="5400000">
            <a:off x="2235759" y="-2794103"/>
            <a:ext cx="7769279" cy="11560769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3"/>
            <a:ext cx="6576376" cy="5724213"/>
          </a:xfrm>
          <a:prstGeom prst="hexagon">
            <a:avLst/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204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28A59A-9594-6944-954C-1B995E74B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 rot="5400000">
            <a:off x="2235759" y="-2794103"/>
            <a:ext cx="7769279" cy="11560769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3"/>
            <a:ext cx="6576376" cy="5724213"/>
          </a:xfrm>
          <a:prstGeom prst="hexagon">
            <a:avLst/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41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0D272-B984-0E46-9478-A636FB7B0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301"/>
          <a:stretch/>
        </p:blipFill>
        <p:spPr>
          <a:xfrm rot="5400000">
            <a:off x="2369463" y="22670"/>
            <a:ext cx="7514376" cy="8435282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2837144" y="2273283"/>
            <a:ext cx="6576376" cy="5724213"/>
          </a:xfrm>
          <a:prstGeom prst="hexagon">
            <a:avLst/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01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4C965-6076-1941-B662-609471F4E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3487574" y="998916"/>
            <a:ext cx="5275517" cy="4776482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3"/>
            <a:ext cx="3720348" cy="3255980"/>
          </a:xfrm>
          <a:prstGeom prst="hexagon">
            <a:avLst>
              <a:gd name="adj" fmla="val 28510"/>
              <a:gd name="vf" fmla="val 115470"/>
            </a:avLst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A2CC8A-7DE9-944A-9E3F-AF056352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558DEE-F210-D142-A094-9C0FBDA3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D73A93-1D0A-084A-A41B-2467330B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4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4C965-6076-1941-B662-609471F4E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00000">
            <a:off x="3487574" y="998916"/>
            <a:ext cx="5275517" cy="4776482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3"/>
            <a:ext cx="3720348" cy="3255980"/>
          </a:xfrm>
          <a:prstGeom prst="hexagon">
            <a:avLst>
              <a:gd name="adj" fmla="val 28510"/>
              <a:gd name="vf" fmla="val 115470"/>
            </a:avLst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6229-02F6-8742-A5C5-4EBCFF5A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050E-076A-E545-B046-906BAFDD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FE60-B62F-0443-AB5F-84A51F9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211" y="1122363"/>
            <a:ext cx="8871045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212" y="3602038"/>
            <a:ext cx="88710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A6D8E-0E67-424D-9F11-932AF764E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60D64B-9BA1-684B-BB55-2965315AA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072" t="1942" b="2933"/>
          <a:stretch/>
        </p:blipFill>
        <p:spPr>
          <a:xfrm>
            <a:off x="-1114425" y="-300038"/>
            <a:ext cx="3988584" cy="74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2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32977-1065-7543-A63D-9864249FA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2289142" y="5493262"/>
            <a:ext cx="23259627" cy="4801585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8DA9EF3-8ED4-A949-9BD9-CE4F04899555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271963" y="1770862"/>
            <a:ext cx="3757612" cy="3288593"/>
          </a:xfrm>
          <a:prstGeom prst="hexagon">
            <a:avLst>
              <a:gd name="adj" fmla="val 28510"/>
              <a:gd name="vf" fmla="val 115470"/>
            </a:avLst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13C10F-6A45-6C48-899D-22F549AE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217CC8-5BF8-7C4D-A222-63AC4C68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BFA2B3-EB86-2F40-8C8B-3236D77D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654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8DB74-F525-3C4E-9129-17E765AE3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>
            <a:off x="5675493" y="-1780674"/>
            <a:ext cx="6837348" cy="1037826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59312" y="791464"/>
            <a:ext cx="5864200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1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0505A-C4B2-7B42-9029-892E5475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8DB74-F525-3C4E-9129-17E765AE3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4"/>
          <a:stretch/>
        </p:blipFill>
        <p:spPr>
          <a:xfrm>
            <a:off x="5675493" y="-1780674"/>
            <a:ext cx="6837348" cy="1037826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59312" y="791464"/>
            <a:ext cx="5864200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54565B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3F440-1199-DA40-B2C3-230662E0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72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EE7624"/>
          </a:solidFill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FD329C-3BF6-FB4B-823D-40F9E28DB553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 rot="19847286">
            <a:off x="8010746" y="763294"/>
            <a:ext cx="6006046" cy="5226130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EE7624"/>
          </a:solidFill>
        </p:spPr>
        <p:txBody>
          <a:bodyPr wrap="square" anchor="t" anchorCtr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E3D156-F48F-1949-9115-68C726BC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82BCE-E01A-684D-8945-464F7A372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7000" y="-371363"/>
            <a:ext cx="8518069" cy="75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5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58636-FF0B-0948-9A27-77B2F2FE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5287" y="2598379"/>
            <a:ext cx="8021426" cy="16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18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8ED8B-BA90-EA41-8192-867AE2054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1718" y="2578100"/>
            <a:ext cx="8216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6EC4E-6773-F343-8535-F57FBD992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1718" y="2578100"/>
            <a:ext cx="8243784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0"/>
            <a:ext cx="3177623" cy="4849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1574-4A03-2849-950C-C01C3E2A5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50000"/>
          <a:stretch/>
        </p:blipFill>
        <p:spPr>
          <a:xfrm>
            <a:off x="-27296" y="0"/>
            <a:ext cx="3177623" cy="4849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84436-75C0-A041-AADB-476B448F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6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EE7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FC172-2E3F-0D4D-B7CA-AE967CB82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2997" y="348367"/>
            <a:ext cx="2614721" cy="53976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9C233B-D5E6-E846-A467-B80D7556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431C52-E530-7544-9247-83551A28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F70D40-109D-454F-A72E-028C850B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FCFC4-04C0-CC42-91D1-ACEFBC4DD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6945" t="38496"/>
          <a:stretch/>
        </p:blipFill>
        <p:spPr>
          <a:xfrm>
            <a:off x="-1128714" y="-1585913"/>
            <a:ext cx="3166227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0" y="3384645"/>
            <a:ext cx="2634019" cy="349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65D58-04B4-EB43-972A-6571E87A20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73813" b="44898"/>
          <a:stretch/>
        </p:blipFill>
        <p:spPr>
          <a:xfrm>
            <a:off x="9567081" y="3398293"/>
            <a:ext cx="2647666" cy="3452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A268-2421-1641-A250-5521E2F9DA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952" cy="533067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94912C-812A-F44E-A283-72213C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F96740-85D9-E941-99E1-3DDAD36C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D415D3-5CF8-7A47-B898-6511A74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545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0" r="73948" b="44617"/>
          <a:stretch/>
        </p:blipFill>
        <p:spPr>
          <a:xfrm>
            <a:off x="9567080" y="3384645"/>
            <a:ext cx="2634019" cy="3493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12C11-A267-DD47-B974-AC4C405F0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304" y="348367"/>
            <a:ext cx="2573839" cy="53306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D67C33-2C2D-6A48-BF86-D60FD28F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6E4EE3-B8DA-4529-A811-93362441A0E0}" type="datetimeFigureOut">
              <a:rPr lang="en-GB" smtClean="0"/>
              <a:pPr/>
              <a:t>28/04/2024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2E29EA-73D0-7240-9D1F-EF25098E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517422-39B3-BC4C-9BCB-3F43FDB4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507F8-0004-4BD2-8478-2451CF4D47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8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4EE3-B8DA-4529-A811-93362441A0E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07F8-0004-4BD2-8478-2451CF4D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5" r:id="rId3"/>
    <p:sldLayoutId id="2147483651" r:id="rId4"/>
    <p:sldLayoutId id="2147483658" r:id="rId5"/>
    <p:sldLayoutId id="2147483676" r:id="rId6"/>
    <p:sldLayoutId id="2147483650" r:id="rId7"/>
    <p:sldLayoutId id="2147483652" r:id="rId8"/>
    <p:sldLayoutId id="2147483680" r:id="rId9"/>
    <p:sldLayoutId id="2147483681" r:id="rId10"/>
    <p:sldLayoutId id="2147483682" r:id="rId11"/>
    <p:sldLayoutId id="2147483683" r:id="rId12"/>
    <p:sldLayoutId id="2147483686" r:id="rId13"/>
    <p:sldLayoutId id="2147483687" r:id="rId14"/>
    <p:sldLayoutId id="2147483688" r:id="rId15"/>
    <p:sldLayoutId id="2147483689" r:id="rId16"/>
    <p:sldLayoutId id="2147483695" r:id="rId17"/>
    <p:sldLayoutId id="2147483696" r:id="rId18"/>
    <p:sldLayoutId id="2147483654" r:id="rId19"/>
    <p:sldLayoutId id="2147483655" r:id="rId20"/>
    <p:sldLayoutId id="2147483690" r:id="rId21"/>
    <p:sldLayoutId id="2147483691" r:id="rId22"/>
    <p:sldLayoutId id="2147483692" r:id="rId23"/>
    <p:sldLayoutId id="2147483693" r:id="rId24"/>
    <p:sldLayoutId id="2147483673" r:id="rId25"/>
    <p:sldLayoutId id="2147483694" r:id="rId26"/>
    <p:sldLayoutId id="2147483697" r:id="rId27"/>
    <p:sldLayoutId id="2147483706" r:id="rId28"/>
    <p:sldLayoutId id="2147483707" r:id="rId29"/>
    <p:sldLayoutId id="2147483708" r:id="rId30"/>
    <p:sldLayoutId id="2147483684" r:id="rId31"/>
    <p:sldLayoutId id="2147483698" r:id="rId32"/>
    <p:sldLayoutId id="2147483699" r:id="rId33"/>
    <p:sldLayoutId id="2147483656" r:id="rId34"/>
    <p:sldLayoutId id="2147483700" r:id="rId35"/>
    <p:sldLayoutId id="214748370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E76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49A1-1B95-4751-9B6E-28277347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021" y="2251953"/>
            <a:ext cx="8824439" cy="3280167"/>
          </a:xfrm>
        </p:spPr>
        <p:txBody>
          <a:bodyPr>
            <a:noAutofit/>
          </a:bodyPr>
          <a:lstStyle/>
          <a:p>
            <a:pPr algn="l"/>
            <a:r>
              <a:rPr lang="en-GB" sz="5400" dirty="0">
                <a:solidFill>
                  <a:srgbClr val="54565B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 Commitment to Collaborate to Prevent and Relieve Homelessness</a:t>
            </a:r>
            <a:br>
              <a:rPr lang="en-GB" sz="5400" dirty="0">
                <a:solidFill>
                  <a:srgbClr val="54565B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</a:br>
            <a:br>
              <a:rPr lang="en-GB" sz="5400" dirty="0">
                <a:solidFill>
                  <a:srgbClr val="54565B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</a:br>
            <a:r>
              <a:rPr lang="en-GB" sz="4000" b="0" dirty="0">
                <a:solidFill>
                  <a:schemeClr val="accent2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Scoping workshop</a:t>
            </a:r>
            <a:endParaRPr lang="en-GB" sz="5400" b="0" dirty="0">
              <a:solidFill>
                <a:schemeClr val="accent2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pic>
        <p:nvPicPr>
          <p:cNvPr id="4" name="Picture 3" descr="Commitment to Collaborate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84" y="162547"/>
            <a:ext cx="2807251" cy="11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031" y="2283088"/>
            <a:ext cx="8871044" cy="34959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Do the emerging issues and priorities ‘feel right’?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Which column(s) of the Positive Pathway Model do you want to focus on?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Which issues can be resolved with internal collaboration?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Which issues need external collaboration?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ok" panose="020B0604020101020102" pitchFamily="34" charset="0"/>
              </a:rPr>
              <a:t>Who needs to be involved?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latin typeface="Circular Std Book" panose="020B0604020101020102" pitchFamily="34" charset="0"/>
                <a:cs typeface="Circular Std Bold" panose="020B0804020101010102" pitchFamily="34" charset="0"/>
              </a:rPr>
              <a:t>Decide when hold the next workshop session to work towards </a:t>
            </a:r>
            <a:br>
              <a:rPr lang="en-GB" sz="2000" dirty="0">
                <a:latin typeface="Circular Std Book" panose="020B0604020101020102" pitchFamily="34" charset="0"/>
                <a:cs typeface="Circular Std Bold" panose="020B0804020101010102" pitchFamily="34" charset="0"/>
              </a:rPr>
            </a:br>
            <a:r>
              <a:rPr lang="en-GB" sz="2000" dirty="0">
                <a:latin typeface="Circular Std Book" panose="020B0604020101020102" pitchFamily="34" charset="0"/>
                <a:cs typeface="Circular Std Bold" panose="020B0804020101010102" pitchFamily="34" charset="0"/>
              </a:rPr>
              <a:t>pledges and actions</a:t>
            </a:r>
            <a:endParaRPr lang="en-GB" sz="2000" dirty="0">
              <a:latin typeface="Circular Std Bold" panose="020B0804020101010102" pitchFamily="34" charset="0"/>
              <a:cs typeface="Circular Std Bold" panose="020B0804020101010102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05031" y="-190000"/>
            <a:ext cx="9568792" cy="2166591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F28D4A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Reflections and next steps</a:t>
            </a:r>
            <a:endParaRPr lang="en-GB" dirty="0">
              <a:solidFill>
                <a:schemeClr val="bg1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9845" y="0"/>
            <a:ext cx="2862156" cy="6858000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 l="-1" r="-15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ommitment to Collaborate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" y="5104036"/>
            <a:ext cx="2459741" cy="981458"/>
          </a:xfrm>
          <a:prstGeom prst="rect">
            <a:avLst/>
          </a:prstGeom>
        </p:spPr>
      </p:pic>
      <p:pic>
        <p:nvPicPr>
          <p:cNvPr id="7" name="Picture 6" descr="West Midlands Combined Authority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5" y="5174871"/>
            <a:ext cx="2249418" cy="7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375" y="1660263"/>
            <a:ext cx="8871045" cy="157124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28D4A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Introduction to the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58" y="3591532"/>
            <a:ext cx="2781352" cy="16557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dirty="0">
                <a:latin typeface="Circular Std Bold" panose="020B0804020101010102" pitchFamily="34" charset="0"/>
                <a:cs typeface="Circular Std Bold" panose="020B0804020101010102" pitchFamily="34" charset="0"/>
              </a:rPr>
              <a:t>Purpose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dirty="0">
                <a:latin typeface="Circular Std Bold" panose="020B0804020101010102" pitchFamily="34" charset="0"/>
                <a:cs typeface="Circular Std Bold" panose="020B0804020101010102" pitchFamily="34" charset="0"/>
              </a:rPr>
              <a:t>Process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GB" dirty="0">
                <a:latin typeface="Circular Std Bold" panose="020B0804020101010102" pitchFamily="34" charset="0"/>
                <a:cs typeface="Circular Std Bold" panose="020B0804020101010102" pitchFamily="34" charset="0"/>
              </a:rPr>
              <a:t>Ground rules</a:t>
            </a:r>
          </a:p>
          <a:p>
            <a:pPr algn="l"/>
            <a:endParaRPr lang="en-GB" dirty="0"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8145" y="0"/>
            <a:ext cx="2863855" cy="6858000"/>
          </a:xfrm>
          <a:prstGeom prst="rect">
            <a:avLst/>
          </a:prstGeom>
          <a:blipFill dpi="0" rotWithShape="1">
            <a:blip r:embed="rId3"/>
            <a:srcRect/>
            <a:stretch>
              <a:fillRect l="-7" t="-2457" r="-151218" b="-1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0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68013"/>
              </p:ext>
            </p:extLst>
          </p:nvPr>
        </p:nvGraphicFramePr>
        <p:xfrm>
          <a:off x="1304925" y="1098687"/>
          <a:ext cx="9529432" cy="4660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561">
                  <a:extLst>
                    <a:ext uri="{9D8B030D-6E8A-4147-A177-3AD203B41FA5}">
                      <a16:colId xmlns:a16="http://schemas.microsoft.com/office/drawing/2014/main" val="1118246142"/>
                    </a:ext>
                  </a:extLst>
                </a:gridCol>
                <a:gridCol w="6513252">
                  <a:extLst>
                    <a:ext uri="{9D8B030D-6E8A-4147-A177-3AD203B41FA5}">
                      <a16:colId xmlns:a16="http://schemas.microsoft.com/office/drawing/2014/main" val="331922453"/>
                    </a:ext>
                  </a:extLst>
                </a:gridCol>
                <a:gridCol w="2053619">
                  <a:extLst>
                    <a:ext uri="{9D8B030D-6E8A-4147-A177-3AD203B41FA5}">
                      <a16:colId xmlns:a16="http://schemas.microsoft.com/office/drawing/2014/main" val="1090023666"/>
                    </a:ext>
                  </a:extLst>
                </a:gridCol>
              </a:tblGrid>
              <a:tr h="593211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Agenda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32291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Duration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897251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Welcome and introductions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10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08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Introduction to C2C and the positive pathways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15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973843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Workshop 1 – What are the key issues?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25 mins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76521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Workshop 2 – What’s our level of influence?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10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333778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Workshop 3 – What are the priorities?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25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791779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cs typeface="Circular Std Book" panose="020B06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Workshop 4 – Positive Pathways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10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722899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rgbClr val="54565B"/>
                        </a:solidFill>
                        <a:latin typeface="Circular Std Book" panose="020B0604020101020102" pitchFamily="34" charset="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Reflection and next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cs typeface="Circular Std Book" panose="020B0604020101020102" pitchFamily="34" charset="0"/>
                        </a:rPr>
                        <a:t>20 mins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397065"/>
                  </a:ext>
                </a:extLst>
              </a:tr>
              <a:tr h="451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rgbClr val="54565B"/>
                          </a:solidFill>
                          <a:latin typeface="Circular Std Book" panose="020B0604020101020102" pitchFamily="34" charset="0"/>
                          <a:ea typeface="+mn-ea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97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2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05" y="2534856"/>
            <a:ext cx="8871045" cy="161750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 Brief Introduction to the </a:t>
            </a:r>
            <a:br>
              <a:rPr lang="en-GB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</a:br>
            <a:r>
              <a:rPr lang="en-GB" dirty="0">
                <a:solidFill>
                  <a:schemeClr val="bg1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Positive Pathways Model</a:t>
            </a: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826564" cy="6858000"/>
          </a:xfrm>
          <a:prstGeom prst="rect">
            <a:avLst/>
          </a:prstGeom>
          <a:blipFill dpi="0" rotWithShape="1">
            <a:blip r:embed="rId3"/>
            <a:srcRect/>
            <a:stretch>
              <a:fillRect l="-154672" t="-3232" b="-7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57D45-7095-8C73-E2F0-B45F63BA1DCE}"/>
              </a:ext>
            </a:extLst>
          </p:cNvPr>
          <p:cNvSpPr txBox="1"/>
          <p:nvPr/>
        </p:nvSpPr>
        <p:spPr>
          <a:xfrm>
            <a:off x="2974753" y="376724"/>
            <a:ext cx="597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>
                <a:latin typeface="Arial Black" panose="020B0A04020102020204" pitchFamily="34" charset="0"/>
              </a:rPr>
              <a:t>POSITIVE PATHWAYS MODEL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1A7B0-523F-BF02-587D-415C0F0E03D7}"/>
              </a:ext>
            </a:extLst>
          </p:cNvPr>
          <p:cNvGrpSpPr/>
          <p:nvPr/>
        </p:nvGrpSpPr>
        <p:grpSpPr>
          <a:xfrm>
            <a:off x="373179" y="804387"/>
            <a:ext cx="11180938" cy="5722270"/>
            <a:chOff x="505531" y="798164"/>
            <a:chExt cx="11180938" cy="57222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D85259-51B0-461D-028C-FD536597D2C9}"/>
                </a:ext>
              </a:extLst>
            </p:cNvPr>
            <p:cNvSpPr/>
            <p:nvPr/>
          </p:nvSpPr>
          <p:spPr>
            <a:xfrm>
              <a:off x="9884979" y="1671145"/>
              <a:ext cx="1442545" cy="1229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Positive Pathway Model diagram:&#10;&#10;Prevent is linked to Universal prevention and targeted pxrevention. &#10;Help is linked to Crisis prevention and relief and Recovery&#10;Create Pathways is linked to Move on Support and Settled Home. 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" t="29133" r="2727" b="42039"/>
            <a:stretch/>
          </p:blipFill>
          <p:spPr>
            <a:xfrm>
              <a:off x="505531" y="798164"/>
              <a:ext cx="11180938" cy="23944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545DA1-ADD8-4D13-5C2F-D5ABE2ADCACC}"/>
                </a:ext>
              </a:extLst>
            </p:cNvPr>
            <p:cNvSpPr txBox="1"/>
            <p:nvPr/>
          </p:nvSpPr>
          <p:spPr>
            <a:xfrm>
              <a:off x="860156" y="3076416"/>
              <a:ext cx="1580827" cy="26007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Sufficient income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Good physical and mental health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Positive relationships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Secure housing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Socially active</a:t>
              </a:r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3A44BF-07A7-EF2B-403E-FF95B3F0314F}"/>
                </a:ext>
              </a:extLst>
            </p:cNvPr>
            <p:cNvSpPr txBox="1"/>
            <p:nvPr/>
          </p:nvSpPr>
          <p:spPr>
            <a:xfrm>
              <a:off x="2601133" y="3076415"/>
              <a:ext cx="1580827" cy="2259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Housing advice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Bond schemes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Transitions, e.g.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Leaving care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Prison release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Hospital discharge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08E9E9-17CC-18F6-8201-5B8047C2EA22}"/>
                </a:ext>
              </a:extLst>
            </p:cNvPr>
            <p:cNvSpPr txBox="1"/>
            <p:nvPr/>
          </p:nvSpPr>
          <p:spPr>
            <a:xfrm>
              <a:off x="4484177" y="3076415"/>
              <a:ext cx="1580827" cy="1858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Avoiding rooflessness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Temporary accommodation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Hostels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Street outreach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32C82E-60C5-D6EC-9C73-D15C6D19C4FD}"/>
                </a:ext>
              </a:extLst>
            </p:cNvPr>
            <p:cNvSpPr txBox="1"/>
            <p:nvPr/>
          </p:nvSpPr>
          <p:spPr>
            <a:xfrm>
              <a:off x="6202279" y="3076415"/>
              <a:ext cx="1580827" cy="2702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Re-establishing financial income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Re-engaging services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Housing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Health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Social care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Positive relationships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6B6F51-4403-4825-5034-275906345933}"/>
                </a:ext>
              </a:extLst>
            </p:cNvPr>
            <p:cNvSpPr txBox="1"/>
            <p:nvPr/>
          </p:nvSpPr>
          <p:spPr>
            <a:xfrm>
              <a:off x="8085323" y="3076415"/>
              <a:ext cx="1580827" cy="32224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Physical help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Benefits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Permanent housing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Moving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Local amenities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Emotional help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Promoting emotional resilience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B05B1-822C-3C74-9E34-C41519E04BF8}"/>
                </a:ext>
              </a:extLst>
            </p:cNvPr>
            <p:cNvSpPr txBox="1"/>
            <p:nvPr/>
          </p:nvSpPr>
          <p:spPr>
            <a:xfrm>
              <a:off x="9826300" y="3076414"/>
              <a:ext cx="1580827" cy="3444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/>
                <a:t>E.g.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Financial stability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Income &amp; work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Affordable housing</a:t>
              </a:r>
            </a:p>
            <a:p>
              <a:pPr marL="177800" indent="-177800">
                <a:lnSpc>
                  <a:spcPct val="900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GB" sz="1600" dirty="0"/>
                <a:t>Social stability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Physical &amp; mental health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Positive relationships</a:t>
              </a:r>
            </a:p>
            <a:p>
              <a:pPr marL="357188" lvl="1" indent="-179388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/>
                <a:t>Socially active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F1A93A4-01DE-4D8A-B5B5-8EA486FF4884}"/>
              </a:ext>
            </a:extLst>
          </p:cNvPr>
          <p:cNvSpPr/>
          <p:nvPr/>
        </p:nvSpPr>
        <p:spPr>
          <a:xfrm>
            <a:off x="9217247" y="270006"/>
            <a:ext cx="2767263" cy="67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566E-4531-FE16-128A-0418C3DB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8D928-7A1D-54A8-65DE-5E6D22E4AB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Key issues</a:t>
            </a:r>
          </a:p>
          <a:p>
            <a:r>
              <a:rPr lang="en-GB" i="1" dirty="0"/>
              <a:t>20 minutes</a:t>
            </a:r>
          </a:p>
          <a:p>
            <a:r>
              <a:rPr lang="en-GB" sz="2600" dirty="0"/>
              <a:t>In the context of the prevention and relief of homelessness, what are the </a:t>
            </a:r>
            <a:r>
              <a:rPr lang="en-GB" sz="2600" b="1" dirty="0"/>
              <a:t>key issues</a:t>
            </a:r>
            <a:r>
              <a:rPr lang="en-GB" sz="2600" dirty="0"/>
              <a:t>?</a:t>
            </a:r>
          </a:p>
          <a:p>
            <a:pPr marL="514350" indent="-514350">
              <a:buAutoNum type="arabicParenBoth"/>
            </a:pPr>
            <a:r>
              <a:rPr lang="en-GB" sz="2200" dirty="0"/>
              <a:t>Write them on a post-it</a:t>
            </a:r>
          </a:p>
          <a:p>
            <a:pPr marL="514350" indent="-514350">
              <a:buAutoNum type="arabicParenBoth"/>
            </a:pPr>
            <a:r>
              <a:rPr lang="en-GB" sz="2200" dirty="0"/>
              <a:t>Decide how much </a:t>
            </a:r>
            <a:r>
              <a:rPr lang="en-GB" sz="2200" b="1" dirty="0"/>
              <a:t>impact</a:t>
            </a:r>
            <a:r>
              <a:rPr lang="en-GB" sz="2200" dirty="0"/>
              <a:t> solving the issue would have</a:t>
            </a:r>
          </a:p>
          <a:p>
            <a:pPr marL="514350" indent="-514350">
              <a:buAutoNum type="arabicParenBoth"/>
            </a:pPr>
            <a:r>
              <a:rPr lang="en-GB" sz="2200" dirty="0"/>
              <a:t>Decide how much </a:t>
            </a:r>
            <a:r>
              <a:rPr lang="en-GB" sz="2200" b="1" dirty="0"/>
              <a:t>effort</a:t>
            </a:r>
            <a:r>
              <a:rPr lang="en-GB" sz="2200" dirty="0"/>
              <a:t> solving the issue would take</a:t>
            </a:r>
          </a:p>
          <a:p>
            <a:pPr marL="514350" indent="-514350">
              <a:buAutoNum type="arabicParenBoth"/>
            </a:pPr>
            <a:r>
              <a:rPr lang="en-GB" sz="2200" dirty="0"/>
              <a:t>Stick the post-it on the </a:t>
            </a:r>
            <a:r>
              <a:rPr lang="en-GB" sz="2200" b="1" dirty="0"/>
              <a:t>matrix</a:t>
            </a:r>
            <a:r>
              <a:rPr lang="en-GB" sz="2200" dirty="0"/>
              <a:t> in the appropriate place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EDB43-2E18-E3D3-220A-F3ECD665ED48}"/>
              </a:ext>
            </a:extLst>
          </p:cNvPr>
          <p:cNvGrpSpPr/>
          <p:nvPr/>
        </p:nvGrpSpPr>
        <p:grpSpPr>
          <a:xfrm>
            <a:off x="499777" y="2091277"/>
            <a:ext cx="5287601" cy="4270352"/>
            <a:chOff x="499777" y="2091277"/>
            <a:chExt cx="5287601" cy="42703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77525E-674D-6C9F-60F5-B97F22095807}"/>
                </a:ext>
              </a:extLst>
            </p:cNvPr>
            <p:cNvGrpSpPr/>
            <p:nvPr/>
          </p:nvGrpSpPr>
          <p:grpSpPr>
            <a:xfrm>
              <a:off x="700392" y="2091277"/>
              <a:ext cx="5086986" cy="4085686"/>
              <a:chOff x="419735" y="2145670"/>
              <a:chExt cx="5086986" cy="408568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08EA595-EEBC-A7E7-191B-10B0B6F572E2}"/>
                  </a:ext>
                </a:extLst>
              </p:cNvPr>
              <p:cNvSpPr/>
              <p:nvPr/>
            </p:nvSpPr>
            <p:spPr>
              <a:xfrm>
                <a:off x="874412" y="4415426"/>
                <a:ext cx="1706067" cy="16312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C62922-9AB3-0208-7212-D8340E59E826}"/>
                  </a:ext>
                </a:extLst>
              </p:cNvPr>
              <p:cNvSpPr/>
              <p:nvPr/>
            </p:nvSpPr>
            <p:spPr>
              <a:xfrm>
                <a:off x="874411" y="2784162"/>
                <a:ext cx="1706067" cy="16312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2CC69F-6F6B-D5BA-7FE9-9C013ED12FE7}"/>
                  </a:ext>
                </a:extLst>
              </p:cNvPr>
              <p:cNvSpPr/>
              <p:nvPr/>
            </p:nvSpPr>
            <p:spPr>
              <a:xfrm>
                <a:off x="2580477" y="4415426"/>
                <a:ext cx="1706067" cy="16312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007FFA-DD16-ACFA-3C68-4766F29C519F}"/>
                  </a:ext>
                </a:extLst>
              </p:cNvPr>
              <p:cNvSpPr/>
              <p:nvPr/>
            </p:nvSpPr>
            <p:spPr>
              <a:xfrm>
                <a:off x="2580475" y="2784162"/>
                <a:ext cx="1706067" cy="16312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153D20B-C25C-B821-318E-957A14BE7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412" y="2525917"/>
                <a:ext cx="0" cy="3538879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163EDE-E8B0-D092-7E57-7871289B3C2A}"/>
                  </a:ext>
                </a:extLst>
              </p:cNvPr>
              <p:cNvSpPr txBox="1"/>
              <p:nvPr/>
            </p:nvSpPr>
            <p:spPr>
              <a:xfrm>
                <a:off x="419735" y="2145670"/>
                <a:ext cx="928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IMPACT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C8C4EC-5977-1956-325B-E383F822B93A}"/>
                  </a:ext>
                </a:extLst>
              </p:cNvPr>
              <p:cNvSpPr txBox="1"/>
              <p:nvPr/>
            </p:nvSpPr>
            <p:spPr>
              <a:xfrm>
                <a:off x="4603012" y="5862024"/>
                <a:ext cx="903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EFFORT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D269C6-5ECB-5C89-9E62-D4DF85FC8C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6046690"/>
                <a:ext cx="3715690" cy="1810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0669F3-EF6A-94B1-C7FA-F349A6A86FE9}"/>
                </a:ext>
              </a:extLst>
            </p:cNvPr>
            <p:cNvSpPr txBox="1"/>
            <p:nvPr/>
          </p:nvSpPr>
          <p:spPr>
            <a:xfrm>
              <a:off x="499777" y="2729769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High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5B2743-7964-9674-FBF6-067A5DAE761B}"/>
                </a:ext>
              </a:extLst>
            </p:cNvPr>
            <p:cNvSpPr txBox="1"/>
            <p:nvPr/>
          </p:nvSpPr>
          <p:spPr>
            <a:xfrm>
              <a:off x="3912208" y="5992297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i="1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98F8E7-41AE-E1A7-3AD2-4373D525FDCA}"/>
                </a:ext>
              </a:extLst>
            </p:cNvPr>
            <p:cNvSpPr txBox="1"/>
            <p:nvPr/>
          </p:nvSpPr>
          <p:spPr>
            <a:xfrm>
              <a:off x="1154919" y="5992297"/>
              <a:ext cx="56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Low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358090-0E4D-BA44-FA20-8E5337871E43}"/>
                </a:ext>
              </a:extLst>
            </p:cNvPr>
            <p:cNvSpPr txBox="1"/>
            <p:nvPr/>
          </p:nvSpPr>
          <p:spPr>
            <a:xfrm>
              <a:off x="499777" y="5641071"/>
              <a:ext cx="56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Low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72E55D6-50F2-1ADE-067B-3FF46804EBBB}"/>
              </a:ext>
            </a:extLst>
          </p:cNvPr>
          <p:cNvSpPr txBox="1"/>
          <p:nvPr/>
        </p:nvSpPr>
        <p:spPr>
          <a:xfrm>
            <a:off x="1623219" y="3195161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Quick </a:t>
            </a:r>
            <a:br>
              <a:rPr lang="en-GB" dirty="0"/>
            </a:br>
            <a:r>
              <a:rPr lang="en-GB" dirty="0"/>
              <a:t>Wins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D76359-51E7-6A9F-AC2F-1E4AF8DC70D3}"/>
              </a:ext>
            </a:extLst>
          </p:cNvPr>
          <p:cNvSpPr txBox="1"/>
          <p:nvPr/>
        </p:nvSpPr>
        <p:spPr>
          <a:xfrm>
            <a:off x="3198095" y="3222236"/>
            <a:ext cx="93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Major </a:t>
            </a:r>
          </a:p>
          <a:p>
            <a:pPr algn="ctr"/>
            <a:r>
              <a:rPr lang="en-GB" dirty="0"/>
              <a:t>Projects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5E915-C8FB-8A81-D68B-45492B779D76}"/>
              </a:ext>
            </a:extLst>
          </p:cNvPr>
          <p:cNvSpPr txBox="1"/>
          <p:nvPr/>
        </p:nvSpPr>
        <p:spPr>
          <a:xfrm>
            <a:off x="3162573" y="4853499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Thankless</a:t>
            </a:r>
            <a:br>
              <a:rPr lang="en-GB" dirty="0"/>
            </a:br>
            <a:r>
              <a:rPr lang="en-GB" dirty="0"/>
              <a:t>Tasks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51E173-FBB1-4C5D-BF0A-19484BE52570}"/>
              </a:ext>
            </a:extLst>
          </p:cNvPr>
          <p:cNvSpPr txBox="1"/>
          <p:nvPr/>
        </p:nvSpPr>
        <p:spPr>
          <a:xfrm>
            <a:off x="1476111" y="4853498"/>
            <a:ext cx="1069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Marginal </a:t>
            </a:r>
            <a:br>
              <a:rPr lang="en-GB" dirty="0"/>
            </a:br>
            <a:r>
              <a:rPr lang="en-GB" dirty="0"/>
              <a:t>Gains</a:t>
            </a:r>
          </a:p>
        </p:txBody>
      </p:sp>
    </p:spTree>
    <p:extLst>
      <p:ext uri="{BB962C8B-B14F-4D97-AF65-F5344CB8AC3E}">
        <p14:creationId xmlns:p14="http://schemas.microsoft.com/office/powerpoint/2010/main" val="34103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90ED-F02A-73E3-5F7F-9F888107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6C95-9392-5B19-B210-C847490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0FA3-DD3F-D162-684B-803C7484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5900" cy="4351338"/>
          </a:xfrm>
        </p:spPr>
        <p:txBody>
          <a:bodyPr>
            <a:normAutofit/>
          </a:bodyPr>
          <a:lstStyle/>
          <a:p>
            <a:r>
              <a:rPr lang="en-GB" b="1" dirty="0"/>
              <a:t>Control and influence</a:t>
            </a:r>
          </a:p>
          <a:p>
            <a:r>
              <a:rPr lang="en-GB" i="1" dirty="0"/>
              <a:t>10 minutes</a:t>
            </a:r>
          </a:p>
          <a:p>
            <a:r>
              <a:rPr lang="en-GB" sz="2600" dirty="0"/>
              <a:t>Of the </a:t>
            </a:r>
            <a:r>
              <a:rPr lang="en-GB" sz="2600" b="1" dirty="0"/>
              <a:t>key issues</a:t>
            </a:r>
            <a:r>
              <a:rPr lang="en-GB" sz="2600" dirty="0"/>
              <a:t> brought forward, how much control or influence?</a:t>
            </a:r>
          </a:p>
          <a:p>
            <a:pPr marL="514350" indent="-514350">
              <a:buAutoNum type="arabicParenBoth"/>
            </a:pPr>
            <a:r>
              <a:rPr lang="en-GB" sz="2200" dirty="0"/>
              <a:t>Decide how much influence you as a team, organisation, or collaboration more widely has over resolving the issue</a:t>
            </a:r>
          </a:p>
          <a:p>
            <a:pPr marL="514350" indent="-514350">
              <a:buAutoNum type="arabicParenBoth"/>
            </a:pPr>
            <a:r>
              <a:rPr lang="en-GB" sz="2200" dirty="0"/>
              <a:t>Stick the post-it on the target </a:t>
            </a:r>
            <a:br>
              <a:rPr lang="en-GB" sz="2200" dirty="0"/>
            </a:br>
            <a:r>
              <a:rPr lang="en-GB" sz="2200" dirty="0"/>
              <a:t>in the appropriate place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F709B7-8D44-5B50-E772-365A16429748}"/>
              </a:ext>
            </a:extLst>
          </p:cNvPr>
          <p:cNvGrpSpPr/>
          <p:nvPr/>
        </p:nvGrpSpPr>
        <p:grpSpPr>
          <a:xfrm>
            <a:off x="738909" y="1800636"/>
            <a:ext cx="4707947" cy="4789203"/>
            <a:chOff x="738909" y="1551256"/>
            <a:chExt cx="4707947" cy="478920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5FB9E1-87DB-59F6-8F40-DD43EC1D8AF6}"/>
                </a:ext>
              </a:extLst>
            </p:cNvPr>
            <p:cNvSpPr/>
            <p:nvPr/>
          </p:nvSpPr>
          <p:spPr>
            <a:xfrm>
              <a:off x="838200" y="1690688"/>
              <a:ext cx="4453128" cy="44531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830FC9-7DE6-A7E6-D887-617408B7518E}"/>
                </a:ext>
              </a:extLst>
            </p:cNvPr>
            <p:cNvSpPr/>
            <p:nvPr/>
          </p:nvSpPr>
          <p:spPr>
            <a:xfrm>
              <a:off x="1711452" y="2563940"/>
              <a:ext cx="2706624" cy="27066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04FC11-B495-2548-E04F-D3DE7496DFC7}"/>
                </a:ext>
              </a:extLst>
            </p:cNvPr>
            <p:cNvSpPr/>
            <p:nvPr/>
          </p:nvSpPr>
          <p:spPr>
            <a:xfrm>
              <a:off x="2479548" y="3332036"/>
              <a:ext cx="1170432" cy="117043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B036B0-EE5F-7209-AA76-0C62DB71395B}"/>
                </a:ext>
              </a:extLst>
            </p:cNvPr>
            <p:cNvSpPr txBox="1"/>
            <p:nvPr/>
          </p:nvSpPr>
          <p:spPr>
            <a:xfrm>
              <a:off x="2613294" y="3547920"/>
              <a:ext cx="9029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THINGS</a:t>
              </a:r>
            </a:p>
            <a:p>
              <a:pPr algn="ctr"/>
              <a:r>
                <a:rPr lang="en-GB" sz="1400" b="1" dirty="0"/>
                <a:t>WE</a:t>
              </a:r>
            </a:p>
            <a:p>
              <a:pPr algn="ctr"/>
              <a:r>
                <a:rPr lang="en-GB" sz="1400" b="1" dirty="0"/>
                <a:t>CONTROL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71CDD-8839-016F-2ED8-653D61C427BA}"/>
                </a:ext>
              </a:extLst>
            </p:cNvPr>
            <p:cNvSpPr txBox="1"/>
            <p:nvPr/>
          </p:nvSpPr>
          <p:spPr>
            <a:xfrm>
              <a:off x="2484251" y="2578656"/>
              <a:ext cx="11610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THINGS</a:t>
              </a:r>
            </a:p>
            <a:p>
              <a:pPr algn="ctr"/>
              <a:r>
                <a:rPr lang="en-GB" sz="1400" b="1" dirty="0"/>
                <a:t>WE DIRECTLY</a:t>
              </a:r>
            </a:p>
            <a:p>
              <a:pPr algn="ctr"/>
              <a:r>
                <a:rPr lang="en-GB" sz="1400" b="1" dirty="0"/>
                <a:t>INFLUENCE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F771FD-5A5D-60A8-D75A-9D449B0D96A7}"/>
                </a:ext>
              </a:extLst>
            </p:cNvPr>
            <p:cNvSpPr txBox="1"/>
            <p:nvPr/>
          </p:nvSpPr>
          <p:spPr>
            <a:xfrm>
              <a:off x="2420840" y="1757982"/>
              <a:ext cx="13277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/>
                <a:t>THINGS</a:t>
              </a:r>
            </a:p>
            <a:p>
              <a:pPr algn="ctr"/>
              <a:r>
                <a:rPr lang="en-GB" sz="1400" b="1" dirty="0"/>
                <a:t>WE INDIRECTLY</a:t>
              </a:r>
            </a:p>
            <a:p>
              <a:pPr algn="ctr"/>
              <a:r>
                <a:rPr lang="en-GB" sz="1400" b="1" dirty="0"/>
                <a:t>INFLUENCE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10270E-F024-4BED-7EA9-0F7C69CE5F60}"/>
                </a:ext>
              </a:extLst>
            </p:cNvPr>
            <p:cNvSpPr/>
            <p:nvPr/>
          </p:nvSpPr>
          <p:spPr>
            <a:xfrm rot="16365841">
              <a:off x="698281" y="1591884"/>
              <a:ext cx="4789203" cy="47079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THINGS OVER WHICH WE HAVE LITTLE OR NO INFLUENCE</a:t>
              </a:r>
              <a:r>
                <a:rPr lang="en-GB" sz="2000" b="1" dirty="0"/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30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746F-6083-8BC7-0569-03752215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4A61-B6DB-02D6-B17E-A63574A0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0CFAD-BDEA-FD31-080F-00B4DD0F30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Prioritisation</a:t>
            </a:r>
          </a:p>
          <a:p>
            <a:r>
              <a:rPr lang="en-GB" i="1" dirty="0"/>
              <a:t>20 minutes</a:t>
            </a:r>
          </a:p>
          <a:p>
            <a:r>
              <a:rPr lang="en-GB" sz="2600" dirty="0"/>
              <a:t>Of the </a:t>
            </a:r>
            <a:r>
              <a:rPr lang="en-GB" sz="2600" b="1" dirty="0"/>
              <a:t>key issues</a:t>
            </a:r>
            <a:r>
              <a:rPr lang="en-GB" sz="2600" dirty="0"/>
              <a:t> remaining, how urgent and important are they?</a:t>
            </a:r>
          </a:p>
          <a:p>
            <a:pPr marL="514350" indent="-514350">
              <a:buAutoNum type="arabicParenBoth"/>
            </a:pPr>
            <a:r>
              <a:rPr lang="en-GB" sz="2200" dirty="0"/>
              <a:t>Decide how urgent resolving </a:t>
            </a:r>
            <a:br>
              <a:rPr lang="en-GB" sz="2200" dirty="0"/>
            </a:br>
            <a:r>
              <a:rPr lang="en-GB" sz="2200" dirty="0"/>
              <a:t>the issue is</a:t>
            </a:r>
          </a:p>
          <a:p>
            <a:pPr marL="514350" indent="-514350">
              <a:buAutoNum type="arabicParenBoth"/>
            </a:pPr>
            <a:r>
              <a:rPr lang="en-GB" sz="2200" dirty="0"/>
              <a:t>Decide how important resolving </a:t>
            </a:r>
            <a:br>
              <a:rPr lang="en-GB" sz="2200" dirty="0"/>
            </a:br>
            <a:r>
              <a:rPr lang="en-GB" sz="2200" dirty="0"/>
              <a:t>the issue is</a:t>
            </a:r>
          </a:p>
          <a:p>
            <a:pPr marL="514350" indent="-514350">
              <a:buAutoNum type="arabicParenBoth"/>
            </a:pPr>
            <a:r>
              <a:rPr lang="en-GB" sz="2200" dirty="0"/>
              <a:t>Stick the post-it on the matrix </a:t>
            </a:r>
            <a:br>
              <a:rPr lang="en-GB" sz="2200" dirty="0"/>
            </a:br>
            <a:r>
              <a:rPr lang="en-GB" sz="2200" dirty="0"/>
              <a:t>in the appropriate place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78E3F5-C299-3E35-9C4E-1E05097871AF}"/>
              </a:ext>
            </a:extLst>
          </p:cNvPr>
          <p:cNvGrpSpPr/>
          <p:nvPr/>
        </p:nvGrpSpPr>
        <p:grpSpPr>
          <a:xfrm>
            <a:off x="471792" y="2091277"/>
            <a:ext cx="5401059" cy="4270352"/>
            <a:chOff x="471792" y="2091277"/>
            <a:chExt cx="5401059" cy="42703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3937DB-1E87-70A1-421E-2B58A895324B}"/>
                </a:ext>
              </a:extLst>
            </p:cNvPr>
            <p:cNvGrpSpPr/>
            <p:nvPr/>
          </p:nvGrpSpPr>
          <p:grpSpPr>
            <a:xfrm>
              <a:off x="471792" y="2091277"/>
              <a:ext cx="5401059" cy="4085686"/>
              <a:chOff x="191135" y="2145670"/>
              <a:chExt cx="5401059" cy="408568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EF08F4-8AE4-97E5-0524-4582F18FC87D}"/>
                  </a:ext>
                </a:extLst>
              </p:cNvPr>
              <p:cNvSpPr/>
              <p:nvPr/>
            </p:nvSpPr>
            <p:spPr>
              <a:xfrm>
                <a:off x="874412" y="4415426"/>
                <a:ext cx="1706067" cy="163126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5ADD08-1B77-237C-2AD1-5B352CCF10F2}"/>
                  </a:ext>
                </a:extLst>
              </p:cNvPr>
              <p:cNvSpPr/>
              <p:nvPr/>
            </p:nvSpPr>
            <p:spPr>
              <a:xfrm>
                <a:off x="874411" y="2784162"/>
                <a:ext cx="1706067" cy="16312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42A0E0-46C7-679E-A373-DF5FC2ABC0D3}"/>
                  </a:ext>
                </a:extLst>
              </p:cNvPr>
              <p:cNvSpPr/>
              <p:nvPr/>
            </p:nvSpPr>
            <p:spPr>
              <a:xfrm>
                <a:off x="2580477" y="4415426"/>
                <a:ext cx="1706067" cy="16312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72B6AD-ECD6-7B40-1603-E80153D68AE2}"/>
                  </a:ext>
                </a:extLst>
              </p:cNvPr>
              <p:cNvSpPr/>
              <p:nvPr/>
            </p:nvSpPr>
            <p:spPr>
              <a:xfrm>
                <a:off x="2580475" y="2784162"/>
                <a:ext cx="1706067" cy="16312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865E19E-CB7A-2D1B-62F6-9DB373DB0D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412" y="2525917"/>
                <a:ext cx="0" cy="3538879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48553B-24A3-4DCD-7A77-EAB510D75468}"/>
                  </a:ext>
                </a:extLst>
              </p:cNvPr>
              <p:cNvSpPr txBox="1"/>
              <p:nvPr/>
            </p:nvSpPr>
            <p:spPr>
              <a:xfrm>
                <a:off x="191135" y="2145670"/>
                <a:ext cx="1355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IMPORTANT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57FEDD-CA52-0BE1-963A-E6C51E331CDC}"/>
                  </a:ext>
                </a:extLst>
              </p:cNvPr>
              <p:cNvSpPr txBox="1"/>
              <p:nvPr/>
            </p:nvSpPr>
            <p:spPr>
              <a:xfrm>
                <a:off x="4603012" y="5862024"/>
                <a:ext cx="989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URGENT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4948D40-A1E8-1521-88B8-1D2F98B33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6046690"/>
                <a:ext cx="3715690" cy="1810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F6DB23-7C70-E3D9-BDA0-E32A50D568DA}"/>
                </a:ext>
              </a:extLst>
            </p:cNvPr>
            <p:cNvSpPr txBox="1"/>
            <p:nvPr/>
          </p:nvSpPr>
          <p:spPr>
            <a:xfrm>
              <a:off x="499777" y="2729769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High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2EA1C9-47C8-1710-0791-5FD81758C0AC}"/>
                </a:ext>
              </a:extLst>
            </p:cNvPr>
            <p:cNvSpPr txBox="1"/>
            <p:nvPr/>
          </p:nvSpPr>
          <p:spPr>
            <a:xfrm>
              <a:off x="3912208" y="5992297"/>
              <a:ext cx="619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i="1" dirty="0"/>
                <a:t>High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2EF3B3-421D-D861-2CE8-F682F47DF28A}"/>
                </a:ext>
              </a:extLst>
            </p:cNvPr>
            <p:cNvSpPr txBox="1"/>
            <p:nvPr/>
          </p:nvSpPr>
          <p:spPr>
            <a:xfrm>
              <a:off x="1154919" y="5992297"/>
              <a:ext cx="56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Low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2F5200-7D84-8148-FB27-DD9301454C6E}"/>
                </a:ext>
              </a:extLst>
            </p:cNvPr>
            <p:cNvSpPr txBox="1"/>
            <p:nvPr/>
          </p:nvSpPr>
          <p:spPr>
            <a:xfrm>
              <a:off x="499777" y="5641071"/>
              <a:ext cx="56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Low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49FD566-9A62-92AC-A19B-40E0E0E0A678}"/>
              </a:ext>
            </a:extLst>
          </p:cNvPr>
          <p:cNvSpPr txBox="1"/>
          <p:nvPr/>
        </p:nvSpPr>
        <p:spPr>
          <a:xfrm>
            <a:off x="1426435" y="3222234"/>
            <a:ext cx="11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Secondary</a:t>
            </a:r>
            <a:br>
              <a:rPr lang="en-GB" dirty="0"/>
            </a:br>
            <a:r>
              <a:rPr lang="en-GB" dirty="0"/>
              <a:t>Priorities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E8E2F-C28F-3B1D-60AC-33535E9C3335}"/>
              </a:ext>
            </a:extLst>
          </p:cNvPr>
          <p:cNvSpPr txBox="1"/>
          <p:nvPr/>
        </p:nvSpPr>
        <p:spPr>
          <a:xfrm>
            <a:off x="3148522" y="3222234"/>
            <a:ext cx="112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Top </a:t>
            </a:r>
          </a:p>
          <a:p>
            <a:pPr algn="ctr"/>
            <a:r>
              <a:rPr lang="en-GB" dirty="0"/>
              <a:t>Priorities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689D3E-7FC0-E71E-71B3-F025B5823EF1}"/>
              </a:ext>
            </a:extLst>
          </p:cNvPr>
          <p:cNvSpPr txBox="1"/>
          <p:nvPr/>
        </p:nvSpPr>
        <p:spPr>
          <a:xfrm>
            <a:off x="3201045" y="4853499"/>
            <a:ext cx="102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Third</a:t>
            </a:r>
          </a:p>
          <a:p>
            <a:pPr algn="ctr"/>
            <a:r>
              <a:rPr lang="en-GB" dirty="0"/>
              <a:t>Priorities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141E74-FC0F-2CCC-CA04-396983192117}"/>
              </a:ext>
            </a:extLst>
          </p:cNvPr>
          <p:cNvSpPr txBox="1"/>
          <p:nvPr/>
        </p:nvSpPr>
        <p:spPr>
          <a:xfrm>
            <a:off x="1552993" y="4853498"/>
            <a:ext cx="91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Later or</a:t>
            </a:r>
            <a:br>
              <a:rPr lang="en-GB" dirty="0"/>
            </a:br>
            <a:r>
              <a:rPr lang="en-GB" dirty="0"/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29066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746F-6083-8BC7-0569-03752215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4A61-B6DB-02D6-B17E-A63574A0D2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51805"/>
            <a:ext cx="10515600" cy="1325563"/>
          </a:xfrm>
        </p:spPr>
        <p:txBody>
          <a:bodyPr/>
          <a:lstStyle/>
          <a:p>
            <a:r>
              <a:rPr lang="en-GB" dirty="0"/>
              <a:t>Workshop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C78901-2D64-475A-1F8F-0FD0C6731AF3}"/>
              </a:ext>
            </a:extLst>
          </p:cNvPr>
          <p:cNvSpPr/>
          <p:nvPr/>
        </p:nvSpPr>
        <p:spPr>
          <a:xfrm>
            <a:off x="838200" y="1808370"/>
            <a:ext cx="3341914" cy="705702"/>
          </a:xfrm>
          <a:prstGeom prst="rect">
            <a:avLst/>
          </a:prstGeom>
          <a:solidFill>
            <a:srgbClr val="F37F23"/>
          </a:solidFill>
          <a:ln w="28575">
            <a:solidFill>
              <a:srgbClr val="F37F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Prevent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40F9A7-E467-0D33-A777-6C25E7CE5D3F}"/>
              </a:ext>
            </a:extLst>
          </p:cNvPr>
          <p:cNvSpPr/>
          <p:nvPr/>
        </p:nvSpPr>
        <p:spPr>
          <a:xfrm>
            <a:off x="4425044" y="1808370"/>
            <a:ext cx="3341914" cy="705702"/>
          </a:xfrm>
          <a:prstGeom prst="rect">
            <a:avLst/>
          </a:prstGeom>
          <a:solidFill>
            <a:srgbClr val="00A9A0"/>
          </a:solidFill>
          <a:ln w="28575">
            <a:solidFill>
              <a:srgbClr val="00A9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Help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BFB33C-DCC9-5EED-ECA2-34D634F6B890}"/>
              </a:ext>
            </a:extLst>
          </p:cNvPr>
          <p:cNvSpPr/>
          <p:nvPr/>
        </p:nvSpPr>
        <p:spPr>
          <a:xfrm>
            <a:off x="8011888" y="1808370"/>
            <a:ext cx="3341914" cy="705702"/>
          </a:xfrm>
          <a:prstGeom prst="rect">
            <a:avLst/>
          </a:prstGeom>
          <a:solidFill>
            <a:srgbClr val="7C4099"/>
          </a:solidFill>
          <a:ln w="28575">
            <a:solidFill>
              <a:srgbClr val="7C4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Pathways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6E1FA8-86AE-0FFC-0E3F-E508D8A978B7}"/>
              </a:ext>
            </a:extLst>
          </p:cNvPr>
          <p:cNvCxnSpPr>
            <a:cxnSpLocks/>
          </p:cNvCxnSpPr>
          <p:nvPr/>
        </p:nvCxnSpPr>
        <p:spPr>
          <a:xfrm>
            <a:off x="838200" y="2651760"/>
            <a:ext cx="0" cy="3592286"/>
          </a:xfrm>
          <a:prstGeom prst="line">
            <a:avLst/>
          </a:prstGeom>
          <a:ln w="28575">
            <a:solidFill>
              <a:srgbClr val="F37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168EA5-9C0F-69CF-4C8D-51F33E2AD439}"/>
              </a:ext>
            </a:extLst>
          </p:cNvPr>
          <p:cNvCxnSpPr>
            <a:cxnSpLocks/>
          </p:cNvCxnSpPr>
          <p:nvPr/>
        </p:nvCxnSpPr>
        <p:spPr>
          <a:xfrm>
            <a:off x="4180114" y="2651760"/>
            <a:ext cx="0" cy="3592286"/>
          </a:xfrm>
          <a:prstGeom prst="line">
            <a:avLst/>
          </a:prstGeom>
          <a:ln w="28575">
            <a:solidFill>
              <a:srgbClr val="F37F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55AB50-5A38-BEDE-D07F-A8035DE8CF20}"/>
              </a:ext>
            </a:extLst>
          </p:cNvPr>
          <p:cNvCxnSpPr>
            <a:cxnSpLocks/>
          </p:cNvCxnSpPr>
          <p:nvPr/>
        </p:nvCxnSpPr>
        <p:spPr>
          <a:xfrm>
            <a:off x="4425044" y="2651760"/>
            <a:ext cx="0" cy="3592286"/>
          </a:xfrm>
          <a:prstGeom prst="line">
            <a:avLst/>
          </a:prstGeom>
          <a:ln w="28575">
            <a:solidFill>
              <a:srgbClr val="00A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9148BE-1B75-B4DB-10CD-670A5DA4D48F}"/>
              </a:ext>
            </a:extLst>
          </p:cNvPr>
          <p:cNvCxnSpPr>
            <a:cxnSpLocks/>
          </p:cNvCxnSpPr>
          <p:nvPr/>
        </p:nvCxnSpPr>
        <p:spPr>
          <a:xfrm>
            <a:off x="7766958" y="2651760"/>
            <a:ext cx="0" cy="3592286"/>
          </a:xfrm>
          <a:prstGeom prst="line">
            <a:avLst/>
          </a:prstGeom>
          <a:ln w="28575">
            <a:solidFill>
              <a:srgbClr val="00A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6B05B7-9254-FDBA-7D16-CAEC18E27D64}"/>
              </a:ext>
            </a:extLst>
          </p:cNvPr>
          <p:cNvCxnSpPr>
            <a:cxnSpLocks/>
          </p:cNvCxnSpPr>
          <p:nvPr/>
        </p:nvCxnSpPr>
        <p:spPr>
          <a:xfrm>
            <a:off x="8011888" y="2651760"/>
            <a:ext cx="0" cy="3592286"/>
          </a:xfrm>
          <a:prstGeom prst="line">
            <a:avLst/>
          </a:prstGeom>
          <a:ln w="28575">
            <a:solidFill>
              <a:srgbClr val="7C4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EF7011-1F9B-AF65-7D06-B0C04BC2AC4C}"/>
              </a:ext>
            </a:extLst>
          </p:cNvPr>
          <p:cNvCxnSpPr>
            <a:cxnSpLocks/>
          </p:cNvCxnSpPr>
          <p:nvPr/>
        </p:nvCxnSpPr>
        <p:spPr>
          <a:xfrm>
            <a:off x="11353802" y="2651760"/>
            <a:ext cx="0" cy="3592286"/>
          </a:xfrm>
          <a:prstGeom prst="line">
            <a:avLst/>
          </a:prstGeom>
          <a:ln w="28575">
            <a:solidFill>
              <a:srgbClr val="7C4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D208711-B5DD-D48A-471A-DE6F17A53140}"/>
              </a:ext>
            </a:extLst>
          </p:cNvPr>
          <p:cNvSpPr/>
          <p:nvPr/>
        </p:nvSpPr>
        <p:spPr>
          <a:xfrm rot="21272511">
            <a:off x="1137557" y="2838450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Need to identify risk earlier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E11309-605D-17A3-B756-452FD0FC7E00}"/>
              </a:ext>
            </a:extLst>
          </p:cNvPr>
          <p:cNvSpPr/>
          <p:nvPr/>
        </p:nvSpPr>
        <p:spPr>
          <a:xfrm rot="339226">
            <a:off x="10140043" y="2794000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Need to link to community services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2DA222-EE00-C736-7813-885F5DDEFC04}"/>
              </a:ext>
            </a:extLst>
          </p:cNvPr>
          <p:cNvSpPr/>
          <p:nvPr/>
        </p:nvSpPr>
        <p:spPr>
          <a:xfrm rot="467626">
            <a:off x="1266935" y="3990703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Not claiming welfare benefits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382FA4-5A2B-6331-27F4-D93D38494A1A}"/>
              </a:ext>
            </a:extLst>
          </p:cNvPr>
          <p:cNvSpPr/>
          <p:nvPr/>
        </p:nvSpPr>
        <p:spPr>
          <a:xfrm rot="21221476">
            <a:off x="8599396" y="3841737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Not claiming welfare benefits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D3C4F2-0162-CC44-F24E-541FD23B578A}"/>
              </a:ext>
            </a:extLst>
          </p:cNvPr>
          <p:cNvSpPr/>
          <p:nvPr/>
        </p:nvSpPr>
        <p:spPr>
          <a:xfrm rot="639090">
            <a:off x="4834826" y="2879866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Not claiming welfare benefits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F76D27-5F86-9B95-0158-C6C1C158149C}"/>
              </a:ext>
            </a:extLst>
          </p:cNvPr>
          <p:cNvSpPr/>
          <p:nvPr/>
        </p:nvSpPr>
        <p:spPr>
          <a:xfrm rot="21341290">
            <a:off x="6264922" y="3431943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Unaddressed health and social care needs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E49921-AA23-3151-F3E5-42D8CFDC1700}"/>
              </a:ext>
            </a:extLst>
          </p:cNvPr>
          <p:cNvSpPr/>
          <p:nvPr/>
        </p:nvSpPr>
        <p:spPr>
          <a:xfrm rot="265952">
            <a:off x="2783458" y="2971800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Awareness of support available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105950-F321-6E09-5DA3-6AE5BC71DBFE}"/>
              </a:ext>
            </a:extLst>
          </p:cNvPr>
          <p:cNvSpPr/>
          <p:nvPr/>
        </p:nvSpPr>
        <p:spPr>
          <a:xfrm rot="21397614">
            <a:off x="2731127" y="4561090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Lack of awareness duty to refer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183849-93BC-244A-A8B8-1C372DC91B1D}"/>
              </a:ext>
            </a:extLst>
          </p:cNvPr>
          <p:cNvSpPr/>
          <p:nvPr/>
        </p:nvSpPr>
        <p:spPr>
          <a:xfrm rot="150459">
            <a:off x="4992587" y="4803645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Lack of awareness duty to refer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B837A2-D858-EBC3-D16B-5425231AE93E}"/>
              </a:ext>
            </a:extLst>
          </p:cNvPr>
          <p:cNvSpPr/>
          <p:nvPr/>
        </p:nvSpPr>
        <p:spPr>
          <a:xfrm rot="21424132">
            <a:off x="1399689" y="5270896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Access to mental health services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68D9DF-1FDA-4A3F-642E-8AD628818F87}"/>
              </a:ext>
            </a:extLst>
          </p:cNvPr>
          <p:cNvSpPr/>
          <p:nvPr/>
        </p:nvSpPr>
        <p:spPr>
          <a:xfrm rot="273876">
            <a:off x="9808370" y="4911152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Access to mental health services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352C64-0356-4AFE-990B-964D78786899}"/>
              </a:ext>
            </a:extLst>
          </p:cNvPr>
          <p:cNvSpPr/>
          <p:nvPr/>
        </p:nvSpPr>
        <p:spPr>
          <a:xfrm rot="21424132">
            <a:off x="6492410" y="5041071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Brush Script MT" panose="03060802040406070304" pitchFamily="66" charset="0"/>
              </a:rPr>
              <a:t>Access to alcohol &amp; substance misuse services</a:t>
            </a:r>
          </a:p>
        </p:txBody>
      </p:sp>
    </p:spTree>
    <p:extLst>
      <p:ext uri="{BB962C8B-B14F-4D97-AF65-F5344CB8AC3E}">
        <p14:creationId xmlns:p14="http://schemas.microsoft.com/office/powerpoint/2010/main" val="322109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938DC8799B42B0498756E34F291D66A30095979A8CD9E2D5488E70B26EF3B778A4" ma:contentTypeVersion="3" ma:contentTypeDescription="" ma:contentTypeScope="" ma:versionID="2e9288108f78bb73217ee51ab7c486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1788b44c506f6800e1b7f6b2e45f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Comments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46CCEF-EF28-4A4A-A9DA-11B294631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327E9F-B5BC-4182-81F9-169CD56AD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2545D-0E21-494A-B0AD-059A2517158F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1765</Words>
  <Application>Microsoft Office PowerPoint</Application>
  <PresentationFormat>Widescreen</PresentationFormat>
  <Paragraphs>295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Brush Script MT</vt:lpstr>
      <vt:lpstr>Calibri</vt:lpstr>
      <vt:lpstr>Circular Std Bold</vt:lpstr>
      <vt:lpstr>Circular Std Book</vt:lpstr>
      <vt:lpstr>Wingdings</vt:lpstr>
      <vt:lpstr>Office Theme</vt:lpstr>
      <vt:lpstr>A Commitment to Collaborate to Prevent and Relieve Homelessness  Scoping workshop</vt:lpstr>
      <vt:lpstr>Introduction to the session</vt:lpstr>
      <vt:lpstr>PowerPoint Presentation</vt:lpstr>
      <vt:lpstr>A Brief Introduction to the  Positive Pathways Model</vt:lpstr>
      <vt:lpstr>PowerPoint Presentation</vt:lpstr>
      <vt:lpstr>Workshop 1</vt:lpstr>
      <vt:lpstr>Workshop 2</vt:lpstr>
      <vt:lpstr>Workshop 3</vt:lpstr>
      <vt:lpstr>Workshop 4</vt:lpstr>
      <vt:lpstr>Reflections and next steps</vt:lpstr>
    </vt:vector>
  </TitlesOfParts>
  <Company>Centro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 Ainge</dc:creator>
  <cp:lastModifiedBy>Andy</cp:lastModifiedBy>
  <cp:revision>134</cp:revision>
  <cp:lastPrinted>2023-09-27T11:16:47Z</cp:lastPrinted>
  <dcterms:created xsi:type="dcterms:W3CDTF">2018-06-19T13:56:28Z</dcterms:created>
  <dcterms:modified xsi:type="dcterms:W3CDTF">2024-04-28T16:21:44Z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0x010100938DC8799B42B0498756E34F291D66A30095979A8CD9E2D5488E70B26EF3B778A4</vt:lpwstr>
  </property>
</Properties>
</file>