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1" r:id="rId5"/>
    <p:sldMasterId id="2147483693" r:id="rId6"/>
    <p:sldMasterId id="2147483706" r:id="rId7"/>
  </p:sldMasterIdLst>
  <p:notesMasterIdLst>
    <p:notesMasterId r:id="rId62"/>
  </p:notesMasterIdLst>
  <p:sldIdLst>
    <p:sldId id="256" r:id="rId8"/>
    <p:sldId id="303" r:id="rId9"/>
    <p:sldId id="257" r:id="rId10"/>
    <p:sldId id="308" r:id="rId11"/>
    <p:sldId id="258" r:id="rId12"/>
    <p:sldId id="260" r:id="rId13"/>
    <p:sldId id="261" r:id="rId14"/>
    <p:sldId id="262" r:id="rId15"/>
    <p:sldId id="309" r:id="rId16"/>
    <p:sldId id="320" r:id="rId17"/>
    <p:sldId id="264" r:id="rId18"/>
    <p:sldId id="265" r:id="rId19"/>
    <p:sldId id="266" r:id="rId20"/>
    <p:sldId id="267" r:id="rId21"/>
    <p:sldId id="268" r:id="rId22"/>
    <p:sldId id="278" r:id="rId23"/>
    <p:sldId id="279" r:id="rId24"/>
    <p:sldId id="280" r:id="rId25"/>
    <p:sldId id="269" r:id="rId26"/>
    <p:sldId id="270" r:id="rId27"/>
    <p:sldId id="271" r:id="rId28"/>
    <p:sldId id="272" r:id="rId29"/>
    <p:sldId id="273" r:id="rId30"/>
    <p:sldId id="274" r:id="rId31"/>
    <p:sldId id="281" r:id="rId32"/>
    <p:sldId id="321" r:id="rId33"/>
    <p:sldId id="283" r:id="rId34"/>
    <p:sldId id="284" r:id="rId35"/>
    <p:sldId id="285" r:id="rId36"/>
    <p:sldId id="300" r:id="rId37"/>
    <p:sldId id="301" r:id="rId38"/>
    <p:sldId id="304" r:id="rId39"/>
    <p:sldId id="288" r:id="rId40"/>
    <p:sldId id="289" r:id="rId41"/>
    <p:sldId id="290" r:id="rId42"/>
    <p:sldId id="259" r:id="rId43"/>
    <p:sldId id="291" r:id="rId44"/>
    <p:sldId id="292" r:id="rId45"/>
    <p:sldId id="293" r:id="rId46"/>
    <p:sldId id="294" r:id="rId47"/>
    <p:sldId id="295" r:id="rId48"/>
    <p:sldId id="296" r:id="rId49"/>
    <p:sldId id="297" r:id="rId50"/>
    <p:sldId id="298" r:id="rId51"/>
    <p:sldId id="323" r:id="rId52"/>
    <p:sldId id="286" r:id="rId53"/>
    <p:sldId id="316" r:id="rId54"/>
    <p:sldId id="314" r:id="rId55"/>
    <p:sldId id="315" r:id="rId56"/>
    <p:sldId id="313" r:id="rId57"/>
    <p:sldId id="310" r:id="rId58"/>
    <p:sldId id="287" r:id="rId59"/>
    <p:sldId id="299" r:id="rId60"/>
    <p:sldId id="302"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375215-BE32-81FF-DC72-F8EC81E0DCE4}" name="Bethany Haskins-Vaheesan" initials="BH" userId="S::Bethany.Haskins-Vaheesan@wmca.org.uk::8ddff858-7b53-4634-acfd-58a533bbcc82" providerId="AD"/>
  <p188:author id="{6E01D7A2-72A3-337D-55B9-4EF03EA72197}" name="Jack Holmes" initials="JH" userId="S::jack.holmes@groundwork.org.uk::6e12c5ab-ce61-40d3-a49d-559ec286fc9a" providerId="AD"/>
  <p188:author id="{A3DB11C6-B975-C92C-D2CD-ED4BC27F561A}" name="Katie Jepson" initials="KJ" userId="S::Katie.Jepson@wmca.org.uk::c2085975-63d5-4a7f-83b9-cc5513c7bbb3" providerId="AD"/>
  <p188:author id="{986B10E5-478B-A15B-5940-6D4A0926393C}" name="Alice Moorcroft-Hughes" initials="AM" userId="S::Alice.MHughes@groundwork.org.uk::6276c536-f25d-4532-a278-72c0caae886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2BC9C"/>
    <a:srgbClr val="5151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84" autoAdjust="0"/>
  </p:normalViewPr>
  <p:slideViewPr>
    <p:cSldViewPr snapToGrid="0">
      <p:cViewPr varScale="1">
        <p:scale>
          <a:sx n="105" d="100"/>
          <a:sy n="105" d="100"/>
        </p:scale>
        <p:origin x="7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microsoft.com/office/2018/10/relationships/authors" Target="author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6E2592-19D7-44AF-B1D6-B3D9AF0E2F03}"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GB"/>
        </a:p>
      </dgm:t>
    </dgm:pt>
    <dgm:pt modelId="{5649B4B6-28B7-4D6A-97DD-4582AD1D8F7E}">
      <dgm:prSet phldrT="[Text]" custT="1"/>
      <dgm:spPr>
        <a:ln w="38100">
          <a:solidFill>
            <a:srgbClr val="52BC9C"/>
          </a:solidFill>
        </a:ln>
      </dgm:spPr>
      <dgm:t>
        <a:bodyPr/>
        <a:lstStyle/>
        <a:p>
          <a:r>
            <a:rPr lang="en-GB" sz="2000" dirty="0"/>
            <a:t>Use less water</a:t>
          </a:r>
        </a:p>
      </dgm:t>
    </dgm:pt>
    <dgm:pt modelId="{99130ECC-DB51-40FF-98E9-1655663DB652}" type="parTrans" cxnId="{EE63CE3A-3362-4FFC-81B3-44ED0C361BBA}">
      <dgm:prSet/>
      <dgm:spPr/>
      <dgm:t>
        <a:bodyPr/>
        <a:lstStyle/>
        <a:p>
          <a:endParaRPr lang="en-GB"/>
        </a:p>
      </dgm:t>
    </dgm:pt>
    <dgm:pt modelId="{D37081B0-77B7-4CDB-851C-9BCF8E1BE4A7}" type="sibTrans" cxnId="{EE63CE3A-3362-4FFC-81B3-44ED0C361BBA}">
      <dgm:prSet/>
      <dgm:spPr/>
      <dgm:t>
        <a:bodyPr/>
        <a:lstStyle/>
        <a:p>
          <a:endParaRPr lang="en-GB"/>
        </a:p>
      </dgm:t>
    </dgm:pt>
    <dgm:pt modelId="{82F584E1-45A0-46B0-BEDC-5E9BB8EF1C80}">
      <dgm:prSet phldrT="[Text]" custT="1"/>
      <dgm:spPr>
        <a:ln w="38100">
          <a:solidFill>
            <a:srgbClr val="52BC9C"/>
          </a:solidFill>
        </a:ln>
      </dgm:spPr>
      <dgm:t>
        <a:bodyPr/>
        <a:lstStyle/>
        <a:p>
          <a:r>
            <a:rPr lang="en-GB" sz="2000"/>
            <a:t>Waste less food </a:t>
          </a:r>
        </a:p>
      </dgm:t>
    </dgm:pt>
    <dgm:pt modelId="{54BB780F-BF5E-4713-9E23-A8AB752093B7}" type="parTrans" cxnId="{13EC2BF0-D4B4-4BEF-9283-3C7CD8AC76FC}">
      <dgm:prSet/>
      <dgm:spPr/>
      <dgm:t>
        <a:bodyPr/>
        <a:lstStyle/>
        <a:p>
          <a:endParaRPr lang="en-GB"/>
        </a:p>
      </dgm:t>
    </dgm:pt>
    <dgm:pt modelId="{D07D4C21-C30F-4422-9BC3-393CA3C74D65}" type="sibTrans" cxnId="{13EC2BF0-D4B4-4BEF-9283-3C7CD8AC76FC}">
      <dgm:prSet/>
      <dgm:spPr/>
      <dgm:t>
        <a:bodyPr/>
        <a:lstStyle/>
        <a:p>
          <a:endParaRPr lang="en-GB"/>
        </a:p>
      </dgm:t>
    </dgm:pt>
    <dgm:pt modelId="{000FD21C-39BF-4631-BABB-BC3950B772BC}">
      <dgm:prSet phldrT="[Text]" custT="1"/>
      <dgm:spPr>
        <a:ln w="38100">
          <a:solidFill>
            <a:srgbClr val="52BC9C"/>
          </a:solidFill>
        </a:ln>
      </dgm:spPr>
      <dgm:t>
        <a:bodyPr/>
        <a:lstStyle/>
        <a:p>
          <a:r>
            <a:rPr lang="en-GB" sz="2000"/>
            <a:t>Use car less </a:t>
          </a:r>
        </a:p>
      </dgm:t>
    </dgm:pt>
    <dgm:pt modelId="{E00737ED-8BA5-49E3-BC01-161694AA5DB5}" type="parTrans" cxnId="{DE219024-27C7-4C9A-A6EE-F24FCBAE4E1C}">
      <dgm:prSet/>
      <dgm:spPr/>
      <dgm:t>
        <a:bodyPr/>
        <a:lstStyle/>
        <a:p>
          <a:endParaRPr lang="en-GB"/>
        </a:p>
      </dgm:t>
    </dgm:pt>
    <dgm:pt modelId="{4CC45E90-A94C-4BF2-9782-8FFC8C4D1466}" type="sibTrans" cxnId="{DE219024-27C7-4C9A-A6EE-F24FCBAE4E1C}">
      <dgm:prSet/>
      <dgm:spPr/>
      <dgm:t>
        <a:bodyPr/>
        <a:lstStyle/>
        <a:p>
          <a:endParaRPr lang="en-GB"/>
        </a:p>
      </dgm:t>
    </dgm:pt>
    <dgm:pt modelId="{EACB9357-49F0-427D-92FC-066769790129}">
      <dgm:prSet phldrT="[Text]" custT="1"/>
      <dgm:spPr>
        <a:ln w="38100">
          <a:solidFill>
            <a:srgbClr val="52BC9C"/>
          </a:solidFill>
        </a:ln>
      </dgm:spPr>
      <dgm:t>
        <a:bodyPr/>
        <a:lstStyle/>
        <a:p>
          <a:r>
            <a:rPr lang="en-GB" sz="2000"/>
            <a:t>Reduce residential waste </a:t>
          </a:r>
        </a:p>
      </dgm:t>
    </dgm:pt>
    <dgm:pt modelId="{3F62DE6B-2AF1-4B38-806B-DD12F7EED89C}" type="parTrans" cxnId="{99AB49A8-44EC-4EDD-9F36-AE372F3B2A24}">
      <dgm:prSet/>
      <dgm:spPr/>
      <dgm:t>
        <a:bodyPr/>
        <a:lstStyle/>
        <a:p>
          <a:endParaRPr lang="en-GB"/>
        </a:p>
      </dgm:t>
    </dgm:pt>
    <dgm:pt modelId="{B6014A7F-10DB-4FAF-A76B-1BCCEA7CECAB}" type="sibTrans" cxnId="{99AB49A8-44EC-4EDD-9F36-AE372F3B2A24}">
      <dgm:prSet/>
      <dgm:spPr/>
      <dgm:t>
        <a:bodyPr/>
        <a:lstStyle/>
        <a:p>
          <a:endParaRPr lang="en-GB"/>
        </a:p>
      </dgm:t>
    </dgm:pt>
    <dgm:pt modelId="{50DCA645-7610-40B9-9E6A-27712E6EA394}">
      <dgm:prSet phldrT="[Text]" custT="1"/>
      <dgm:spPr>
        <a:ln w="38100">
          <a:solidFill>
            <a:srgbClr val="52BC9C"/>
          </a:solidFill>
        </a:ln>
      </dgm:spPr>
      <dgm:t>
        <a:bodyPr/>
        <a:lstStyle/>
        <a:p>
          <a:r>
            <a:rPr lang="en-GB" sz="2000"/>
            <a:t>Plant more trees </a:t>
          </a:r>
        </a:p>
      </dgm:t>
    </dgm:pt>
    <dgm:pt modelId="{732E11E4-BD00-4766-9BE1-96260B7A1F4B}" type="parTrans" cxnId="{BFD1E83F-1C7C-4A6A-AEB8-C76FA3C12C38}">
      <dgm:prSet/>
      <dgm:spPr/>
      <dgm:t>
        <a:bodyPr/>
        <a:lstStyle/>
        <a:p>
          <a:endParaRPr lang="en-GB"/>
        </a:p>
      </dgm:t>
    </dgm:pt>
    <dgm:pt modelId="{95CE9233-3A92-4DD3-A6F9-00DDD4AAAE03}" type="sibTrans" cxnId="{BFD1E83F-1C7C-4A6A-AEB8-C76FA3C12C38}">
      <dgm:prSet/>
      <dgm:spPr/>
      <dgm:t>
        <a:bodyPr/>
        <a:lstStyle/>
        <a:p>
          <a:endParaRPr lang="en-GB"/>
        </a:p>
      </dgm:t>
    </dgm:pt>
    <dgm:pt modelId="{411A12E1-A296-49C3-870A-034350E5933D}">
      <dgm:prSet phldrT="[Text]" custT="1"/>
      <dgm:spPr>
        <a:ln w="38100">
          <a:solidFill>
            <a:srgbClr val="52BC9C"/>
          </a:solidFill>
        </a:ln>
      </dgm:spPr>
      <dgm:t>
        <a:bodyPr/>
        <a:lstStyle/>
        <a:p>
          <a:r>
            <a:rPr lang="en-GB" sz="1800" dirty="0"/>
            <a:t>Increase knowledge in climate action and share with friends and family </a:t>
          </a:r>
        </a:p>
      </dgm:t>
    </dgm:pt>
    <dgm:pt modelId="{9393A623-6ABB-4800-B09B-A40DA0FF7FFB}" type="parTrans" cxnId="{C9C57766-E2CC-450A-AD9B-71D9FD790BFA}">
      <dgm:prSet/>
      <dgm:spPr/>
      <dgm:t>
        <a:bodyPr/>
        <a:lstStyle/>
        <a:p>
          <a:endParaRPr lang="en-GB"/>
        </a:p>
      </dgm:t>
    </dgm:pt>
    <dgm:pt modelId="{B257E396-944F-4043-B618-4525E57121AA}" type="sibTrans" cxnId="{C9C57766-E2CC-450A-AD9B-71D9FD790BFA}">
      <dgm:prSet/>
      <dgm:spPr/>
      <dgm:t>
        <a:bodyPr/>
        <a:lstStyle/>
        <a:p>
          <a:endParaRPr lang="en-GB"/>
        </a:p>
      </dgm:t>
    </dgm:pt>
    <dgm:pt modelId="{869DF3FF-CB3E-450C-8195-5BB954880CAD}">
      <dgm:prSet phldrT="[Text]" custT="1"/>
      <dgm:spPr>
        <a:ln w="38100">
          <a:solidFill>
            <a:srgbClr val="52BC9C"/>
          </a:solidFill>
        </a:ln>
      </dgm:spPr>
      <dgm:t>
        <a:bodyPr/>
        <a:lstStyle/>
        <a:p>
          <a:r>
            <a:rPr lang="en-GB" sz="1600" dirty="0"/>
            <a:t>To create awareness and educate people around my community about climate adaptation </a:t>
          </a:r>
        </a:p>
      </dgm:t>
    </dgm:pt>
    <dgm:pt modelId="{6FDE0555-0B4E-4C25-ADAF-E7EDC411ABB3}" type="parTrans" cxnId="{D91064EA-68F9-40ED-88B8-E651BAA9C3B2}">
      <dgm:prSet/>
      <dgm:spPr/>
      <dgm:t>
        <a:bodyPr/>
        <a:lstStyle/>
        <a:p>
          <a:endParaRPr lang="en-GB"/>
        </a:p>
      </dgm:t>
    </dgm:pt>
    <dgm:pt modelId="{2A9F99DB-348C-4AF9-8B08-33829CB9992B}" type="sibTrans" cxnId="{D91064EA-68F9-40ED-88B8-E651BAA9C3B2}">
      <dgm:prSet/>
      <dgm:spPr/>
      <dgm:t>
        <a:bodyPr/>
        <a:lstStyle/>
        <a:p>
          <a:endParaRPr lang="en-GB"/>
        </a:p>
      </dgm:t>
    </dgm:pt>
    <dgm:pt modelId="{DF3F1574-9C53-479C-A9D6-5D23429B885F}">
      <dgm:prSet phldrT="[Text]" custT="1"/>
      <dgm:spPr>
        <a:ln w="38100">
          <a:solidFill>
            <a:srgbClr val="52BC9C"/>
          </a:solidFill>
        </a:ln>
      </dgm:spPr>
      <dgm:t>
        <a:bodyPr/>
        <a:lstStyle/>
        <a:p>
          <a:r>
            <a:rPr lang="en-GB" sz="2000" dirty="0"/>
            <a:t>Save rainwater for my garden </a:t>
          </a:r>
        </a:p>
      </dgm:t>
    </dgm:pt>
    <dgm:pt modelId="{249557C1-8443-407B-BD10-98AE142E65C7}" type="parTrans" cxnId="{04809D3E-3556-4585-8495-124AFACA287C}">
      <dgm:prSet/>
      <dgm:spPr/>
      <dgm:t>
        <a:bodyPr/>
        <a:lstStyle/>
        <a:p>
          <a:endParaRPr lang="en-GB"/>
        </a:p>
      </dgm:t>
    </dgm:pt>
    <dgm:pt modelId="{5BCB6BAA-051A-4F12-940D-185423FFAB4A}" type="sibTrans" cxnId="{04809D3E-3556-4585-8495-124AFACA287C}">
      <dgm:prSet/>
      <dgm:spPr/>
      <dgm:t>
        <a:bodyPr/>
        <a:lstStyle/>
        <a:p>
          <a:endParaRPr lang="en-GB"/>
        </a:p>
      </dgm:t>
    </dgm:pt>
    <dgm:pt modelId="{8DA3EFE7-B6C1-4A37-9C24-64F1362135E0}">
      <dgm:prSet phldrT="[Text]" custT="1"/>
      <dgm:spPr>
        <a:ln w="38100">
          <a:solidFill>
            <a:srgbClr val="52BC9C"/>
          </a:solidFill>
        </a:ln>
      </dgm:spPr>
      <dgm:t>
        <a:bodyPr/>
        <a:lstStyle/>
        <a:p>
          <a:r>
            <a:rPr lang="en-GB" sz="1600" dirty="0"/>
            <a:t>Engage with local black community on climate adaptation awareness </a:t>
          </a:r>
        </a:p>
      </dgm:t>
    </dgm:pt>
    <dgm:pt modelId="{1F01114B-5B1F-418B-9919-7804C3C1DDDD}" type="parTrans" cxnId="{28D62428-03A4-4D19-8A67-B8F5B8475374}">
      <dgm:prSet/>
      <dgm:spPr/>
      <dgm:t>
        <a:bodyPr/>
        <a:lstStyle/>
        <a:p>
          <a:endParaRPr lang="en-GB"/>
        </a:p>
      </dgm:t>
    </dgm:pt>
    <dgm:pt modelId="{6CAC512F-C3C9-4B8D-B143-A9078B9928BD}" type="sibTrans" cxnId="{28D62428-03A4-4D19-8A67-B8F5B8475374}">
      <dgm:prSet/>
      <dgm:spPr/>
      <dgm:t>
        <a:bodyPr/>
        <a:lstStyle/>
        <a:p>
          <a:endParaRPr lang="en-GB"/>
        </a:p>
      </dgm:t>
    </dgm:pt>
    <dgm:pt modelId="{270C1798-0EA4-47F2-9BD9-54C8CAB1B778}">
      <dgm:prSet phldrT="[Text]" custT="1"/>
      <dgm:spPr>
        <a:ln w="38100">
          <a:solidFill>
            <a:srgbClr val="52BC9C"/>
          </a:solidFill>
        </a:ln>
      </dgm:spPr>
      <dgm:t>
        <a:bodyPr/>
        <a:lstStyle/>
        <a:p>
          <a:r>
            <a:rPr lang="en-GB" sz="2000" dirty="0"/>
            <a:t>More engagement with local council on climate issues </a:t>
          </a:r>
        </a:p>
      </dgm:t>
    </dgm:pt>
    <dgm:pt modelId="{DBD1827F-013B-4B4B-8AE7-452746E38823}" type="parTrans" cxnId="{B62F31BF-4690-4012-8838-DE3EF4947BE0}">
      <dgm:prSet/>
      <dgm:spPr/>
      <dgm:t>
        <a:bodyPr/>
        <a:lstStyle/>
        <a:p>
          <a:endParaRPr lang="en-GB"/>
        </a:p>
      </dgm:t>
    </dgm:pt>
    <dgm:pt modelId="{93589C3F-2F0E-4CC0-914A-CC194BFC6B11}" type="sibTrans" cxnId="{B62F31BF-4690-4012-8838-DE3EF4947BE0}">
      <dgm:prSet/>
      <dgm:spPr/>
      <dgm:t>
        <a:bodyPr/>
        <a:lstStyle/>
        <a:p>
          <a:endParaRPr lang="en-GB"/>
        </a:p>
      </dgm:t>
    </dgm:pt>
    <dgm:pt modelId="{08DB49EB-19F0-48D0-9F16-3DEF82ACC8C7}">
      <dgm:prSet phldrT="[Text]" custT="1"/>
      <dgm:spPr>
        <a:ln w="38100">
          <a:solidFill>
            <a:srgbClr val="52BC9C"/>
          </a:solidFill>
        </a:ln>
      </dgm:spPr>
      <dgm:t>
        <a:bodyPr/>
        <a:lstStyle/>
        <a:p>
          <a:r>
            <a:rPr lang="en-GB" sz="1800"/>
            <a:t>Encourage peer mentors to step up and create ownership within community groups </a:t>
          </a:r>
        </a:p>
      </dgm:t>
    </dgm:pt>
    <dgm:pt modelId="{923DBF52-7922-47D9-A38B-6FD10DFF3178}" type="parTrans" cxnId="{B324BDAE-421E-4F57-8D6C-DD0B1F8C4029}">
      <dgm:prSet/>
      <dgm:spPr/>
      <dgm:t>
        <a:bodyPr/>
        <a:lstStyle/>
        <a:p>
          <a:endParaRPr lang="en-GB"/>
        </a:p>
      </dgm:t>
    </dgm:pt>
    <dgm:pt modelId="{B34B8A68-2DB0-4855-B1B9-F53033076C9D}" type="sibTrans" cxnId="{B324BDAE-421E-4F57-8D6C-DD0B1F8C4029}">
      <dgm:prSet/>
      <dgm:spPr/>
      <dgm:t>
        <a:bodyPr/>
        <a:lstStyle/>
        <a:p>
          <a:endParaRPr lang="en-GB"/>
        </a:p>
      </dgm:t>
    </dgm:pt>
    <dgm:pt modelId="{E74A1770-1B12-4E93-8CBC-4197AF2FEAC0}">
      <dgm:prSet phldrT="[Text]" custT="1"/>
      <dgm:spPr>
        <a:ln w="38100">
          <a:solidFill>
            <a:srgbClr val="52BC9C"/>
          </a:solidFill>
        </a:ln>
      </dgm:spPr>
      <dgm:t>
        <a:bodyPr/>
        <a:lstStyle/>
        <a:p>
          <a:r>
            <a:rPr lang="en-GB" sz="1600" dirty="0"/>
            <a:t>Put even more food plants and biodiversity habitats into my tiny urban garden </a:t>
          </a:r>
        </a:p>
      </dgm:t>
    </dgm:pt>
    <dgm:pt modelId="{2BE4283F-7315-4A8C-BC83-9C8A4C18F208}" type="parTrans" cxnId="{546C35F9-460C-4276-AADC-A6852877B6E1}">
      <dgm:prSet/>
      <dgm:spPr/>
      <dgm:t>
        <a:bodyPr/>
        <a:lstStyle/>
        <a:p>
          <a:endParaRPr lang="en-GB"/>
        </a:p>
      </dgm:t>
    </dgm:pt>
    <dgm:pt modelId="{D4895A9D-FAC8-4B01-AABF-517097633033}" type="sibTrans" cxnId="{546C35F9-460C-4276-AADC-A6852877B6E1}">
      <dgm:prSet/>
      <dgm:spPr/>
      <dgm:t>
        <a:bodyPr/>
        <a:lstStyle/>
        <a:p>
          <a:endParaRPr lang="en-GB"/>
        </a:p>
      </dgm:t>
    </dgm:pt>
    <dgm:pt modelId="{24F704D7-E14D-4062-8EE8-9906142AD337}">
      <dgm:prSet phldrT="[Text]" custT="1"/>
      <dgm:spPr>
        <a:ln w="38100">
          <a:solidFill>
            <a:srgbClr val="52BC9C"/>
          </a:solidFill>
        </a:ln>
      </dgm:spPr>
      <dgm:t>
        <a:bodyPr/>
        <a:lstStyle/>
        <a:p>
          <a:r>
            <a:rPr lang="en-GB" sz="1600"/>
            <a:t>Consider extreme weather as part of access working group and supporting before and during visits </a:t>
          </a:r>
        </a:p>
      </dgm:t>
    </dgm:pt>
    <dgm:pt modelId="{BC27233A-9702-4B6F-99A1-37E0140AA07A}" type="parTrans" cxnId="{1EC0C3D4-E27F-4287-AC47-C8759D054A5C}">
      <dgm:prSet/>
      <dgm:spPr/>
      <dgm:t>
        <a:bodyPr/>
        <a:lstStyle/>
        <a:p>
          <a:endParaRPr lang="en-GB"/>
        </a:p>
      </dgm:t>
    </dgm:pt>
    <dgm:pt modelId="{2E608E75-D267-4F28-9BC7-A5901FDA8A8B}" type="sibTrans" cxnId="{1EC0C3D4-E27F-4287-AC47-C8759D054A5C}">
      <dgm:prSet/>
      <dgm:spPr/>
      <dgm:t>
        <a:bodyPr/>
        <a:lstStyle/>
        <a:p>
          <a:endParaRPr lang="en-GB"/>
        </a:p>
      </dgm:t>
    </dgm:pt>
    <dgm:pt modelId="{A25C9E2A-F71D-4CD9-8D7C-582BD10B4863}">
      <dgm:prSet phldrT="[Text]" custT="1"/>
      <dgm:spPr>
        <a:ln w="38100">
          <a:solidFill>
            <a:srgbClr val="52BC9C"/>
          </a:solidFill>
        </a:ln>
      </dgm:spPr>
      <dgm:t>
        <a:bodyPr/>
        <a:lstStyle/>
        <a:p>
          <a:r>
            <a:rPr lang="en-GB" sz="1600"/>
            <a:t>Develop conversation around climate adaptation in longer term adaptation plans </a:t>
          </a:r>
        </a:p>
      </dgm:t>
    </dgm:pt>
    <dgm:pt modelId="{A00F82C9-C24A-4F2E-A90E-F6BB54E1FC31}" type="parTrans" cxnId="{57F2697B-BB4F-423C-B04C-199F62DAC5BB}">
      <dgm:prSet/>
      <dgm:spPr/>
      <dgm:t>
        <a:bodyPr/>
        <a:lstStyle/>
        <a:p>
          <a:endParaRPr lang="en-GB"/>
        </a:p>
      </dgm:t>
    </dgm:pt>
    <dgm:pt modelId="{758F4945-040E-4D7E-AC07-1E4A631A5587}" type="sibTrans" cxnId="{57F2697B-BB4F-423C-B04C-199F62DAC5BB}">
      <dgm:prSet/>
      <dgm:spPr/>
      <dgm:t>
        <a:bodyPr/>
        <a:lstStyle/>
        <a:p>
          <a:endParaRPr lang="en-GB"/>
        </a:p>
      </dgm:t>
    </dgm:pt>
    <dgm:pt modelId="{B61B57F3-CFFB-4578-8BDB-A7513A1215D0}" type="pres">
      <dgm:prSet presAssocID="{776E2592-19D7-44AF-B1D6-B3D9AF0E2F03}" presName="diagram" presStyleCnt="0">
        <dgm:presLayoutVars>
          <dgm:dir/>
          <dgm:resizeHandles val="exact"/>
        </dgm:presLayoutVars>
      </dgm:prSet>
      <dgm:spPr/>
    </dgm:pt>
    <dgm:pt modelId="{DBB9D321-5B9C-45BC-B10D-BCD36D7AA32F}" type="pres">
      <dgm:prSet presAssocID="{5649B4B6-28B7-4D6A-97DD-4582AD1D8F7E}" presName="node" presStyleLbl="node1" presStyleIdx="0" presStyleCnt="14">
        <dgm:presLayoutVars>
          <dgm:bulletEnabled val="1"/>
        </dgm:presLayoutVars>
      </dgm:prSet>
      <dgm:spPr>
        <a:prstGeom prst="roundRect">
          <a:avLst/>
        </a:prstGeom>
      </dgm:spPr>
    </dgm:pt>
    <dgm:pt modelId="{2B8501BF-B642-44B8-8634-4D19EC655487}" type="pres">
      <dgm:prSet presAssocID="{D37081B0-77B7-4CDB-851C-9BCF8E1BE4A7}" presName="sibTrans" presStyleCnt="0"/>
      <dgm:spPr/>
    </dgm:pt>
    <dgm:pt modelId="{F1BB22ED-481A-4D58-AB0D-8F5008A9D428}" type="pres">
      <dgm:prSet presAssocID="{000FD21C-39BF-4631-BABB-BC3950B772BC}" presName="node" presStyleLbl="node1" presStyleIdx="1" presStyleCnt="14">
        <dgm:presLayoutVars>
          <dgm:bulletEnabled val="1"/>
        </dgm:presLayoutVars>
      </dgm:prSet>
      <dgm:spPr>
        <a:prstGeom prst="roundRect">
          <a:avLst/>
        </a:prstGeom>
      </dgm:spPr>
    </dgm:pt>
    <dgm:pt modelId="{4B994657-EC76-4BA8-B29B-4F8BE68EAAE0}" type="pres">
      <dgm:prSet presAssocID="{4CC45E90-A94C-4BF2-9782-8FFC8C4D1466}" presName="sibTrans" presStyleCnt="0"/>
      <dgm:spPr/>
    </dgm:pt>
    <dgm:pt modelId="{BBECED86-5AAB-41FB-ABB5-E48B8A860560}" type="pres">
      <dgm:prSet presAssocID="{82F584E1-45A0-46B0-BEDC-5E9BB8EF1C80}" presName="node" presStyleLbl="node1" presStyleIdx="2" presStyleCnt="14">
        <dgm:presLayoutVars>
          <dgm:bulletEnabled val="1"/>
        </dgm:presLayoutVars>
      </dgm:prSet>
      <dgm:spPr>
        <a:prstGeom prst="roundRect">
          <a:avLst/>
        </a:prstGeom>
      </dgm:spPr>
    </dgm:pt>
    <dgm:pt modelId="{C4D304AC-8A2E-41FA-A923-7C30E68BB3DE}" type="pres">
      <dgm:prSet presAssocID="{D07D4C21-C30F-4422-9BC3-393CA3C74D65}" presName="sibTrans" presStyleCnt="0"/>
      <dgm:spPr/>
    </dgm:pt>
    <dgm:pt modelId="{DF418D92-9091-49D7-9571-339C5D79D65D}" type="pres">
      <dgm:prSet presAssocID="{EACB9357-49F0-427D-92FC-066769790129}" presName="node" presStyleLbl="node1" presStyleIdx="3" presStyleCnt="14">
        <dgm:presLayoutVars>
          <dgm:bulletEnabled val="1"/>
        </dgm:presLayoutVars>
      </dgm:prSet>
      <dgm:spPr>
        <a:prstGeom prst="roundRect">
          <a:avLst/>
        </a:prstGeom>
      </dgm:spPr>
    </dgm:pt>
    <dgm:pt modelId="{88F47A58-CA3E-4155-9A4F-08A150272EAF}" type="pres">
      <dgm:prSet presAssocID="{B6014A7F-10DB-4FAF-A76B-1BCCEA7CECAB}" presName="sibTrans" presStyleCnt="0"/>
      <dgm:spPr/>
    </dgm:pt>
    <dgm:pt modelId="{9C76884A-4E50-4431-9126-AE1AD811DBDB}" type="pres">
      <dgm:prSet presAssocID="{50DCA645-7610-40B9-9E6A-27712E6EA394}" presName="node" presStyleLbl="node1" presStyleIdx="4" presStyleCnt="14">
        <dgm:presLayoutVars>
          <dgm:bulletEnabled val="1"/>
        </dgm:presLayoutVars>
      </dgm:prSet>
      <dgm:spPr>
        <a:prstGeom prst="roundRect">
          <a:avLst/>
        </a:prstGeom>
      </dgm:spPr>
    </dgm:pt>
    <dgm:pt modelId="{02B779E6-FF6C-4EFF-B72A-DA69AA94BFD9}" type="pres">
      <dgm:prSet presAssocID="{95CE9233-3A92-4DD3-A6F9-00DDD4AAAE03}" presName="sibTrans" presStyleCnt="0"/>
      <dgm:spPr/>
    </dgm:pt>
    <dgm:pt modelId="{4C5A7508-7D8B-4D43-B477-A43FA38929ED}" type="pres">
      <dgm:prSet presAssocID="{411A12E1-A296-49C3-870A-034350E5933D}" presName="node" presStyleLbl="node1" presStyleIdx="5" presStyleCnt="14">
        <dgm:presLayoutVars>
          <dgm:bulletEnabled val="1"/>
        </dgm:presLayoutVars>
      </dgm:prSet>
      <dgm:spPr>
        <a:prstGeom prst="roundRect">
          <a:avLst/>
        </a:prstGeom>
      </dgm:spPr>
    </dgm:pt>
    <dgm:pt modelId="{CB610A18-E063-46A4-89B7-6E36028F157B}" type="pres">
      <dgm:prSet presAssocID="{B257E396-944F-4043-B618-4525E57121AA}" presName="sibTrans" presStyleCnt="0"/>
      <dgm:spPr/>
    </dgm:pt>
    <dgm:pt modelId="{D31C6693-0558-4FB0-955C-2D8D6C2555E8}" type="pres">
      <dgm:prSet presAssocID="{869DF3FF-CB3E-450C-8195-5BB954880CAD}" presName="node" presStyleLbl="node1" presStyleIdx="6" presStyleCnt="14">
        <dgm:presLayoutVars>
          <dgm:bulletEnabled val="1"/>
        </dgm:presLayoutVars>
      </dgm:prSet>
      <dgm:spPr>
        <a:prstGeom prst="roundRect">
          <a:avLst/>
        </a:prstGeom>
      </dgm:spPr>
    </dgm:pt>
    <dgm:pt modelId="{50F058F3-CC23-4A20-ADD4-EAF7CC59C314}" type="pres">
      <dgm:prSet presAssocID="{2A9F99DB-348C-4AF9-8B08-33829CB9992B}" presName="sibTrans" presStyleCnt="0"/>
      <dgm:spPr/>
    </dgm:pt>
    <dgm:pt modelId="{B5443A22-45F1-49C5-9679-97942B1C4C3B}" type="pres">
      <dgm:prSet presAssocID="{DF3F1574-9C53-479C-A9D6-5D23429B885F}" presName="node" presStyleLbl="node1" presStyleIdx="7" presStyleCnt="14">
        <dgm:presLayoutVars>
          <dgm:bulletEnabled val="1"/>
        </dgm:presLayoutVars>
      </dgm:prSet>
      <dgm:spPr>
        <a:prstGeom prst="roundRect">
          <a:avLst/>
        </a:prstGeom>
      </dgm:spPr>
    </dgm:pt>
    <dgm:pt modelId="{1AA80FE3-9D5D-4395-9BCB-69FDB4AD5F91}" type="pres">
      <dgm:prSet presAssocID="{5BCB6BAA-051A-4F12-940D-185423FFAB4A}" presName="sibTrans" presStyleCnt="0"/>
      <dgm:spPr/>
    </dgm:pt>
    <dgm:pt modelId="{EC3D87B4-6F7C-46E0-9988-CC9E6A332E48}" type="pres">
      <dgm:prSet presAssocID="{8DA3EFE7-B6C1-4A37-9C24-64F1362135E0}" presName="node" presStyleLbl="node1" presStyleIdx="8" presStyleCnt="14">
        <dgm:presLayoutVars>
          <dgm:bulletEnabled val="1"/>
        </dgm:presLayoutVars>
      </dgm:prSet>
      <dgm:spPr>
        <a:prstGeom prst="roundRect">
          <a:avLst/>
        </a:prstGeom>
      </dgm:spPr>
    </dgm:pt>
    <dgm:pt modelId="{D7D26719-E74B-412F-AFCF-39AC3C2CF500}" type="pres">
      <dgm:prSet presAssocID="{6CAC512F-C3C9-4B8D-B143-A9078B9928BD}" presName="sibTrans" presStyleCnt="0"/>
      <dgm:spPr/>
    </dgm:pt>
    <dgm:pt modelId="{D8C9CA9E-5E5B-4EDF-A6C9-28E4EF80CDAB}" type="pres">
      <dgm:prSet presAssocID="{270C1798-0EA4-47F2-9BD9-54C8CAB1B778}" presName="node" presStyleLbl="node1" presStyleIdx="9" presStyleCnt="14">
        <dgm:presLayoutVars>
          <dgm:bulletEnabled val="1"/>
        </dgm:presLayoutVars>
      </dgm:prSet>
      <dgm:spPr>
        <a:prstGeom prst="roundRect">
          <a:avLst/>
        </a:prstGeom>
      </dgm:spPr>
    </dgm:pt>
    <dgm:pt modelId="{C955CCB4-5A7D-4167-83FD-DA7C7BFDA609}" type="pres">
      <dgm:prSet presAssocID="{93589C3F-2F0E-4CC0-914A-CC194BFC6B11}" presName="sibTrans" presStyleCnt="0"/>
      <dgm:spPr/>
    </dgm:pt>
    <dgm:pt modelId="{53C488FD-A240-4054-AA93-0912AD30B9C8}" type="pres">
      <dgm:prSet presAssocID="{08DB49EB-19F0-48D0-9F16-3DEF82ACC8C7}" presName="node" presStyleLbl="node1" presStyleIdx="10" presStyleCnt="14">
        <dgm:presLayoutVars>
          <dgm:bulletEnabled val="1"/>
        </dgm:presLayoutVars>
      </dgm:prSet>
      <dgm:spPr>
        <a:prstGeom prst="roundRect">
          <a:avLst/>
        </a:prstGeom>
      </dgm:spPr>
    </dgm:pt>
    <dgm:pt modelId="{0E241AF7-BB7F-4C64-8934-51ACC44EEEE4}" type="pres">
      <dgm:prSet presAssocID="{B34B8A68-2DB0-4855-B1B9-F53033076C9D}" presName="sibTrans" presStyleCnt="0"/>
      <dgm:spPr/>
    </dgm:pt>
    <dgm:pt modelId="{C25A7679-9915-4282-87E0-56FFE5A0B019}" type="pres">
      <dgm:prSet presAssocID="{E74A1770-1B12-4E93-8CBC-4197AF2FEAC0}" presName="node" presStyleLbl="node1" presStyleIdx="11" presStyleCnt="14">
        <dgm:presLayoutVars>
          <dgm:bulletEnabled val="1"/>
        </dgm:presLayoutVars>
      </dgm:prSet>
      <dgm:spPr>
        <a:prstGeom prst="roundRect">
          <a:avLst/>
        </a:prstGeom>
      </dgm:spPr>
    </dgm:pt>
    <dgm:pt modelId="{AE69091C-ADB5-42A0-A131-83F2055C5387}" type="pres">
      <dgm:prSet presAssocID="{D4895A9D-FAC8-4B01-AABF-517097633033}" presName="sibTrans" presStyleCnt="0"/>
      <dgm:spPr/>
    </dgm:pt>
    <dgm:pt modelId="{D0AC40DD-FA55-4EE6-A374-18EB18377CB8}" type="pres">
      <dgm:prSet presAssocID="{24F704D7-E14D-4062-8EE8-9906142AD337}" presName="node" presStyleLbl="node1" presStyleIdx="12" presStyleCnt="14">
        <dgm:presLayoutVars>
          <dgm:bulletEnabled val="1"/>
        </dgm:presLayoutVars>
      </dgm:prSet>
      <dgm:spPr>
        <a:prstGeom prst="roundRect">
          <a:avLst/>
        </a:prstGeom>
      </dgm:spPr>
    </dgm:pt>
    <dgm:pt modelId="{E022CF5B-E294-4EA9-8149-11432F5DD6A7}" type="pres">
      <dgm:prSet presAssocID="{2E608E75-D267-4F28-9BC7-A5901FDA8A8B}" presName="sibTrans" presStyleCnt="0"/>
      <dgm:spPr/>
    </dgm:pt>
    <dgm:pt modelId="{1F99B011-5747-432E-B90B-2CF879A2932F}" type="pres">
      <dgm:prSet presAssocID="{A25C9E2A-F71D-4CD9-8D7C-582BD10B4863}" presName="node" presStyleLbl="node1" presStyleIdx="13" presStyleCnt="14">
        <dgm:presLayoutVars>
          <dgm:bulletEnabled val="1"/>
        </dgm:presLayoutVars>
      </dgm:prSet>
      <dgm:spPr>
        <a:prstGeom prst="roundRect">
          <a:avLst/>
        </a:prstGeom>
      </dgm:spPr>
    </dgm:pt>
  </dgm:ptLst>
  <dgm:cxnLst>
    <dgm:cxn modelId="{DE219024-27C7-4C9A-A6EE-F24FCBAE4E1C}" srcId="{776E2592-19D7-44AF-B1D6-B3D9AF0E2F03}" destId="{000FD21C-39BF-4631-BABB-BC3950B772BC}" srcOrd="1" destOrd="0" parTransId="{E00737ED-8BA5-49E3-BC01-161694AA5DB5}" sibTransId="{4CC45E90-A94C-4BF2-9782-8FFC8C4D1466}"/>
    <dgm:cxn modelId="{28D62428-03A4-4D19-8A67-B8F5B8475374}" srcId="{776E2592-19D7-44AF-B1D6-B3D9AF0E2F03}" destId="{8DA3EFE7-B6C1-4A37-9C24-64F1362135E0}" srcOrd="8" destOrd="0" parTransId="{1F01114B-5B1F-418B-9919-7804C3C1DDDD}" sibTransId="{6CAC512F-C3C9-4B8D-B143-A9078B9928BD}"/>
    <dgm:cxn modelId="{0D5C6C33-0551-4216-9288-EBD5B58AD1EF}" type="presOf" srcId="{E74A1770-1B12-4E93-8CBC-4197AF2FEAC0}" destId="{C25A7679-9915-4282-87E0-56FFE5A0B019}" srcOrd="0" destOrd="0" presId="urn:microsoft.com/office/officeart/2005/8/layout/default"/>
    <dgm:cxn modelId="{EE63CE3A-3362-4FFC-81B3-44ED0C361BBA}" srcId="{776E2592-19D7-44AF-B1D6-B3D9AF0E2F03}" destId="{5649B4B6-28B7-4D6A-97DD-4582AD1D8F7E}" srcOrd="0" destOrd="0" parTransId="{99130ECC-DB51-40FF-98E9-1655663DB652}" sibTransId="{D37081B0-77B7-4CDB-851C-9BCF8E1BE4A7}"/>
    <dgm:cxn modelId="{04809D3E-3556-4585-8495-124AFACA287C}" srcId="{776E2592-19D7-44AF-B1D6-B3D9AF0E2F03}" destId="{DF3F1574-9C53-479C-A9D6-5D23429B885F}" srcOrd="7" destOrd="0" parTransId="{249557C1-8443-407B-BD10-98AE142E65C7}" sibTransId="{5BCB6BAA-051A-4F12-940D-185423FFAB4A}"/>
    <dgm:cxn modelId="{BFD1E83F-1C7C-4A6A-AEB8-C76FA3C12C38}" srcId="{776E2592-19D7-44AF-B1D6-B3D9AF0E2F03}" destId="{50DCA645-7610-40B9-9E6A-27712E6EA394}" srcOrd="4" destOrd="0" parTransId="{732E11E4-BD00-4766-9BE1-96260B7A1F4B}" sibTransId="{95CE9233-3A92-4DD3-A6F9-00DDD4AAAE03}"/>
    <dgm:cxn modelId="{43C61440-62C3-4ED6-B9C7-6A13FB1BBF98}" type="presOf" srcId="{A25C9E2A-F71D-4CD9-8D7C-582BD10B4863}" destId="{1F99B011-5747-432E-B90B-2CF879A2932F}" srcOrd="0" destOrd="0" presId="urn:microsoft.com/office/officeart/2005/8/layout/default"/>
    <dgm:cxn modelId="{15B10143-2C58-408B-9D83-AB54595B68C5}" type="presOf" srcId="{24F704D7-E14D-4062-8EE8-9906142AD337}" destId="{D0AC40DD-FA55-4EE6-A374-18EB18377CB8}" srcOrd="0" destOrd="0" presId="urn:microsoft.com/office/officeart/2005/8/layout/default"/>
    <dgm:cxn modelId="{C9C57766-E2CC-450A-AD9B-71D9FD790BFA}" srcId="{776E2592-19D7-44AF-B1D6-B3D9AF0E2F03}" destId="{411A12E1-A296-49C3-870A-034350E5933D}" srcOrd="5" destOrd="0" parTransId="{9393A623-6ABB-4800-B09B-A40DA0FF7FFB}" sibTransId="{B257E396-944F-4043-B618-4525E57121AA}"/>
    <dgm:cxn modelId="{C164DF4A-864F-4605-90FA-A55A29FD3B4C}" type="presOf" srcId="{50DCA645-7610-40B9-9E6A-27712E6EA394}" destId="{9C76884A-4E50-4431-9126-AE1AD811DBDB}" srcOrd="0" destOrd="0" presId="urn:microsoft.com/office/officeart/2005/8/layout/default"/>
    <dgm:cxn modelId="{DE2A444D-F013-4505-99AB-6EA64E7D428F}" type="presOf" srcId="{DF3F1574-9C53-479C-A9D6-5D23429B885F}" destId="{B5443A22-45F1-49C5-9679-97942B1C4C3B}" srcOrd="0" destOrd="0" presId="urn:microsoft.com/office/officeart/2005/8/layout/default"/>
    <dgm:cxn modelId="{57F2697B-BB4F-423C-B04C-199F62DAC5BB}" srcId="{776E2592-19D7-44AF-B1D6-B3D9AF0E2F03}" destId="{A25C9E2A-F71D-4CD9-8D7C-582BD10B4863}" srcOrd="13" destOrd="0" parTransId="{A00F82C9-C24A-4F2E-A90E-F6BB54E1FC31}" sibTransId="{758F4945-040E-4D7E-AC07-1E4A631A5587}"/>
    <dgm:cxn modelId="{DDAD0E7D-8E57-46D4-9C78-58FBA2E2CE0C}" type="presOf" srcId="{EACB9357-49F0-427D-92FC-066769790129}" destId="{DF418D92-9091-49D7-9571-339C5D79D65D}" srcOrd="0" destOrd="0" presId="urn:microsoft.com/office/officeart/2005/8/layout/default"/>
    <dgm:cxn modelId="{BC423183-2E94-4F2A-929F-A4AF04A4AEFF}" type="presOf" srcId="{869DF3FF-CB3E-450C-8195-5BB954880CAD}" destId="{D31C6693-0558-4FB0-955C-2D8D6C2555E8}" srcOrd="0" destOrd="0" presId="urn:microsoft.com/office/officeart/2005/8/layout/default"/>
    <dgm:cxn modelId="{EF87D69F-C0B7-4405-8B27-DEA57FA97158}" type="presOf" srcId="{08DB49EB-19F0-48D0-9F16-3DEF82ACC8C7}" destId="{53C488FD-A240-4054-AA93-0912AD30B9C8}" srcOrd="0" destOrd="0" presId="urn:microsoft.com/office/officeart/2005/8/layout/default"/>
    <dgm:cxn modelId="{975199A6-CD4E-4D1D-9488-15850B729EEF}" type="presOf" srcId="{411A12E1-A296-49C3-870A-034350E5933D}" destId="{4C5A7508-7D8B-4D43-B477-A43FA38929ED}" srcOrd="0" destOrd="0" presId="urn:microsoft.com/office/officeart/2005/8/layout/default"/>
    <dgm:cxn modelId="{99AB49A8-44EC-4EDD-9F36-AE372F3B2A24}" srcId="{776E2592-19D7-44AF-B1D6-B3D9AF0E2F03}" destId="{EACB9357-49F0-427D-92FC-066769790129}" srcOrd="3" destOrd="0" parTransId="{3F62DE6B-2AF1-4B38-806B-DD12F7EED89C}" sibTransId="{B6014A7F-10DB-4FAF-A76B-1BCCEA7CECAB}"/>
    <dgm:cxn modelId="{B324BDAE-421E-4F57-8D6C-DD0B1F8C4029}" srcId="{776E2592-19D7-44AF-B1D6-B3D9AF0E2F03}" destId="{08DB49EB-19F0-48D0-9F16-3DEF82ACC8C7}" srcOrd="10" destOrd="0" parTransId="{923DBF52-7922-47D9-A38B-6FD10DFF3178}" sibTransId="{B34B8A68-2DB0-4855-B1B9-F53033076C9D}"/>
    <dgm:cxn modelId="{A3E30EBB-C8B1-40FA-8F7F-03D2F3371BE1}" type="presOf" srcId="{270C1798-0EA4-47F2-9BD9-54C8CAB1B778}" destId="{D8C9CA9E-5E5B-4EDF-A6C9-28E4EF80CDAB}" srcOrd="0" destOrd="0" presId="urn:microsoft.com/office/officeart/2005/8/layout/default"/>
    <dgm:cxn modelId="{B62F31BF-4690-4012-8838-DE3EF4947BE0}" srcId="{776E2592-19D7-44AF-B1D6-B3D9AF0E2F03}" destId="{270C1798-0EA4-47F2-9BD9-54C8CAB1B778}" srcOrd="9" destOrd="0" parTransId="{DBD1827F-013B-4B4B-8AE7-452746E38823}" sibTransId="{93589C3F-2F0E-4CC0-914A-CC194BFC6B11}"/>
    <dgm:cxn modelId="{726492C0-793F-4C66-8EA5-3DF697209502}" type="presOf" srcId="{776E2592-19D7-44AF-B1D6-B3D9AF0E2F03}" destId="{B61B57F3-CFFB-4578-8BDB-A7513A1215D0}" srcOrd="0" destOrd="0" presId="urn:microsoft.com/office/officeart/2005/8/layout/default"/>
    <dgm:cxn modelId="{796E8AC7-5837-477F-8F55-8E2C572573F1}" type="presOf" srcId="{82F584E1-45A0-46B0-BEDC-5E9BB8EF1C80}" destId="{BBECED86-5AAB-41FB-ABB5-E48B8A860560}" srcOrd="0" destOrd="0" presId="urn:microsoft.com/office/officeart/2005/8/layout/default"/>
    <dgm:cxn modelId="{B111FCCE-9530-47DC-9880-23738FD1AF48}" type="presOf" srcId="{000FD21C-39BF-4631-BABB-BC3950B772BC}" destId="{F1BB22ED-481A-4D58-AB0D-8F5008A9D428}" srcOrd="0" destOrd="0" presId="urn:microsoft.com/office/officeart/2005/8/layout/default"/>
    <dgm:cxn modelId="{1EC0C3D4-E27F-4287-AC47-C8759D054A5C}" srcId="{776E2592-19D7-44AF-B1D6-B3D9AF0E2F03}" destId="{24F704D7-E14D-4062-8EE8-9906142AD337}" srcOrd="12" destOrd="0" parTransId="{BC27233A-9702-4B6F-99A1-37E0140AA07A}" sibTransId="{2E608E75-D267-4F28-9BC7-A5901FDA8A8B}"/>
    <dgm:cxn modelId="{E027C6DA-C64A-48AC-B59E-DB052BC82814}" type="presOf" srcId="{8DA3EFE7-B6C1-4A37-9C24-64F1362135E0}" destId="{EC3D87B4-6F7C-46E0-9988-CC9E6A332E48}" srcOrd="0" destOrd="0" presId="urn:microsoft.com/office/officeart/2005/8/layout/default"/>
    <dgm:cxn modelId="{8C5DB2E3-67A0-49BF-8F5B-AF2E703A46C4}" type="presOf" srcId="{5649B4B6-28B7-4D6A-97DD-4582AD1D8F7E}" destId="{DBB9D321-5B9C-45BC-B10D-BCD36D7AA32F}" srcOrd="0" destOrd="0" presId="urn:microsoft.com/office/officeart/2005/8/layout/default"/>
    <dgm:cxn modelId="{D91064EA-68F9-40ED-88B8-E651BAA9C3B2}" srcId="{776E2592-19D7-44AF-B1D6-B3D9AF0E2F03}" destId="{869DF3FF-CB3E-450C-8195-5BB954880CAD}" srcOrd="6" destOrd="0" parTransId="{6FDE0555-0B4E-4C25-ADAF-E7EDC411ABB3}" sibTransId="{2A9F99DB-348C-4AF9-8B08-33829CB9992B}"/>
    <dgm:cxn modelId="{13EC2BF0-D4B4-4BEF-9283-3C7CD8AC76FC}" srcId="{776E2592-19D7-44AF-B1D6-B3D9AF0E2F03}" destId="{82F584E1-45A0-46B0-BEDC-5E9BB8EF1C80}" srcOrd="2" destOrd="0" parTransId="{54BB780F-BF5E-4713-9E23-A8AB752093B7}" sibTransId="{D07D4C21-C30F-4422-9BC3-393CA3C74D65}"/>
    <dgm:cxn modelId="{546C35F9-460C-4276-AADC-A6852877B6E1}" srcId="{776E2592-19D7-44AF-B1D6-B3D9AF0E2F03}" destId="{E74A1770-1B12-4E93-8CBC-4197AF2FEAC0}" srcOrd="11" destOrd="0" parTransId="{2BE4283F-7315-4A8C-BC83-9C8A4C18F208}" sibTransId="{D4895A9D-FAC8-4B01-AABF-517097633033}"/>
    <dgm:cxn modelId="{98C72E18-8F59-4BEA-8E1B-AE3DD2E9E1AB}" type="presParOf" srcId="{B61B57F3-CFFB-4578-8BDB-A7513A1215D0}" destId="{DBB9D321-5B9C-45BC-B10D-BCD36D7AA32F}" srcOrd="0" destOrd="0" presId="urn:microsoft.com/office/officeart/2005/8/layout/default"/>
    <dgm:cxn modelId="{2269734D-3307-45F3-B562-46BC57B40DB2}" type="presParOf" srcId="{B61B57F3-CFFB-4578-8BDB-A7513A1215D0}" destId="{2B8501BF-B642-44B8-8634-4D19EC655487}" srcOrd="1" destOrd="0" presId="urn:microsoft.com/office/officeart/2005/8/layout/default"/>
    <dgm:cxn modelId="{E4A0CAD6-68F0-4B77-8FF4-BF46A8318C4A}" type="presParOf" srcId="{B61B57F3-CFFB-4578-8BDB-A7513A1215D0}" destId="{F1BB22ED-481A-4D58-AB0D-8F5008A9D428}" srcOrd="2" destOrd="0" presId="urn:microsoft.com/office/officeart/2005/8/layout/default"/>
    <dgm:cxn modelId="{293F6A5D-24EA-43B7-B999-AFBB0D26ACC4}" type="presParOf" srcId="{B61B57F3-CFFB-4578-8BDB-A7513A1215D0}" destId="{4B994657-EC76-4BA8-B29B-4F8BE68EAAE0}" srcOrd="3" destOrd="0" presId="urn:microsoft.com/office/officeart/2005/8/layout/default"/>
    <dgm:cxn modelId="{5B855D7E-FFF1-48C3-8BC6-E2577BD3E9C2}" type="presParOf" srcId="{B61B57F3-CFFB-4578-8BDB-A7513A1215D0}" destId="{BBECED86-5AAB-41FB-ABB5-E48B8A860560}" srcOrd="4" destOrd="0" presId="urn:microsoft.com/office/officeart/2005/8/layout/default"/>
    <dgm:cxn modelId="{0B2B92FE-A9C6-49DD-9629-381C80803407}" type="presParOf" srcId="{B61B57F3-CFFB-4578-8BDB-A7513A1215D0}" destId="{C4D304AC-8A2E-41FA-A923-7C30E68BB3DE}" srcOrd="5" destOrd="0" presId="urn:microsoft.com/office/officeart/2005/8/layout/default"/>
    <dgm:cxn modelId="{6AF6D2EA-FD8F-4421-8286-D93A0FF8549B}" type="presParOf" srcId="{B61B57F3-CFFB-4578-8BDB-A7513A1215D0}" destId="{DF418D92-9091-49D7-9571-339C5D79D65D}" srcOrd="6" destOrd="0" presId="urn:microsoft.com/office/officeart/2005/8/layout/default"/>
    <dgm:cxn modelId="{9285F05A-7938-46A6-932B-9AE4E05EF51D}" type="presParOf" srcId="{B61B57F3-CFFB-4578-8BDB-A7513A1215D0}" destId="{88F47A58-CA3E-4155-9A4F-08A150272EAF}" srcOrd="7" destOrd="0" presId="urn:microsoft.com/office/officeart/2005/8/layout/default"/>
    <dgm:cxn modelId="{88CFECDD-8EB9-4C99-B642-1D3042169246}" type="presParOf" srcId="{B61B57F3-CFFB-4578-8BDB-A7513A1215D0}" destId="{9C76884A-4E50-4431-9126-AE1AD811DBDB}" srcOrd="8" destOrd="0" presId="urn:microsoft.com/office/officeart/2005/8/layout/default"/>
    <dgm:cxn modelId="{259FE7C7-A732-4650-81C1-CB621076E4FE}" type="presParOf" srcId="{B61B57F3-CFFB-4578-8BDB-A7513A1215D0}" destId="{02B779E6-FF6C-4EFF-B72A-DA69AA94BFD9}" srcOrd="9" destOrd="0" presId="urn:microsoft.com/office/officeart/2005/8/layout/default"/>
    <dgm:cxn modelId="{4D091224-2E2C-40AB-83BD-824702C5AF9E}" type="presParOf" srcId="{B61B57F3-CFFB-4578-8BDB-A7513A1215D0}" destId="{4C5A7508-7D8B-4D43-B477-A43FA38929ED}" srcOrd="10" destOrd="0" presId="urn:microsoft.com/office/officeart/2005/8/layout/default"/>
    <dgm:cxn modelId="{3BB84DAF-95FC-47F7-AA7F-4C073E0C49B0}" type="presParOf" srcId="{B61B57F3-CFFB-4578-8BDB-A7513A1215D0}" destId="{CB610A18-E063-46A4-89B7-6E36028F157B}" srcOrd="11" destOrd="0" presId="urn:microsoft.com/office/officeart/2005/8/layout/default"/>
    <dgm:cxn modelId="{2CDBEBF1-FF13-49A6-8534-3DCB12C2787E}" type="presParOf" srcId="{B61B57F3-CFFB-4578-8BDB-A7513A1215D0}" destId="{D31C6693-0558-4FB0-955C-2D8D6C2555E8}" srcOrd="12" destOrd="0" presId="urn:microsoft.com/office/officeart/2005/8/layout/default"/>
    <dgm:cxn modelId="{C23627C5-9C9E-49CA-B56F-004038CD0FB1}" type="presParOf" srcId="{B61B57F3-CFFB-4578-8BDB-A7513A1215D0}" destId="{50F058F3-CC23-4A20-ADD4-EAF7CC59C314}" srcOrd="13" destOrd="0" presId="urn:microsoft.com/office/officeart/2005/8/layout/default"/>
    <dgm:cxn modelId="{19D1E5D0-E818-4C6B-BEE1-0FF2F70C49FB}" type="presParOf" srcId="{B61B57F3-CFFB-4578-8BDB-A7513A1215D0}" destId="{B5443A22-45F1-49C5-9679-97942B1C4C3B}" srcOrd="14" destOrd="0" presId="urn:microsoft.com/office/officeart/2005/8/layout/default"/>
    <dgm:cxn modelId="{C32D6D48-C9F9-4B68-B328-858C1A7B0DCE}" type="presParOf" srcId="{B61B57F3-CFFB-4578-8BDB-A7513A1215D0}" destId="{1AA80FE3-9D5D-4395-9BCB-69FDB4AD5F91}" srcOrd="15" destOrd="0" presId="urn:microsoft.com/office/officeart/2005/8/layout/default"/>
    <dgm:cxn modelId="{DD8E4334-CCAA-403C-96B7-DCAAD936E19E}" type="presParOf" srcId="{B61B57F3-CFFB-4578-8BDB-A7513A1215D0}" destId="{EC3D87B4-6F7C-46E0-9988-CC9E6A332E48}" srcOrd="16" destOrd="0" presId="urn:microsoft.com/office/officeart/2005/8/layout/default"/>
    <dgm:cxn modelId="{9AAD213D-B70A-46F0-8425-4D8AEE720F96}" type="presParOf" srcId="{B61B57F3-CFFB-4578-8BDB-A7513A1215D0}" destId="{D7D26719-E74B-412F-AFCF-39AC3C2CF500}" srcOrd="17" destOrd="0" presId="urn:microsoft.com/office/officeart/2005/8/layout/default"/>
    <dgm:cxn modelId="{4EABF164-5C80-4E98-AFAF-9DEE758A6CC7}" type="presParOf" srcId="{B61B57F3-CFFB-4578-8BDB-A7513A1215D0}" destId="{D8C9CA9E-5E5B-4EDF-A6C9-28E4EF80CDAB}" srcOrd="18" destOrd="0" presId="urn:microsoft.com/office/officeart/2005/8/layout/default"/>
    <dgm:cxn modelId="{73B57224-D14B-4E18-87B3-698D7BC87CE8}" type="presParOf" srcId="{B61B57F3-CFFB-4578-8BDB-A7513A1215D0}" destId="{C955CCB4-5A7D-4167-83FD-DA7C7BFDA609}" srcOrd="19" destOrd="0" presId="urn:microsoft.com/office/officeart/2005/8/layout/default"/>
    <dgm:cxn modelId="{10080044-E0CA-4A92-B48B-28A86C9A83DF}" type="presParOf" srcId="{B61B57F3-CFFB-4578-8BDB-A7513A1215D0}" destId="{53C488FD-A240-4054-AA93-0912AD30B9C8}" srcOrd="20" destOrd="0" presId="urn:microsoft.com/office/officeart/2005/8/layout/default"/>
    <dgm:cxn modelId="{9F404D1B-113E-41D7-BA61-11FE275B2770}" type="presParOf" srcId="{B61B57F3-CFFB-4578-8BDB-A7513A1215D0}" destId="{0E241AF7-BB7F-4C64-8934-51ACC44EEEE4}" srcOrd="21" destOrd="0" presId="urn:microsoft.com/office/officeart/2005/8/layout/default"/>
    <dgm:cxn modelId="{FC887171-5F49-4C00-AFA6-19B51BB2A107}" type="presParOf" srcId="{B61B57F3-CFFB-4578-8BDB-A7513A1215D0}" destId="{C25A7679-9915-4282-87E0-56FFE5A0B019}" srcOrd="22" destOrd="0" presId="urn:microsoft.com/office/officeart/2005/8/layout/default"/>
    <dgm:cxn modelId="{6803CB32-ECEF-4720-86DC-D06D4CB9C64C}" type="presParOf" srcId="{B61B57F3-CFFB-4578-8BDB-A7513A1215D0}" destId="{AE69091C-ADB5-42A0-A131-83F2055C5387}" srcOrd="23" destOrd="0" presId="urn:microsoft.com/office/officeart/2005/8/layout/default"/>
    <dgm:cxn modelId="{161A323C-AFF6-4DE6-8655-6AFF9F24D7A6}" type="presParOf" srcId="{B61B57F3-CFFB-4578-8BDB-A7513A1215D0}" destId="{D0AC40DD-FA55-4EE6-A374-18EB18377CB8}" srcOrd="24" destOrd="0" presId="urn:microsoft.com/office/officeart/2005/8/layout/default"/>
    <dgm:cxn modelId="{C07A39AC-0C7C-4A77-BDAF-7FBDDA35C41C}" type="presParOf" srcId="{B61B57F3-CFFB-4578-8BDB-A7513A1215D0}" destId="{E022CF5B-E294-4EA9-8149-11432F5DD6A7}" srcOrd="25" destOrd="0" presId="urn:microsoft.com/office/officeart/2005/8/layout/default"/>
    <dgm:cxn modelId="{0F400C12-CAD2-4138-9228-526FC8B8163C}" type="presParOf" srcId="{B61B57F3-CFFB-4578-8BDB-A7513A1215D0}" destId="{1F99B011-5747-432E-B90B-2CF879A2932F}" srcOrd="2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B9D321-5B9C-45BC-B10D-BCD36D7AA32F}">
      <dsp:nvSpPr>
        <dsp:cNvPr id="0" name=""/>
        <dsp:cNvSpPr/>
      </dsp:nvSpPr>
      <dsp:spPr>
        <a:xfrm>
          <a:off x="3914" y="10712"/>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Use less water</a:t>
          </a:r>
        </a:p>
      </dsp:txBody>
      <dsp:txXfrm>
        <a:off x="65986" y="72784"/>
        <a:ext cx="1995122" cy="1147416"/>
      </dsp:txXfrm>
    </dsp:sp>
    <dsp:sp modelId="{F1BB22ED-481A-4D58-AB0D-8F5008A9D428}">
      <dsp:nvSpPr>
        <dsp:cNvPr id="0" name=""/>
        <dsp:cNvSpPr/>
      </dsp:nvSpPr>
      <dsp:spPr>
        <a:xfrm>
          <a:off x="2335107" y="10712"/>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Use car less </a:t>
          </a:r>
        </a:p>
      </dsp:txBody>
      <dsp:txXfrm>
        <a:off x="2397179" y="72784"/>
        <a:ext cx="1995122" cy="1147416"/>
      </dsp:txXfrm>
    </dsp:sp>
    <dsp:sp modelId="{BBECED86-5AAB-41FB-ABB5-E48B8A860560}">
      <dsp:nvSpPr>
        <dsp:cNvPr id="0" name=""/>
        <dsp:cNvSpPr/>
      </dsp:nvSpPr>
      <dsp:spPr>
        <a:xfrm>
          <a:off x="4666301" y="10712"/>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Waste less food </a:t>
          </a:r>
        </a:p>
      </dsp:txBody>
      <dsp:txXfrm>
        <a:off x="4728373" y="72784"/>
        <a:ext cx="1995122" cy="1147416"/>
      </dsp:txXfrm>
    </dsp:sp>
    <dsp:sp modelId="{DF418D92-9091-49D7-9571-339C5D79D65D}">
      <dsp:nvSpPr>
        <dsp:cNvPr id="0" name=""/>
        <dsp:cNvSpPr/>
      </dsp:nvSpPr>
      <dsp:spPr>
        <a:xfrm>
          <a:off x="6997495" y="10712"/>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Reduce residential waste </a:t>
          </a:r>
        </a:p>
      </dsp:txBody>
      <dsp:txXfrm>
        <a:off x="7059567" y="72784"/>
        <a:ext cx="1995122" cy="1147416"/>
      </dsp:txXfrm>
    </dsp:sp>
    <dsp:sp modelId="{9C76884A-4E50-4431-9126-AE1AD811DBDB}">
      <dsp:nvSpPr>
        <dsp:cNvPr id="0" name=""/>
        <dsp:cNvSpPr/>
      </dsp:nvSpPr>
      <dsp:spPr>
        <a:xfrm>
          <a:off x="9328688" y="10712"/>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a:t>Plant more trees </a:t>
          </a:r>
        </a:p>
      </dsp:txBody>
      <dsp:txXfrm>
        <a:off x="9390760" y="72784"/>
        <a:ext cx="1995122" cy="1147416"/>
      </dsp:txXfrm>
    </dsp:sp>
    <dsp:sp modelId="{4C5A7508-7D8B-4D43-B477-A43FA38929ED}">
      <dsp:nvSpPr>
        <dsp:cNvPr id="0" name=""/>
        <dsp:cNvSpPr/>
      </dsp:nvSpPr>
      <dsp:spPr>
        <a:xfrm>
          <a:off x="3914" y="1494198"/>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dirty="0"/>
            <a:t>Increase knowledge in climate action and share with friends and family </a:t>
          </a:r>
        </a:p>
      </dsp:txBody>
      <dsp:txXfrm>
        <a:off x="65986" y="1556270"/>
        <a:ext cx="1995122" cy="1147416"/>
      </dsp:txXfrm>
    </dsp:sp>
    <dsp:sp modelId="{D31C6693-0558-4FB0-955C-2D8D6C2555E8}">
      <dsp:nvSpPr>
        <dsp:cNvPr id="0" name=""/>
        <dsp:cNvSpPr/>
      </dsp:nvSpPr>
      <dsp:spPr>
        <a:xfrm>
          <a:off x="2335107" y="1494198"/>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To create awareness and educate people around my community about climate adaptation </a:t>
          </a:r>
        </a:p>
      </dsp:txBody>
      <dsp:txXfrm>
        <a:off x="2397179" y="1556270"/>
        <a:ext cx="1995122" cy="1147416"/>
      </dsp:txXfrm>
    </dsp:sp>
    <dsp:sp modelId="{B5443A22-45F1-49C5-9679-97942B1C4C3B}">
      <dsp:nvSpPr>
        <dsp:cNvPr id="0" name=""/>
        <dsp:cNvSpPr/>
      </dsp:nvSpPr>
      <dsp:spPr>
        <a:xfrm>
          <a:off x="4666301" y="1494198"/>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Save rainwater for my garden </a:t>
          </a:r>
        </a:p>
      </dsp:txBody>
      <dsp:txXfrm>
        <a:off x="4728373" y="1556270"/>
        <a:ext cx="1995122" cy="1147416"/>
      </dsp:txXfrm>
    </dsp:sp>
    <dsp:sp modelId="{EC3D87B4-6F7C-46E0-9988-CC9E6A332E48}">
      <dsp:nvSpPr>
        <dsp:cNvPr id="0" name=""/>
        <dsp:cNvSpPr/>
      </dsp:nvSpPr>
      <dsp:spPr>
        <a:xfrm>
          <a:off x="6997495" y="1494198"/>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Engage with local black community on climate adaptation awareness </a:t>
          </a:r>
        </a:p>
      </dsp:txBody>
      <dsp:txXfrm>
        <a:off x="7059567" y="1556270"/>
        <a:ext cx="1995122" cy="1147416"/>
      </dsp:txXfrm>
    </dsp:sp>
    <dsp:sp modelId="{D8C9CA9E-5E5B-4EDF-A6C9-28E4EF80CDAB}">
      <dsp:nvSpPr>
        <dsp:cNvPr id="0" name=""/>
        <dsp:cNvSpPr/>
      </dsp:nvSpPr>
      <dsp:spPr>
        <a:xfrm>
          <a:off x="9328688" y="1494198"/>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GB" sz="2000" kern="1200" dirty="0"/>
            <a:t>More engagement with local council on climate issues </a:t>
          </a:r>
        </a:p>
      </dsp:txBody>
      <dsp:txXfrm>
        <a:off x="9390760" y="1556270"/>
        <a:ext cx="1995122" cy="1147416"/>
      </dsp:txXfrm>
    </dsp:sp>
    <dsp:sp modelId="{53C488FD-A240-4054-AA93-0912AD30B9C8}">
      <dsp:nvSpPr>
        <dsp:cNvPr id="0" name=""/>
        <dsp:cNvSpPr/>
      </dsp:nvSpPr>
      <dsp:spPr>
        <a:xfrm>
          <a:off x="1169511" y="2977685"/>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GB" sz="1800" kern="1200"/>
            <a:t>Encourage peer mentors to step up and create ownership within community groups </a:t>
          </a:r>
        </a:p>
      </dsp:txBody>
      <dsp:txXfrm>
        <a:off x="1231583" y="3039757"/>
        <a:ext cx="1995122" cy="1147416"/>
      </dsp:txXfrm>
    </dsp:sp>
    <dsp:sp modelId="{C25A7679-9915-4282-87E0-56FFE5A0B019}">
      <dsp:nvSpPr>
        <dsp:cNvPr id="0" name=""/>
        <dsp:cNvSpPr/>
      </dsp:nvSpPr>
      <dsp:spPr>
        <a:xfrm>
          <a:off x="3500704" y="2977685"/>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dirty="0"/>
            <a:t>Put even more food plants and biodiversity habitats into my tiny urban garden </a:t>
          </a:r>
        </a:p>
      </dsp:txBody>
      <dsp:txXfrm>
        <a:off x="3562776" y="3039757"/>
        <a:ext cx="1995122" cy="1147416"/>
      </dsp:txXfrm>
    </dsp:sp>
    <dsp:sp modelId="{D0AC40DD-FA55-4EE6-A374-18EB18377CB8}">
      <dsp:nvSpPr>
        <dsp:cNvPr id="0" name=""/>
        <dsp:cNvSpPr/>
      </dsp:nvSpPr>
      <dsp:spPr>
        <a:xfrm>
          <a:off x="5831898" y="2977685"/>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Consider extreme weather as part of access working group and supporting before and during visits </a:t>
          </a:r>
        </a:p>
      </dsp:txBody>
      <dsp:txXfrm>
        <a:off x="5893970" y="3039757"/>
        <a:ext cx="1995122" cy="1147416"/>
      </dsp:txXfrm>
    </dsp:sp>
    <dsp:sp modelId="{1F99B011-5747-432E-B90B-2CF879A2932F}">
      <dsp:nvSpPr>
        <dsp:cNvPr id="0" name=""/>
        <dsp:cNvSpPr/>
      </dsp:nvSpPr>
      <dsp:spPr>
        <a:xfrm>
          <a:off x="8163092" y="2977685"/>
          <a:ext cx="2119266" cy="1271560"/>
        </a:xfrm>
        <a:prstGeom prst="roundRect">
          <a:avLst/>
        </a:prstGeom>
        <a:solidFill>
          <a:schemeClr val="dk2">
            <a:hueOff val="0"/>
            <a:satOff val="0"/>
            <a:lumOff val="0"/>
            <a:alphaOff val="0"/>
          </a:schemeClr>
        </a:solidFill>
        <a:ln w="38100" cap="flat" cmpd="sng" algn="ctr">
          <a:solidFill>
            <a:srgbClr val="52BC9C"/>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t>Develop conversation around climate adaptation in longer term adaptation plans </a:t>
          </a:r>
        </a:p>
      </dsp:txBody>
      <dsp:txXfrm>
        <a:off x="8225164" y="3039757"/>
        <a:ext cx="1995122" cy="114741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64F4C9-14CA-4E03-9F29-52E869BFF1A4}" type="datetimeFigureOut">
              <a:rPr lang="en-GB" smtClean="0"/>
              <a:t>07/08/2025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2C1129-793E-415E-AE69-81FB5F0CF4D6}" type="slidenum">
              <a:rPr lang="en-GB" smtClean="0"/>
              <a:t>‹#›</a:t>
            </a:fld>
            <a:endParaRPr lang="en-GB"/>
          </a:p>
        </p:txBody>
      </p:sp>
    </p:spTree>
    <p:extLst>
      <p:ext uri="{BB962C8B-B14F-4D97-AF65-F5344CB8AC3E}">
        <p14:creationId xmlns:p14="http://schemas.microsoft.com/office/powerpoint/2010/main" val="3632791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2C1129-793E-415E-AE69-81FB5F0CF4D6}" type="slidenum">
              <a:rPr lang="en-GB" smtClean="0"/>
              <a:t>3</a:t>
            </a:fld>
            <a:endParaRPr lang="en-GB"/>
          </a:p>
        </p:txBody>
      </p:sp>
    </p:spTree>
    <p:extLst>
      <p:ext uri="{BB962C8B-B14F-4D97-AF65-F5344CB8AC3E}">
        <p14:creationId xmlns:p14="http://schemas.microsoft.com/office/powerpoint/2010/main" val="8208666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u="none" strike="noStrike">
                <a:solidFill>
                  <a:srgbClr val="000000"/>
                </a:solidFill>
                <a:effectLst/>
              </a:rPr>
              <a:t>Before the workshops, we conducted evaluations to assess participants' awareness of climate risks. The findings were striking:</a:t>
            </a:r>
          </a:p>
          <a:p>
            <a:pPr algn="l">
              <a:buNone/>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Over 83% were unaware of the risks posed by extreme weather.</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85% did not know how to prepare for climate-related emergencies.</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Nearly 97% had no knowledge of where to seek help in the event of a climate-related disaster.</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Despite this lack of awareness, an overwhelming 96% expressed a willingness to take action once equipped with the right information. </a:t>
            </a:r>
          </a:p>
          <a:p>
            <a:pPr marL="171450" indent="-171450" algn="l">
              <a:buFont typeface="Arial" panose="020B0604020202020204" pitchFamily="34" charset="0"/>
              <a:buChar char="•"/>
            </a:pPr>
            <a:endParaRPr lang="en-GB" b="0" i="0" u="none" strike="noStrike">
              <a:solidFill>
                <a:srgbClr val="000000"/>
              </a:solidFill>
              <a:effectLst/>
            </a:endParaRPr>
          </a:p>
          <a:p>
            <a:pPr marL="0" indent="0" algn="l">
              <a:buFont typeface="Arial" panose="020B0604020202020204" pitchFamily="34" charset="0"/>
              <a:buNone/>
            </a:pPr>
            <a:r>
              <a:rPr lang="en-GB" b="0" i="0" u="none" strike="noStrike">
                <a:solidFill>
                  <a:srgbClr val="000000"/>
                </a:solidFill>
                <a:effectLst/>
              </a:rPr>
              <a:t>These results highlighted a significant gap in knowledge but also a strong desire for change—reinforcing the importance of providing accessible education and practical tools for climate adaptation.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29160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u="none" strike="noStrike">
                <a:solidFill>
                  <a:srgbClr val="000000"/>
                </a:solidFill>
                <a:effectLst/>
              </a:rPr>
              <a:t>The impact of the workshops was clear, with a significant shift in awareness and confidence:</a:t>
            </a:r>
          </a:p>
          <a:p>
            <a:pPr algn="l">
              <a:buNone/>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98.5% of participants found the workshop useful and informative.</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Awareness of extreme weather risks increased from 16% to 96%.</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93% gained a clear understanding of the steps needed to prepare for climate-related events.</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Nearly 97.5% felt confident in their ability to take action.</a:t>
            </a:r>
          </a:p>
          <a:p>
            <a:pPr marL="171450" indent="-171450" algn="l">
              <a:buFont typeface="Arial" panose="020B0604020202020204" pitchFamily="34" charset="0"/>
              <a:buChar char="•"/>
            </a:pPr>
            <a:endParaRPr lang="en-GB" b="0" i="0" u="none" strike="noStrike">
              <a:solidFill>
                <a:srgbClr val="000000"/>
              </a:solidFill>
              <a:effectLst/>
            </a:endParaRPr>
          </a:p>
          <a:p>
            <a:pPr algn="l"/>
            <a:r>
              <a:rPr lang="en-GB" b="0" i="0" u="none" strike="noStrike">
                <a:solidFill>
                  <a:srgbClr val="000000"/>
                </a:solidFill>
                <a:effectLst/>
              </a:rPr>
              <a:t>These results demonstrate the effectiveness of grassroots education—when people are engaged in the right way, they respond with enthusiasm and a commitment to change.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3743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u="none" strike="noStrike">
                <a:solidFill>
                  <a:srgbClr val="000000"/>
                </a:solidFill>
                <a:effectLst/>
              </a:rPr>
              <a:t>Beyond raising awareness, our goal was to inspire real action—and the results speak for themselves. </a:t>
            </a:r>
          </a:p>
          <a:p>
            <a:pPr algn="l">
              <a:buNone/>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Participants made 92 pledges to conserve water and 109 commitments to reducing flood risk. </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The project also led to the creation of four new volunteering opportunities and the training of six peer mentors, empowering the community to take climate action further.</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As part of our efforts, we distributed 100 trees, three of which were planted in community spaces, contributing to local environmental improvements. </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To extend our reach even further, </a:t>
            </a:r>
            <a:r>
              <a:rPr lang="en-GB" b="0" i="0" u="none" strike="noStrike">
                <a:solidFill>
                  <a:srgbClr val="000000"/>
                </a:solidFill>
                <a:effectLst/>
                <a:latin typeface="-webkit-standard"/>
              </a:rPr>
              <a:t>one of our climate peer mentors, who is also a radio presenter at Gulshan Radio, spoke about climate adaptation on a radio program</a:t>
            </a:r>
            <a:r>
              <a:rPr lang="en-GB" b="0" i="0" u="none" strike="noStrike">
                <a:solidFill>
                  <a:srgbClr val="000000"/>
                </a:solidFill>
                <a:effectLst/>
              </a:rPr>
              <a:t>, ensuring that important information reached a wider audience beyond the workshop participants.</a:t>
            </a:r>
          </a:p>
          <a:p>
            <a:pPr algn="l"/>
            <a:endParaRPr lang="en-GB" b="0" i="0" u="none" strike="noStrike">
              <a:solidFill>
                <a:srgbClr val="000000"/>
              </a:solidFill>
              <a:effectLst/>
            </a:endParaRPr>
          </a:p>
          <a:p>
            <a:pPr algn="l"/>
            <a:r>
              <a:rPr lang="en-GB" b="0" i="0" u="none" strike="noStrike">
                <a:solidFill>
                  <a:srgbClr val="000000"/>
                </a:solidFill>
                <a:effectLst/>
              </a:rPr>
              <a:t>These outcomes highlight the power of grassroots initiatives in creating lasting change. As one participant shared, </a:t>
            </a:r>
            <a:r>
              <a:rPr lang="en-GB" b="0" i="1" u="none" strike="noStrike">
                <a:solidFill>
                  <a:srgbClr val="000000"/>
                </a:solidFill>
                <a:effectLst/>
              </a:rPr>
              <a:t>"</a:t>
            </a:r>
            <a:r>
              <a:rPr lang="en-GB" sz="1800">
                <a:effectLst/>
                <a:latin typeface="Calibri" panose="020F0502020204030204" pitchFamily="34" charset="0"/>
                <a:ea typeface="Times New Roman" panose="02020603050405020304" pitchFamily="18" charset="0"/>
              </a:rPr>
              <a:t>This session greatly improved our awareness of climate change and its consequences. It made me more mindful of my daily activities and how they can contribute to protecting the environment”</a:t>
            </a:r>
            <a:r>
              <a:rPr lang="en-GB">
                <a:effectLst/>
              </a:rPr>
              <a:t> </a:t>
            </a:r>
            <a:endParaRPr lang="en-GB" b="0" i="0" u="none" strike="noStrike">
              <a:solidFill>
                <a:srgbClr val="000000"/>
              </a:solidFill>
              <a:effectLst/>
            </a:endParaRP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02406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u="none" strike="noStrike">
                <a:solidFill>
                  <a:srgbClr val="000000"/>
                </a:solidFill>
                <a:effectLst/>
              </a:rPr>
              <a:t>One of our biggest challenges was engaging older community members and overcoming language barriers. Many participants felt disconnected from climate issues simply because resources weren’t available in their language. To bridge this gap, we used several key strategies that proved to be highly effective.</a:t>
            </a:r>
          </a:p>
          <a:p>
            <a:pPr algn="l">
              <a:buNone/>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First, we recruited </a:t>
            </a:r>
            <a:r>
              <a:rPr lang="en-GB" b="1" i="0" u="none" strike="noStrike">
                <a:solidFill>
                  <a:srgbClr val="000000"/>
                </a:solidFill>
                <a:effectLst/>
              </a:rPr>
              <a:t>peer mentors</a:t>
            </a:r>
            <a:r>
              <a:rPr lang="en-GB" b="0" i="0" u="none" strike="noStrike">
                <a:solidFill>
                  <a:srgbClr val="000000"/>
                </a:solidFill>
                <a:effectLst/>
              </a:rPr>
              <a:t> from within the community—trusted individuals who could communicate in familiar ways and encourage participation. This approach was particularly impactful for older attendees who felt more comfortable speaking in their native language. When information came from someone they knew and respected, they were far more likely to engage.</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We also made learning </a:t>
            </a:r>
            <a:r>
              <a:rPr lang="en-GB" b="1" i="0" u="none" strike="noStrike">
                <a:solidFill>
                  <a:srgbClr val="000000"/>
                </a:solidFill>
                <a:effectLst/>
              </a:rPr>
              <a:t>interactive and fun</a:t>
            </a:r>
            <a:r>
              <a:rPr lang="en-GB" b="0" i="0" u="none" strike="noStrike">
                <a:solidFill>
                  <a:srgbClr val="000000"/>
                </a:solidFill>
                <a:effectLst/>
              </a:rPr>
              <a:t> by incorporating activities like Kahoot! Quizzes and group discussions Many participants had never considered climate risks before, but once they tested their knowledge in a game, they became eager to learn more.</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Another major success factor was having </a:t>
            </a:r>
            <a:r>
              <a:rPr lang="en-GB" b="1" i="0" u="none" strike="noStrike">
                <a:solidFill>
                  <a:srgbClr val="000000"/>
                </a:solidFill>
                <a:effectLst/>
              </a:rPr>
              <a:t>multi-lingual staff and volunteers</a:t>
            </a:r>
            <a:r>
              <a:rPr lang="en-GB" b="0" i="0" u="none" strike="noStrike">
                <a:solidFill>
                  <a:srgbClr val="000000"/>
                </a:solidFill>
                <a:effectLst/>
              </a:rPr>
              <a:t>. Workshops were delivered in Punjabi, Urdu, Hindi and English ensuring that every participant felt included. This not only improved understanding but also encouraged people to ask questions in their own language.</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Beyond the sessions, we provided </a:t>
            </a:r>
            <a:r>
              <a:rPr lang="en-GB" b="1" i="0" u="none" strike="noStrike">
                <a:solidFill>
                  <a:srgbClr val="000000"/>
                </a:solidFill>
                <a:effectLst/>
              </a:rPr>
              <a:t>translated materials</a:t>
            </a:r>
            <a:r>
              <a:rPr lang="en-GB" b="0" i="0" u="none" strike="noStrike">
                <a:solidFill>
                  <a:srgbClr val="000000"/>
                </a:solidFill>
                <a:effectLst/>
              </a:rPr>
              <a:t>, including climate action guides and emergency preparedness resources, so participants could continue learning.</a:t>
            </a:r>
          </a:p>
          <a:p>
            <a:pPr algn="l"/>
            <a:endParaRPr lang="en-GB" b="0" i="0" u="none" strike="noStrike">
              <a:solidFill>
                <a:srgbClr val="000000"/>
              </a:solidFill>
              <a:effectLst/>
            </a:endParaRPr>
          </a:p>
          <a:p>
            <a:pPr algn="l"/>
            <a:r>
              <a:rPr lang="en-GB" b="0" i="0" u="none" strike="noStrike">
                <a:solidFill>
                  <a:srgbClr val="000000"/>
                </a:solidFill>
                <a:effectLst/>
              </a:rPr>
              <a:t>By combining these strategies—peer mentors, interactive learning, and multilingual support—we broke down barriers and made climate adaptation accessible and engaging for the entire community</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6141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u="none" strike="noStrike">
                <a:solidFill>
                  <a:srgbClr val="000000"/>
                </a:solidFill>
                <a:effectLst/>
              </a:rPr>
              <a:t>One of the most rewarding parts of this project was hearing directly from participants. Many shared how the workshops changed their perspective, </a:t>
            </a:r>
          </a:p>
          <a:p>
            <a:pPr algn="l">
              <a:buNone/>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with one attendee saying, </a:t>
            </a:r>
            <a:r>
              <a:rPr lang="en-GB" b="0" i="1" u="none" strike="noStrike">
                <a:solidFill>
                  <a:srgbClr val="000000"/>
                </a:solidFill>
                <a:effectLst/>
              </a:rPr>
              <a:t>"The session was eye-opening and made me realise the importance of taking action now."</a:t>
            </a:r>
            <a:r>
              <a:rPr lang="en-GB" b="0" i="0" u="none" strike="noStrike">
                <a:solidFill>
                  <a:srgbClr val="000000"/>
                </a:solidFill>
                <a:effectLst/>
              </a:rPr>
              <a:t> </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Another participant added, </a:t>
            </a:r>
            <a:r>
              <a:rPr lang="en-GB" b="0" i="1" u="none" strike="noStrike">
                <a:solidFill>
                  <a:srgbClr val="000000"/>
                </a:solidFill>
                <a:effectLst/>
              </a:rPr>
              <a:t>"I learned practical steps to reduce flood risks and protect my community."</a:t>
            </a:r>
          </a:p>
          <a:p>
            <a:pPr marL="171450" indent="-171450" algn="l">
              <a:buFont typeface="Arial" panose="020B0604020202020204" pitchFamily="34" charset="0"/>
              <a:buChar char="•"/>
            </a:pPr>
            <a:endParaRPr lang="en-GB" b="0" i="0" u="none" strike="noStrike">
              <a:solidFill>
                <a:srgbClr val="000000"/>
              </a:solidFill>
              <a:effectLst/>
            </a:endParaRPr>
          </a:p>
          <a:p>
            <a:pPr algn="l"/>
            <a:r>
              <a:rPr lang="en-GB" b="0" i="0" u="none" strike="noStrike">
                <a:solidFill>
                  <a:srgbClr val="000000"/>
                </a:solidFill>
                <a:effectLst/>
              </a:rPr>
              <a:t>This kind of feedback highlights the real impact of our work and reinforces the need for continued education. </a:t>
            </a:r>
          </a:p>
          <a:p>
            <a:pPr algn="l"/>
            <a:endParaRPr lang="en-GB" b="0" i="0" u="none" strike="noStrike">
              <a:solidFill>
                <a:srgbClr val="000000"/>
              </a:solidFill>
              <a:effectLst/>
            </a:endParaRPr>
          </a:p>
          <a:p>
            <a:pPr algn="l"/>
            <a:r>
              <a:rPr lang="en-GB" b="0" i="0" u="none" strike="noStrike">
                <a:solidFill>
                  <a:srgbClr val="000000"/>
                </a:solidFill>
                <a:effectLst/>
              </a:rPr>
              <a:t>The demand is clear—</a:t>
            </a:r>
            <a:r>
              <a:rPr lang="en-GB" b="1" i="0" u="none" strike="noStrike">
                <a:solidFill>
                  <a:srgbClr val="000000"/>
                </a:solidFill>
                <a:effectLst/>
              </a:rPr>
              <a:t>251 participants requested ongoing awareness sessions</a:t>
            </a:r>
            <a:r>
              <a:rPr lang="en-GB" b="0" i="0" u="none" strike="noStrike">
                <a:solidFill>
                  <a:srgbClr val="000000"/>
                </a:solidFill>
                <a:effectLst/>
              </a:rPr>
              <a:t>, showing a strong desire to keep learning and taking action.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149780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u="none" strike="noStrike">
                <a:solidFill>
                  <a:srgbClr val="000000"/>
                </a:solidFill>
                <a:effectLst/>
              </a:rPr>
              <a:t>Why these sort of project matter? </a:t>
            </a:r>
          </a:p>
          <a:p>
            <a:pPr algn="l">
              <a:buNone/>
            </a:pPr>
            <a:endParaRPr lang="en-GB" b="0" i="0" u="none" strike="noStrike">
              <a:solidFill>
                <a:srgbClr val="000000"/>
              </a:solidFill>
              <a:effectLst/>
            </a:endParaRPr>
          </a:p>
          <a:p>
            <a:pPr algn="l">
              <a:buNone/>
            </a:pPr>
            <a:r>
              <a:rPr lang="en-GB" b="0" i="0" u="none" strike="noStrike">
                <a:solidFill>
                  <a:srgbClr val="000000"/>
                </a:solidFill>
                <a:effectLst/>
              </a:rPr>
              <a:t>These sort of projects matters because It’s more than just education—it’s about </a:t>
            </a:r>
            <a:r>
              <a:rPr lang="en-GB" b="1" i="0" u="none" strike="noStrike">
                <a:solidFill>
                  <a:srgbClr val="000000"/>
                </a:solidFill>
                <a:effectLst/>
              </a:rPr>
              <a:t>empowerment</a:t>
            </a:r>
            <a:r>
              <a:rPr lang="en-GB" b="0" i="0" u="none" strike="noStrike">
                <a:solidFill>
                  <a:srgbClr val="000000"/>
                </a:solidFill>
                <a:effectLst/>
              </a:rPr>
              <a:t>. </a:t>
            </a:r>
          </a:p>
          <a:p>
            <a:pPr algn="l">
              <a:buNone/>
            </a:pPr>
            <a:endParaRPr lang="en-GB" b="0" i="0" u="none" strike="noStrike">
              <a:solidFill>
                <a:srgbClr val="000000"/>
              </a:solidFill>
              <a:effectLst/>
            </a:endParaRPr>
          </a:p>
          <a:p>
            <a:pPr algn="l">
              <a:buNone/>
            </a:pPr>
            <a:r>
              <a:rPr lang="en-GB" b="0" i="0" u="none" strike="noStrike">
                <a:solidFill>
                  <a:srgbClr val="000000"/>
                </a:solidFill>
                <a:effectLst/>
              </a:rPr>
              <a:t>Participants left our workshops feeling confident and prepared, ready to take action in their own lives.</a:t>
            </a:r>
          </a:p>
          <a:p>
            <a:pPr algn="l"/>
            <a:endParaRPr lang="en-GB" b="0" i="0" u="none" strike="noStrike">
              <a:solidFill>
                <a:srgbClr val="000000"/>
              </a:solidFill>
              <a:effectLst/>
            </a:endParaRPr>
          </a:p>
          <a:p>
            <a:pPr algn="l"/>
            <a:r>
              <a:rPr lang="en-GB" b="0" i="0" u="none" strike="noStrike">
                <a:solidFill>
                  <a:srgbClr val="000000"/>
                </a:solidFill>
                <a:effectLst/>
              </a:rPr>
              <a:t>This project also highlights the </a:t>
            </a:r>
            <a:r>
              <a:rPr lang="en-GB" b="1" i="0" u="none" strike="noStrike">
                <a:solidFill>
                  <a:srgbClr val="000000"/>
                </a:solidFill>
                <a:effectLst/>
              </a:rPr>
              <a:t>power of grassroots engagement</a:t>
            </a:r>
            <a:r>
              <a:rPr lang="en-GB" b="0" i="0" u="none" strike="noStrike">
                <a:solidFill>
                  <a:srgbClr val="000000"/>
                </a:solidFill>
                <a:effectLst/>
              </a:rPr>
              <a:t>. When we work directly with communities, we see real change. Climate adaptation is essential for everyone, but especially for vulnerable groups. Our work proves that when people have access to the right resources, they step up, take action, and become part of the solution.</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56632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u="none" strike="noStrike">
                <a:solidFill>
                  <a:srgbClr val="000000"/>
                </a:solidFill>
                <a:effectLst/>
              </a:rPr>
              <a:t>What we have learnt is that:</a:t>
            </a:r>
          </a:p>
          <a:p>
            <a:pPr algn="l">
              <a:buNone/>
            </a:pP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Engage directly with communities</a:t>
            </a:r>
            <a:r>
              <a:rPr lang="en-GB" b="0" i="0" u="none" strike="noStrike">
                <a:solidFill>
                  <a:srgbClr val="000000"/>
                </a:solidFill>
                <a:effectLst/>
              </a:rPr>
              <a:t>: Meeting people where they already gather—whether in community groups or faith establishments—made a huge difference in fostering participation.</a:t>
            </a:r>
          </a:p>
          <a:p>
            <a:pPr algn="l">
              <a:buFont typeface="Arial" panose="020B0604020202020204" pitchFamily="34" charset="0"/>
              <a:buChar char="•"/>
            </a:pP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Use culturally sensitive and interactive methods</a:t>
            </a:r>
            <a:r>
              <a:rPr lang="en-GB" b="0" i="0" u="none" strike="noStrike">
                <a:solidFill>
                  <a:srgbClr val="000000"/>
                </a:solidFill>
                <a:effectLst/>
              </a:rPr>
              <a:t>: Incorporating games, group discussions, and peer mentors helped break down barriers and keep people actively engaged.</a:t>
            </a:r>
          </a:p>
          <a:p>
            <a:pPr algn="l">
              <a:buFont typeface="Arial" panose="020B0604020202020204" pitchFamily="34" charset="0"/>
              <a:buChar char="•"/>
            </a:pPr>
            <a:endParaRPr lang="en-GB" b="0" i="0" u="none" strike="noStrike">
              <a:solidFill>
                <a:srgbClr val="000000"/>
              </a:solidFill>
              <a:effectLst/>
            </a:endParaRPr>
          </a:p>
          <a:p>
            <a:pPr algn="l">
              <a:buFont typeface="Arial" panose="020B0604020202020204" pitchFamily="34" charset="0"/>
              <a:buChar char="•"/>
            </a:pPr>
            <a:r>
              <a:rPr lang="en-GB" b="1" i="0" u="none" strike="noStrike">
                <a:solidFill>
                  <a:srgbClr val="000000"/>
                </a:solidFill>
                <a:effectLst/>
              </a:rPr>
              <a:t>Foster a sense of ownership and responsibility</a:t>
            </a:r>
            <a:r>
              <a:rPr lang="en-GB" b="0" i="0" u="none" strike="noStrike">
                <a:solidFill>
                  <a:srgbClr val="000000"/>
                </a:solidFill>
                <a:effectLst/>
              </a:rPr>
              <a:t>: Encouraging participants to take leadership roles, such as becoming peer mentors, deepened their commitment and made them active agents of change in their communities.</a:t>
            </a:r>
          </a:p>
          <a:p>
            <a:pPr algn="l">
              <a:buFont typeface="Arial" panose="020B0604020202020204" pitchFamily="34" charset="0"/>
              <a:buChar char="•"/>
            </a:pPr>
            <a:endParaRPr lang="en-GB" b="0" i="0" u="none" strike="noStrike">
              <a:solidFill>
                <a:srgbClr val="000000"/>
              </a:solidFill>
              <a:effectLst/>
            </a:endParaRPr>
          </a:p>
          <a:p>
            <a:pPr algn="l"/>
            <a:r>
              <a:rPr lang="en-GB" b="0" i="0" u="none" strike="noStrike">
                <a:solidFill>
                  <a:srgbClr val="000000"/>
                </a:solidFill>
                <a:effectLst/>
              </a:rPr>
              <a:t>These lessons aren’t just relevant to climate adaptation—they can be applied to any community-based project, highlighting the importance of building sustained relationships and empowering individuals to take ownership of the process.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62415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 big thank to our funder</a:t>
            </a:r>
            <a:r>
              <a:rPr lang="en-GB" baseline="0"/>
              <a:t> WMCA which made this project possible</a:t>
            </a:r>
            <a:r>
              <a:rPr lang="en-GB"/>
              <a:t>. </a:t>
            </a:r>
          </a:p>
          <a:p>
            <a:endParaRPr lang="en-GB"/>
          </a:p>
          <a:p>
            <a:r>
              <a:rPr lang="en-GB"/>
              <a:t>Together, we can continue making a difference. Thank you!</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7137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2C1129-793E-415E-AE69-81FB5F0CF4D6}" type="slidenum">
              <a:rPr lang="en-GB" smtClean="0"/>
              <a:t>48</a:t>
            </a:fld>
            <a:endParaRPr lang="en-GB"/>
          </a:p>
        </p:txBody>
      </p:sp>
    </p:spTree>
    <p:extLst>
      <p:ext uri="{BB962C8B-B14F-4D97-AF65-F5344CB8AC3E}">
        <p14:creationId xmlns:p14="http://schemas.microsoft.com/office/powerpoint/2010/main" val="14092855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2C1129-793E-415E-AE69-81FB5F0CF4D6}" type="slidenum">
              <a:rPr lang="en-GB" smtClean="0"/>
              <a:t>49</a:t>
            </a:fld>
            <a:endParaRPr lang="en-GB"/>
          </a:p>
        </p:txBody>
      </p:sp>
    </p:spTree>
    <p:extLst>
      <p:ext uri="{BB962C8B-B14F-4D97-AF65-F5344CB8AC3E}">
        <p14:creationId xmlns:p14="http://schemas.microsoft.com/office/powerpoint/2010/main" val="1456889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https://www.metoffice.gov.uk/binaries/content/gallery/metofficegovuk/images/research/climate/uk-state-of-climate/state_of_uk_climate_2023_web.png</a:t>
            </a:r>
          </a:p>
        </p:txBody>
      </p:sp>
      <p:sp>
        <p:nvSpPr>
          <p:cNvPr id="4" name="Slide Number Placeholder 3"/>
          <p:cNvSpPr>
            <a:spLocks noGrp="1"/>
          </p:cNvSpPr>
          <p:nvPr>
            <p:ph type="sldNum" sz="quarter" idx="5"/>
          </p:nvPr>
        </p:nvSpPr>
        <p:spPr/>
        <p:txBody>
          <a:bodyPr/>
          <a:lstStyle/>
          <a:p>
            <a:fld id="{415DCD38-4F08-49B2-9CA8-F53BF0F98F69}" type="slidenum">
              <a:rPr lang="en-GB" smtClean="0"/>
              <a:t>9</a:t>
            </a:fld>
            <a:endParaRPr lang="en-GB"/>
          </a:p>
        </p:txBody>
      </p:sp>
    </p:spTree>
    <p:extLst>
      <p:ext uri="{BB962C8B-B14F-4D97-AF65-F5344CB8AC3E}">
        <p14:creationId xmlns:p14="http://schemas.microsoft.com/office/powerpoint/2010/main" val="3716896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CC936-F9A8-FE0E-DA8C-9628F9EFE6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514841-48CA-57BA-E30E-FD9AB5C410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AC7697-5546-D69D-5612-892C02C2BB28}"/>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D39C5267-81E0-D1D0-B7CB-E771AF5FA171}"/>
              </a:ext>
            </a:extLst>
          </p:cNvPr>
          <p:cNvSpPr>
            <a:spLocks noGrp="1"/>
          </p:cNvSpPr>
          <p:nvPr>
            <p:ph type="sldNum" sz="quarter" idx="5"/>
          </p:nvPr>
        </p:nvSpPr>
        <p:spPr/>
        <p:txBody>
          <a:bodyPr/>
          <a:lstStyle/>
          <a:p>
            <a:fld id="{C52C1129-793E-415E-AE69-81FB5F0CF4D6}" type="slidenum">
              <a:rPr lang="en-GB" smtClean="0"/>
              <a:t>10</a:t>
            </a:fld>
            <a:endParaRPr lang="en-GB"/>
          </a:p>
        </p:txBody>
      </p:sp>
    </p:spTree>
    <p:extLst>
      <p:ext uri="{BB962C8B-B14F-4D97-AF65-F5344CB8AC3E}">
        <p14:creationId xmlns:p14="http://schemas.microsoft.com/office/powerpoint/2010/main" val="4265383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a:p>
            <a:r>
              <a:rPr lang="en-GB"/>
              <a:t>https://www.sustainabilitywestmidlands.org.uk/wp-content/uploads/2023/12/West-Midlands-Climate-Change-Risk-Assmt-Adaptation-Plan-2021-26.pdf</a:t>
            </a:r>
          </a:p>
          <a:p>
            <a:r>
              <a:rPr lang="en-GB"/>
              <a:t>https://www.birmingham.ac.uk/news/2025/university-of-birmingham-and-wmca-join-forces-to-combat-impact-of-climate-change-in-west-midlands</a:t>
            </a:r>
          </a:p>
          <a:p>
            <a:r>
              <a:rPr lang="en-GB"/>
              <a:t>https://www.wmca.org.uk/media/d2pons0q/summary-of-climate-change-impacts-in-wmca-area.pdf</a:t>
            </a:r>
          </a:p>
          <a:p>
            <a:endParaRPr lang="en-GB"/>
          </a:p>
        </p:txBody>
      </p:sp>
      <p:sp>
        <p:nvSpPr>
          <p:cNvPr id="4" name="Slide Number Placeholder 3"/>
          <p:cNvSpPr>
            <a:spLocks noGrp="1"/>
          </p:cNvSpPr>
          <p:nvPr>
            <p:ph type="sldNum" sz="quarter" idx="5"/>
          </p:nvPr>
        </p:nvSpPr>
        <p:spPr/>
        <p:txBody>
          <a:bodyPr/>
          <a:lstStyle/>
          <a:p>
            <a:fld id="{C52C1129-793E-415E-AE69-81FB5F0CF4D6}" type="slidenum">
              <a:rPr lang="en-GB" smtClean="0"/>
              <a:t>19</a:t>
            </a:fld>
            <a:endParaRPr lang="en-GB"/>
          </a:p>
        </p:txBody>
      </p:sp>
    </p:spTree>
    <p:extLst>
      <p:ext uri="{BB962C8B-B14F-4D97-AF65-F5344CB8AC3E}">
        <p14:creationId xmlns:p14="http://schemas.microsoft.com/office/powerpoint/2010/main" val="3942191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52C1129-793E-415E-AE69-81FB5F0CF4D6}" type="slidenum">
              <a:rPr lang="en-GB" smtClean="0"/>
              <a:t>24</a:t>
            </a:fld>
            <a:endParaRPr lang="en-GB"/>
          </a:p>
        </p:txBody>
      </p:sp>
    </p:spTree>
    <p:extLst>
      <p:ext uri="{BB962C8B-B14F-4D97-AF65-F5344CB8AC3E}">
        <p14:creationId xmlns:p14="http://schemas.microsoft.com/office/powerpoint/2010/main" val="3763596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Introduction- Today, we will be sharing insights from our Climate Adaptation Project “ Together We Can Make Difference”, which focused on raising awareness and equipping communities with tools to adapt to climate change.</a:t>
            </a:r>
            <a:br>
              <a:rPr lang="en-GB"/>
            </a:br>
            <a:endParaRPr lang="en-GB"/>
          </a:p>
          <a:p>
            <a:r>
              <a:rPr lang="en-GB"/>
              <a:t>Climate change affects us all, but vulnerable communities often bear the greatest impact. Our goal with this project was not just education but real action—helping people build resilience and prepare for the future.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6929918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400"/>
              <a:t>To start, let me tell you a little bit about the organisation we</a:t>
            </a:r>
            <a:r>
              <a:rPr lang="en-GB" sz="2400" baseline="0"/>
              <a:t> work for: </a:t>
            </a:r>
          </a:p>
          <a:p>
            <a:r>
              <a:rPr lang="en-GB" sz="2400"/>
              <a:t>BME United Ltd is a registered charity and a company that has been serving Wolverhampton and West Midlands areas for over 20 years. </a:t>
            </a:r>
          </a:p>
          <a:p>
            <a:endParaRPr lang="en-GB" sz="2400"/>
          </a:p>
          <a:p>
            <a:pPr marL="342900" indent="-342900">
              <a:buFont typeface="Arial" panose="020B0604020202020204" pitchFamily="34" charset="0"/>
              <a:buChar char="•"/>
            </a:pPr>
            <a:r>
              <a:rPr lang="en-GB" sz="2400"/>
              <a:t>We focus on supporting people who are often overlooked, especially those from disadvantaged backgrounds or hard-to-reach communities. </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Our mission is to provide them with the tools, knowledge, and resources they need to build resilience. </a:t>
            </a:r>
          </a:p>
          <a:p>
            <a:pPr marL="342900" indent="-342900">
              <a:buFont typeface="Arial" panose="020B0604020202020204" pitchFamily="34" charset="0"/>
              <a:buChar char="•"/>
            </a:pPr>
            <a:endParaRPr lang="en-GB" sz="2400"/>
          </a:p>
          <a:p>
            <a:pPr marL="342900" indent="-342900">
              <a:buFont typeface="Arial" panose="020B0604020202020204" pitchFamily="34" charset="0"/>
              <a:buChar char="•"/>
            </a:pPr>
            <a:r>
              <a:rPr lang="en-GB" sz="2400"/>
              <a:t>Our work is based on grassroots engagement—we listen to them, understand their concerns, and work together to find the best solutions. 	</a:t>
            </a:r>
          </a:p>
          <a:p>
            <a:pPr marL="0" indent="0">
              <a:buFont typeface="Arial" panose="020B0604020202020204" pitchFamily="34" charset="0"/>
              <a:buNone/>
            </a:pPr>
            <a:endParaRPr lang="en-GB" sz="2400"/>
          </a:p>
          <a:p>
            <a:pPr marL="0" indent="0">
              <a:buFont typeface="Arial" panose="020B0604020202020204" pitchFamily="34" charset="0"/>
              <a:buNone/>
            </a:pPr>
            <a:r>
              <a:rPr lang="en-GB" sz="2400"/>
              <a:t>Many of the people we work with face barriers such as language difficulties or lack of access to mainstream services, so we take a culturally sensitive and multi-lingual approach to our work.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59041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Climate change is no longer a distant threat; we are seeing its effects right here in our local communities. </a:t>
            </a:r>
          </a:p>
          <a:p>
            <a:endParaRPr lang="en-GB"/>
          </a:p>
          <a:p>
            <a:pPr marL="171450" indent="-171450">
              <a:buFont typeface="Arial" panose="020B0604020202020204" pitchFamily="34" charset="0"/>
              <a:buChar char="•"/>
            </a:pPr>
            <a:r>
              <a:rPr lang="en-GB"/>
              <a:t>Increased flooding and extreme weather events are impacting homes and livelihoods. </a:t>
            </a:r>
          </a:p>
          <a:p>
            <a:pPr marL="171450" indent="-171450">
              <a:buFont typeface="Arial" panose="020B0604020202020204" pitchFamily="34" charset="0"/>
              <a:buChar char="•"/>
            </a:pPr>
            <a:endParaRPr lang="en-GB"/>
          </a:p>
          <a:p>
            <a:pPr marL="171450" indent="-171450">
              <a:buFont typeface="Arial" panose="020B0604020202020204" pitchFamily="34" charset="0"/>
              <a:buChar char="•"/>
            </a:pPr>
            <a:r>
              <a:rPr lang="en-GB"/>
              <a:t>On a global scale, floods, droughts, and disasters are becoming more frequent and severe. </a:t>
            </a:r>
          </a:p>
          <a:p>
            <a:pPr marL="0" indent="0">
              <a:buFont typeface="Arial" panose="020B0604020202020204" pitchFamily="34" charset="0"/>
              <a:buNone/>
            </a:pPr>
            <a:endParaRPr lang="en-GB"/>
          </a:p>
          <a:p>
            <a:pPr marL="0" indent="0">
              <a:buFont typeface="Arial" panose="020B0604020202020204" pitchFamily="34" charset="0"/>
              <a:buNone/>
            </a:pPr>
            <a:r>
              <a:rPr lang="en-GB"/>
              <a:t>Despite this urgency, many people don’t know what climate adaptation is or how to prepare for these changes. Our goal was to bridge that gap—raising awareness and providing people with practical steps they can take to protect themselves and the people around them. </a:t>
            </a:r>
          </a:p>
          <a:p>
            <a:endParaRPr lang="en-GB"/>
          </a:p>
          <a:p>
            <a:r>
              <a:rPr lang="en-GB" b="0" i="0" u="none" strike="noStrike">
                <a:solidFill>
                  <a:srgbClr val="000000"/>
                </a:solidFill>
                <a:effectLst/>
                <a:latin typeface="-webkit-standard"/>
              </a:rPr>
              <a:t>Less than 1% of the Earth's water is drinkable, a fact that often goes unnoticed. Learning this has inspired many to make small but meaningful changes in their daily lives, such as conserving water, fixing leaks, and using water-efficient appliances. These simple actions contribute to a larger effort in climate adaptation and saving natural resources.</a:t>
            </a:r>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3833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None/>
            </a:pPr>
            <a:r>
              <a:rPr lang="en-GB" b="0" i="0" u="none" strike="noStrike">
                <a:solidFill>
                  <a:srgbClr val="000000"/>
                </a:solidFill>
                <a:effectLst/>
              </a:rPr>
              <a:t>We delivered workshops to 17 community groups, reaching a total of 316 participants. </a:t>
            </a:r>
          </a:p>
          <a:p>
            <a:pPr algn="l">
              <a:buNone/>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To ensure accessibility, we hosted these sessions in familiar local spaces, including faith establishments and community centres - This approach was essential in reaching individuals who might not otherwise have access to this critical information.</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Our participants were from Asian backgrounds</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Over 81% aged 61-80—</a:t>
            </a:r>
            <a:r>
              <a:rPr lang="en-GB" b="0" i="0" u="none" strike="noStrike">
                <a:solidFill>
                  <a:srgbClr val="000000"/>
                </a:solidFill>
                <a:effectLst/>
                <a:latin typeface="-webkit-standard"/>
              </a:rPr>
              <a:t>people who are especially </a:t>
            </a:r>
            <a:r>
              <a:rPr lang="en-GB" b="0" i="0" u="none" strike="noStrike">
                <a:solidFill>
                  <a:srgbClr val="000000"/>
                </a:solidFill>
                <a:effectLst/>
              </a:rPr>
              <a:t>vulnerable to extreme weather events. Engaging them in climate resilience strategies was a key priority.</a:t>
            </a:r>
          </a:p>
          <a:p>
            <a:pPr marL="171450" indent="-171450" algn="l">
              <a:buFont typeface="Arial" panose="020B0604020202020204" pitchFamily="34" charset="0"/>
              <a:buChar char="•"/>
            </a:pPr>
            <a:endParaRPr lang="en-GB" b="0" i="0" u="none" strike="noStrike">
              <a:solidFill>
                <a:srgbClr val="000000"/>
              </a:solidFill>
              <a:effectLst/>
            </a:endParaRPr>
          </a:p>
          <a:p>
            <a:pPr marL="171450" indent="-171450" algn="l">
              <a:buFont typeface="Arial" panose="020B0604020202020204" pitchFamily="34" charset="0"/>
              <a:buChar char="•"/>
            </a:pPr>
            <a:r>
              <a:rPr lang="en-GB" b="0" i="0" u="none" strike="noStrike">
                <a:solidFill>
                  <a:srgbClr val="000000"/>
                </a:solidFill>
                <a:effectLst/>
              </a:rPr>
              <a:t> More than 90% of our participants were women, Their involvement was crucial, so </a:t>
            </a:r>
            <a:r>
              <a:rPr lang="en-GB" b="0" i="0" u="none" strike="noStrike">
                <a:solidFill>
                  <a:srgbClr val="000000"/>
                </a:solidFill>
                <a:effectLst/>
                <a:latin typeface="-webkit-standard"/>
              </a:rPr>
              <a:t>it was very important to educate and support them with the right skills and knowledge </a:t>
            </a:r>
            <a:r>
              <a:rPr lang="en-GB" b="0" i="0" u="none" strike="noStrike">
                <a:solidFill>
                  <a:srgbClr val="000000"/>
                </a:solidFill>
                <a:effectLst/>
              </a:rPr>
              <a:t>as they often take the lead in implementing practical climate adaptation measures at home.</a:t>
            </a:r>
          </a:p>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BDDB43-4CD5-444A-90BA-01B283D6815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933632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7_1 Page Layout">
    <p:spTree>
      <p:nvGrpSpPr>
        <p:cNvPr id="1" name=""/>
        <p:cNvGrpSpPr/>
        <p:nvPr/>
      </p:nvGrpSpPr>
      <p:grpSpPr>
        <a:xfrm>
          <a:off x="0" y="0"/>
          <a:ext cx="0" cy="0"/>
          <a:chOff x="0" y="0"/>
          <a:chExt cx="0" cy="0"/>
        </a:xfrm>
      </p:grpSpPr>
      <p:sp>
        <p:nvSpPr>
          <p:cNvPr id="6" name="Hexagon 5">
            <a:extLst>
              <a:ext uri="{FF2B5EF4-FFF2-40B4-BE49-F238E27FC236}">
                <a16:creationId xmlns:a16="http://schemas.microsoft.com/office/drawing/2014/main" id="{F2DE5B67-996C-7221-34C8-E0234C07D42A}"/>
              </a:ext>
            </a:extLst>
          </p:cNvPr>
          <p:cNvSpPr/>
          <p:nvPr/>
        </p:nvSpPr>
        <p:spPr>
          <a:xfrm rot="5400000">
            <a:off x="320568" y="3170389"/>
            <a:ext cx="1854408" cy="1638491"/>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Hexagon 3">
            <a:extLst>
              <a:ext uri="{FF2B5EF4-FFF2-40B4-BE49-F238E27FC236}">
                <a16:creationId xmlns:a16="http://schemas.microsoft.com/office/drawing/2014/main" id="{3CFABC90-5F6B-6829-2632-D4EAA53EEF0B}"/>
              </a:ext>
            </a:extLst>
          </p:cNvPr>
          <p:cNvSpPr/>
          <p:nvPr/>
        </p:nvSpPr>
        <p:spPr>
          <a:xfrm rot="5400000">
            <a:off x="1180723" y="1682551"/>
            <a:ext cx="1854408" cy="1638491"/>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1" name="Hexagon 50">
            <a:extLst>
              <a:ext uri="{FF2B5EF4-FFF2-40B4-BE49-F238E27FC236}">
                <a16:creationId xmlns:a16="http://schemas.microsoft.com/office/drawing/2014/main" id="{B92604DF-511B-5F42-84A8-BC479C684AEB}"/>
              </a:ext>
            </a:extLst>
          </p:cNvPr>
          <p:cNvSpPr/>
          <p:nvPr/>
        </p:nvSpPr>
        <p:spPr>
          <a:xfrm rot="5400000">
            <a:off x="2033129" y="3178136"/>
            <a:ext cx="1854408" cy="1638491"/>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4131845" y="2253826"/>
            <a:ext cx="7631628" cy="1668161"/>
          </a:xfrm>
          <a:prstGeom prst="rect">
            <a:avLst/>
          </a:prstGeom>
          <a:noFill/>
        </p:spPr>
        <p:txBody>
          <a:bodyPr anchor="ctr" anchorCtr="0">
            <a:normAutofit/>
          </a:bodyPr>
          <a:lstStyle>
            <a:lvl1pPr algn="l">
              <a:defRPr sz="4800">
                <a:solidFill>
                  <a:srgbClr val="008674"/>
                </a:solidFill>
              </a:defRPr>
            </a:lvl1pPr>
          </a:lstStyle>
          <a:p>
            <a:r>
              <a:rPr lang="en-US"/>
              <a:t>Click to edit Master title style</a:t>
            </a:r>
          </a:p>
        </p:txBody>
      </p:sp>
      <p:sp>
        <p:nvSpPr>
          <p:cNvPr id="5" name="Text Placeholder 4">
            <a:extLst>
              <a:ext uri="{FF2B5EF4-FFF2-40B4-BE49-F238E27FC236}">
                <a16:creationId xmlns:a16="http://schemas.microsoft.com/office/drawing/2014/main" id="{90F9C114-0865-0845-85ED-77336679FD1E}"/>
              </a:ext>
            </a:extLst>
          </p:cNvPr>
          <p:cNvSpPr>
            <a:spLocks noGrp="1"/>
          </p:cNvSpPr>
          <p:nvPr>
            <p:ph type="body" sz="quarter" idx="10" hasCustomPrompt="1"/>
          </p:nvPr>
        </p:nvSpPr>
        <p:spPr>
          <a:xfrm>
            <a:off x="2313426" y="3666623"/>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sp>
        <p:nvSpPr>
          <p:cNvPr id="37" name="Text Placeholder 4">
            <a:extLst>
              <a:ext uri="{FF2B5EF4-FFF2-40B4-BE49-F238E27FC236}">
                <a16:creationId xmlns:a16="http://schemas.microsoft.com/office/drawing/2014/main" id="{0ADDC974-78B3-224D-8A13-23C65958B37F}"/>
              </a:ext>
            </a:extLst>
          </p:cNvPr>
          <p:cNvSpPr>
            <a:spLocks noGrp="1"/>
          </p:cNvSpPr>
          <p:nvPr>
            <p:ph type="body" sz="quarter" idx="11" hasCustomPrompt="1"/>
          </p:nvPr>
        </p:nvSpPr>
        <p:spPr>
          <a:xfrm>
            <a:off x="600865" y="3657322"/>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sp>
        <p:nvSpPr>
          <p:cNvPr id="38" name="Text Placeholder 4">
            <a:extLst>
              <a:ext uri="{FF2B5EF4-FFF2-40B4-BE49-F238E27FC236}">
                <a16:creationId xmlns:a16="http://schemas.microsoft.com/office/drawing/2014/main" id="{13210B87-B931-2D4D-94D5-75EC4924F090}"/>
              </a:ext>
            </a:extLst>
          </p:cNvPr>
          <p:cNvSpPr>
            <a:spLocks noGrp="1"/>
          </p:cNvSpPr>
          <p:nvPr>
            <p:ph type="body" sz="quarter" idx="12" hasCustomPrompt="1"/>
          </p:nvPr>
        </p:nvSpPr>
        <p:spPr>
          <a:xfrm>
            <a:off x="1455435" y="2233030"/>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pic>
        <p:nvPicPr>
          <p:cNvPr id="3" name="Picture 2">
            <a:extLst>
              <a:ext uri="{FF2B5EF4-FFF2-40B4-BE49-F238E27FC236}">
                <a16:creationId xmlns:a16="http://schemas.microsoft.com/office/drawing/2014/main" id="{F4196904-E2EB-C78E-D28F-758E5A50752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34438" y="5740658"/>
            <a:ext cx="5189609" cy="595267"/>
          </a:xfrm>
          <a:prstGeom prst="rect">
            <a:avLst/>
          </a:prstGeom>
        </p:spPr>
      </p:pic>
      <p:sp>
        <p:nvSpPr>
          <p:cNvPr id="7" name="Hexagon 6">
            <a:extLst>
              <a:ext uri="{FF2B5EF4-FFF2-40B4-BE49-F238E27FC236}">
                <a16:creationId xmlns:a16="http://schemas.microsoft.com/office/drawing/2014/main" id="{83B61D89-91F8-D1B9-B759-C3E273087B3F}"/>
              </a:ext>
            </a:extLst>
          </p:cNvPr>
          <p:cNvSpPr/>
          <p:nvPr/>
        </p:nvSpPr>
        <p:spPr>
          <a:xfrm rot="5400000">
            <a:off x="2489793" y="1061171"/>
            <a:ext cx="874760" cy="77290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Hexagon 7">
            <a:extLst>
              <a:ext uri="{FF2B5EF4-FFF2-40B4-BE49-F238E27FC236}">
                <a16:creationId xmlns:a16="http://schemas.microsoft.com/office/drawing/2014/main" id="{E5FDF2D0-3D9D-93C4-E3FA-878651FE3BBE}"/>
              </a:ext>
            </a:extLst>
          </p:cNvPr>
          <p:cNvSpPr/>
          <p:nvPr/>
        </p:nvSpPr>
        <p:spPr>
          <a:xfrm rot="5400000">
            <a:off x="1087196" y="952683"/>
            <a:ext cx="874760" cy="77290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Hexagon 8">
            <a:extLst>
              <a:ext uri="{FF2B5EF4-FFF2-40B4-BE49-F238E27FC236}">
                <a16:creationId xmlns:a16="http://schemas.microsoft.com/office/drawing/2014/main" id="{9E4A0BFF-1D56-8A4C-1F50-6FD8A9072EFD}"/>
              </a:ext>
            </a:extLst>
          </p:cNvPr>
          <p:cNvSpPr/>
          <p:nvPr/>
        </p:nvSpPr>
        <p:spPr>
          <a:xfrm rot="5400000">
            <a:off x="1451406" y="4703273"/>
            <a:ext cx="874760" cy="77290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Hexagon 9">
            <a:extLst>
              <a:ext uri="{FF2B5EF4-FFF2-40B4-BE49-F238E27FC236}">
                <a16:creationId xmlns:a16="http://schemas.microsoft.com/office/drawing/2014/main" id="{C6CA7893-875E-D473-FB85-BBA08E983EE2}"/>
              </a:ext>
            </a:extLst>
          </p:cNvPr>
          <p:cNvSpPr/>
          <p:nvPr/>
        </p:nvSpPr>
        <p:spPr>
          <a:xfrm rot="5400000">
            <a:off x="3202714" y="4726521"/>
            <a:ext cx="874760" cy="77290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Hexagon 10">
            <a:extLst>
              <a:ext uri="{FF2B5EF4-FFF2-40B4-BE49-F238E27FC236}">
                <a16:creationId xmlns:a16="http://schemas.microsoft.com/office/drawing/2014/main" id="{DF0D3C7F-2703-CB21-B02F-70F70E3DFD62}"/>
              </a:ext>
            </a:extLst>
          </p:cNvPr>
          <p:cNvSpPr/>
          <p:nvPr/>
        </p:nvSpPr>
        <p:spPr>
          <a:xfrm rot="5400000">
            <a:off x="2629539" y="5318063"/>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Hexagon 12">
            <a:extLst>
              <a:ext uri="{FF2B5EF4-FFF2-40B4-BE49-F238E27FC236}">
                <a16:creationId xmlns:a16="http://schemas.microsoft.com/office/drawing/2014/main" id="{B1455211-8FFF-261F-D2DD-0246C0C47F49}"/>
              </a:ext>
            </a:extLst>
          </p:cNvPr>
          <p:cNvSpPr/>
          <p:nvPr/>
        </p:nvSpPr>
        <p:spPr>
          <a:xfrm rot="5400000">
            <a:off x="1188197" y="5442050"/>
            <a:ext cx="595267" cy="52595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Hexagon 13">
            <a:extLst>
              <a:ext uri="{FF2B5EF4-FFF2-40B4-BE49-F238E27FC236}">
                <a16:creationId xmlns:a16="http://schemas.microsoft.com/office/drawing/2014/main" id="{3FC9ED1F-E84F-1C28-3E43-F5F7C0F8E9A8}"/>
              </a:ext>
            </a:extLst>
          </p:cNvPr>
          <p:cNvSpPr/>
          <p:nvPr/>
        </p:nvSpPr>
        <p:spPr>
          <a:xfrm rot="5400000">
            <a:off x="304794" y="5046844"/>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Hexagon 14">
            <a:extLst>
              <a:ext uri="{FF2B5EF4-FFF2-40B4-BE49-F238E27FC236}">
                <a16:creationId xmlns:a16="http://schemas.microsoft.com/office/drawing/2014/main" id="{B656B3AD-C6B8-36B2-EEAA-D0952E99231E}"/>
              </a:ext>
            </a:extLst>
          </p:cNvPr>
          <p:cNvSpPr/>
          <p:nvPr/>
        </p:nvSpPr>
        <p:spPr>
          <a:xfrm rot="5400000">
            <a:off x="366787" y="2102165"/>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Hexagon 15">
            <a:extLst>
              <a:ext uri="{FF2B5EF4-FFF2-40B4-BE49-F238E27FC236}">
                <a16:creationId xmlns:a16="http://schemas.microsoft.com/office/drawing/2014/main" id="{CDCA310E-A651-79C9-70E7-A9AC92A5F98E}"/>
              </a:ext>
            </a:extLst>
          </p:cNvPr>
          <p:cNvSpPr/>
          <p:nvPr/>
        </p:nvSpPr>
        <p:spPr>
          <a:xfrm rot="5400000">
            <a:off x="2358319" y="490340"/>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7" name="Hexagon 16">
            <a:extLst>
              <a:ext uri="{FF2B5EF4-FFF2-40B4-BE49-F238E27FC236}">
                <a16:creationId xmlns:a16="http://schemas.microsoft.com/office/drawing/2014/main" id="{E2439B1C-E211-AA99-4CFE-87A70965DAF4}"/>
              </a:ext>
            </a:extLst>
          </p:cNvPr>
          <p:cNvSpPr/>
          <p:nvPr/>
        </p:nvSpPr>
        <p:spPr>
          <a:xfrm rot="5400000">
            <a:off x="3218477" y="2210654"/>
            <a:ext cx="595267" cy="52595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Hexagon 17">
            <a:extLst>
              <a:ext uri="{FF2B5EF4-FFF2-40B4-BE49-F238E27FC236}">
                <a16:creationId xmlns:a16="http://schemas.microsoft.com/office/drawing/2014/main" id="{FAC3DFA9-8CDA-B594-0022-E4B5F1263C78}"/>
              </a:ext>
            </a:extLst>
          </p:cNvPr>
          <p:cNvSpPr/>
          <p:nvPr/>
        </p:nvSpPr>
        <p:spPr>
          <a:xfrm rot="5400000">
            <a:off x="3635216" y="1518921"/>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9" name="Hexagon 18">
            <a:extLst>
              <a:ext uri="{FF2B5EF4-FFF2-40B4-BE49-F238E27FC236}">
                <a16:creationId xmlns:a16="http://schemas.microsoft.com/office/drawing/2014/main" id="{A0DA3898-B085-024D-8A6C-9EE37C1E3078}"/>
              </a:ext>
            </a:extLst>
          </p:cNvPr>
          <p:cNvSpPr/>
          <p:nvPr/>
        </p:nvSpPr>
        <p:spPr>
          <a:xfrm rot="5400000">
            <a:off x="3976179" y="744007"/>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0" name="Hexagon 19">
            <a:extLst>
              <a:ext uri="{FF2B5EF4-FFF2-40B4-BE49-F238E27FC236}">
                <a16:creationId xmlns:a16="http://schemas.microsoft.com/office/drawing/2014/main" id="{A14C5DDB-E507-139C-DEC3-CB143D8035EF}"/>
              </a:ext>
            </a:extLst>
          </p:cNvPr>
          <p:cNvSpPr/>
          <p:nvPr/>
        </p:nvSpPr>
        <p:spPr>
          <a:xfrm rot="5400000">
            <a:off x="396071" y="666516"/>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Hexagon 20">
            <a:extLst>
              <a:ext uri="{FF2B5EF4-FFF2-40B4-BE49-F238E27FC236}">
                <a16:creationId xmlns:a16="http://schemas.microsoft.com/office/drawing/2014/main" id="{8927390F-D7C4-831A-5779-BAC20A610D93}"/>
              </a:ext>
            </a:extLst>
          </p:cNvPr>
          <p:cNvSpPr/>
          <p:nvPr/>
        </p:nvSpPr>
        <p:spPr>
          <a:xfrm rot="5400000">
            <a:off x="4131164" y="4331866"/>
            <a:ext cx="415522" cy="367141"/>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2" name="Hexagon 21">
            <a:extLst>
              <a:ext uri="{FF2B5EF4-FFF2-40B4-BE49-F238E27FC236}">
                <a16:creationId xmlns:a16="http://schemas.microsoft.com/office/drawing/2014/main" id="{DFEF2E9F-2106-3F44-CC6B-93A0869D7957}"/>
              </a:ext>
            </a:extLst>
          </p:cNvPr>
          <p:cNvSpPr/>
          <p:nvPr/>
        </p:nvSpPr>
        <p:spPr>
          <a:xfrm rot="5400000">
            <a:off x="4486926" y="5646960"/>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19809203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13_1 Page Layout">
    <p:spTree>
      <p:nvGrpSpPr>
        <p:cNvPr id="1" name=""/>
        <p:cNvGrpSpPr/>
        <p:nvPr/>
      </p:nvGrpSpPr>
      <p:grpSpPr>
        <a:xfrm>
          <a:off x="0" y="0"/>
          <a:ext cx="0" cy="0"/>
          <a:chOff x="0" y="0"/>
          <a:chExt cx="0" cy="0"/>
        </a:xfrm>
      </p:grpSpPr>
      <p:pic>
        <p:nvPicPr>
          <p:cNvPr id="9" name="Picture 8" descr="A picture containing text, person, person, miller&#10;&#10;Description automatically generated">
            <a:extLst>
              <a:ext uri="{FF2B5EF4-FFF2-40B4-BE49-F238E27FC236}">
                <a16:creationId xmlns:a16="http://schemas.microsoft.com/office/drawing/2014/main" id="{8A943D70-C387-4CA9-8F11-AFC264A9C9B7}"/>
              </a:ext>
            </a:extLst>
          </p:cNvPr>
          <p:cNvPicPr>
            <a:picLocks noChangeAspect="1"/>
          </p:cNvPicPr>
          <p:nvPr/>
        </p:nvPicPr>
        <p:blipFill rotWithShape="1">
          <a:blip r:embed="rId2" cstate="hqprint">
            <a:alphaModFix amt="22000"/>
            <a:extLst>
              <a:ext uri="{28A0092B-C50C-407E-A947-70E740481C1C}">
                <a14:useLocalDpi xmlns:a14="http://schemas.microsoft.com/office/drawing/2010/main"/>
              </a:ext>
            </a:extLst>
          </a:blip>
          <a:srcRect/>
          <a:stretch/>
        </p:blipFill>
        <p:spPr>
          <a:xfrm>
            <a:off x="0" y="0"/>
            <a:ext cx="12192000" cy="6858000"/>
          </a:xfrm>
          <a:prstGeom prst="rect">
            <a:avLst/>
          </a:prstGeom>
          <a:gradFill flip="none" rotWithShape="1">
            <a:gsLst>
              <a:gs pos="0">
                <a:schemeClr val="bg1"/>
              </a:gs>
              <a:gs pos="84000">
                <a:srgbClr val="F2F2F2">
                  <a:alpha val="0"/>
                  <a:lumMod val="0"/>
                  <a:lumOff val="100000"/>
                </a:srgbClr>
              </a:gs>
              <a:gs pos="37000">
                <a:schemeClr val="accent3">
                  <a:lumMod val="30000"/>
                  <a:lumOff val="70000"/>
                </a:schemeClr>
              </a:gs>
            </a:gsLst>
            <a:lin ang="5400000" scaled="1"/>
            <a:tileRect/>
          </a:gradFill>
          <a:ln>
            <a:gradFill flip="none" rotWithShape="1">
              <a:gsLst>
                <a:gs pos="0">
                  <a:schemeClr val="accent6">
                    <a:alpha val="0"/>
                    <a:lumMod val="14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p:spPr>
      </p:pic>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5433392" y="2700630"/>
            <a:ext cx="5671687" cy="1456737"/>
          </a:xfrm>
          <a:prstGeom prst="rect">
            <a:avLst/>
          </a:prstGeom>
          <a:noFill/>
        </p:spPr>
        <p:txBody>
          <a:bodyPr anchor="b">
            <a:normAutofit/>
          </a:bodyPr>
          <a:lstStyle>
            <a:lvl1pPr algn="l">
              <a:defRPr sz="4800"/>
            </a:lvl1pPr>
          </a:lstStyle>
          <a:p>
            <a:r>
              <a:rPr lang="en-US"/>
              <a:t>Click to edit Master title style</a:t>
            </a:r>
          </a:p>
        </p:txBody>
      </p:sp>
      <p:sp>
        <p:nvSpPr>
          <p:cNvPr id="2" name="Hexagon 1">
            <a:extLst>
              <a:ext uri="{FF2B5EF4-FFF2-40B4-BE49-F238E27FC236}">
                <a16:creationId xmlns:a16="http://schemas.microsoft.com/office/drawing/2014/main" id="{2BA82059-D637-3642-86E1-FC1E122A2DD5}"/>
              </a:ext>
            </a:extLst>
          </p:cNvPr>
          <p:cNvSpPr/>
          <p:nvPr/>
        </p:nvSpPr>
        <p:spPr>
          <a:xfrm rot="5400000">
            <a:off x="1170863" y="1681138"/>
            <a:ext cx="4055038" cy="3495722"/>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ext Placeholder 3">
            <a:extLst>
              <a:ext uri="{FF2B5EF4-FFF2-40B4-BE49-F238E27FC236}">
                <a16:creationId xmlns:a16="http://schemas.microsoft.com/office/drawing/2014/main" id="{74561844-A19F-1345-A223-EC14BF77A93E}"/>
              </a:ext>
            </a:extLst>
          </p:cNvPr>
          <p:cNvSpPr>
            <a:spLocks noGrp="1"/>
          </p:cNvSpPr>
          <p:nvPr>
            <p:ph type="body" sz="quarter" idx="10"/>
          </p:nvPr>
        </p:nvSpPr>
        <p:spPr>
          <a:xfrm>
            <a:off x="1712482" y="2472212"/>
            <a:ext cx="2971800" cy="1952625"/>
          </a:xfrm>
          <a:prstGeom prst="rect">
            <a:avLst/>
          </a:prstGeom>
        </p:spPr>
        <p:txBody>
          <a:bodyPr anchor="ctr" anchorCtr="0"/>
          <a:lstStyle>
            <a:lvl1pPr algn="ctr">
              <a:defRPr b="0" i="0">
                <a:solidFill>
                  <a:schemeClr val="bg1"/>
                </a:solidFill>
                <a:latin typeface="Arial" panose="020B0604020202020204" pitchFamily="34" charset="0"/>
                <a:cs typeface="Arial" panose="020B0604020202020204" pitchFamily="34" charset="0"/>
              </a:defRPr>
            </a:lvl1pPr>
            <a:lvl2pPr algn="ctr">
              <a:defRPr b="0" i="0">
                <a:solidFill>
                  <a:schemeClr val="bg1"/>
                </a:solidFill>
                <a:latin typeface="Arial" panose="020B0604020202020204" pitchFamily="34" charset="0"/>
                <a:cs typeface="Arial" panose="020B0604020202020204" pitchFamily="34" charset="0"/>
              </a:defRPr>
            </a:lvl2pPr>
            <a:lvl3pPr algn="ctr">
              <a:defRPr b="0" i="0">
                <a:solidFill>
                  <a:schemeClr val="bg1"/>
                </a:solidFill>
                <a:latin typeface="Arial" panose="020B0604020202020204" pitchFamily="34" charset="0"/>
                <a:cs typeface="Arial" panose="020B0604020202020204" pitchFamily="34" charset="0"/>
              </a:defRPr>
            </a:lvl3pPr>
            <a:lvl4pPr algn="ctr">
              <a:defRPr b="0" i="0">
                <a:solidFill>
                  <a:schemeClr val="bg1"/>
                </a:solidFill>
                <a:latin typeface="Arial" panose="020B0604020202020204" pitchFamily="34" charset="0"/>
                <a:cs typeface="Arial" panose="020B0604020202020204" pitchFamily="34" charset="0"/>
              </a:defRPr>
            </a:lvl4pPr>
            <a:lvl5pPr algn="ctr">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B074B78F-1F5F-5E6E-CEEC-00ABD35BCC3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82633" y="4598165"/>
            <a:ext cx="3777467" cy="433289"/>
          </a:xfrm>
          <a:prstGeom prst="rect">
            <a:avLst/>
          </a:prstGeom>
        </p:spPr>
      </p:pic>
    </p:spTree>
    <p:extLst>
      <p:ext uri="{BB962C8B-B14F-4D97-AF65-F5344CB8AC3E}">
        <p14:creationId xmlns:p14="http://schemas.microsoft.com/office/powerpoint/2010/main" val="9054451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4_1 Page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CF4D89-C398-BA73-3BA6-616027FD50E4}"/>
              </a:ext>
            </a:extLst>
          </p:cNvPr>
          <p:cNvPicPr>
            <a:picLocks noChangeAspect="1"/>
          </p:cNvPicPr>
          <p:nvPr userDrawn="1"/>
        </p:nvPicPr>
        <p:blipFill rotWithShape="1">
          <a:blip r:embed="rId2" cstate="hqprint">
            <a:alphaModFix amt="29000"/>
            <a:extLst>
              <a:ext uri="{28A0092B-C50C-407E-A947-70E740481C1C}">
                <a14:useLocalDpi xmlns:a14="http://schemas.microsoft.com/office/drawing/2010/main"/>
              </a:ext>
            </a:extLst>
          </a:blip>
          <a:srcRect/>
          <a:stretch/>
        </p:blipFill>
        <p:spPr>
          <a:xfrm>
            <a:off x="1" y="0"/>
            <a:ext cx="12192000" cy="6858000"/>
          </a:xfrm>
          <a:prstGeom prst="rect">
            <a:avLst/>
          </a:prstGeom>
          <a:gradFill flip="none" rotWithShape="1">
            <a:gsLst>
              <a:gs pos="0">
                <a:schemeClr val="bg1"/>
              </a:gs>
              <a:gs pos="84000">
                <a:srgbClr val="F2F2F2">
                  <a:alpha val="0"/>
                  <a:lumMod val="0"/>
                  <a:lumOff val="100000"/>
                </a:srgbClr>
              </a:gs>
              <a:gs pos="37000">
                <a:schemeClr val="accent3">
                  <a:lumMod val="30000"/>
                  <a:lumOff val="70000"/>
                </a:schemeClr>
              </a:gs>
            </a:gsLst>
            <a:lin ang="5400000" scaled="1"/>
            <a:tileRect/>
          </a:gradFill>
          <a:ln>
            <a:gradFill flip="none" rotWithShape="1">
              <a:gsLst>
                <a:gs pos="0">
                  <a:schemeClr val="accent6">
                    <a:alpha val="0"/>
                    <a:lumMod val="14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p:spPr>
      </p:pic>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3260156" y="1966638"/>
            <a:ext cx="5671687" cy="1456737"/>
          </a:xfrm>
          <a:prstGeom prst="rect">
            <a:avLst/>
          </a:prstGeom>
          <a:noFill/>
        </p:spPr>
        <p:txBody>
          <a:bodyPr anchor="b">
            <a:normAutofit/>
          </a:bodyPr>
          <a:lstStyle>
            <a:lvl1pPr algn="l">
              <a:defRPr sz="4800"/>
            </a:lvl1pPr>
          </a:lstStyle>
          <a:p>
            <a:r>
              <a:rPr lang="en-US"/>
              <a:t>Click to edit Master title style</a:t>
            </a:r>
          </a:p>
        </p:txBody>
      </p:sp>
      <p:pic>
        <p:nvPicPr>
          <p:cNvPr id="2" name="Picture 1">
            <a:extLst>
              <a:ext uri="{FF2B5EF4-FFF2-40B4-BE49-F238E27FC236}">
                <a16:creationId xmlns:a16="http://schemas.microsoft.com/office/drawing/2014/main" id="{4A69F86B-42A0-7795-8654-22EC84E6943D}"/>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207265" y="4016978"/>
            <a:ext cx="3777467" cy="433289"/>
          </a:xfrm>
          <a:prstGeom prst="rect">
            <a:avLst/>
          </a:prstGeom>
        </p:spPr>
      </p:pic>
    </p:spTree>
    <p:extLst>
      <p:ext uri="{BB962C8B-B14F-4D97-AF65-F5344CB8AC3E}">
        <p14:creationId xmlns:p14="http://schemas.microsoft.com/office/powerpoint/2010/main" val="41822041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2 column layout">
    <p:spTree>
      <p:nvGrpSpPr>
        <p:cNvPr id="1" name=""/>
        <p:cNvGrpSpPr/>
        <p:nvPr/>
      </p:nvGrpSpPr>
      <p:grpSpPr>
        <a:xfrm>
          <a:off x="0" y="0"/>
          <a:ext cx="0" cy="0"/>
          <a:chOff x="0" y="0"/>
          <a:chExt cx="0" cy="0"/>
        </a:xfrm>
      </p:grpSpPr>
      <p:sp>
        <p:nvSpPr>
          <p:cNvPr id="19" name="Slide Number Placeholder 13">
            <a:extLst>
              <a:ext uri="{FF2B5EF4-FFF2-40B4-BE49-F238E27FC236}">
                <a16:creationId xmlns:a16="http://schemas.microsoft.com/office/drawing/2014/main" id="{F89E15C8-1BAC-DB49-92C1-ACE27038F970}"/>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AB9F0D03-9113-C34A-9A37-525E83ACCEB3}"/>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24" name="Text Placeholder 23">
            <a:extLst>
              <a:ext uri="{FF2B5EF4-FFF2-40B4-BE49-F238E27FC236}">
                <a16:creationId xmlns:a16="http://schemas.microsoft.com/office/drawing/2014/main" id="{C161F127-5DC2-EC44-ACBF-F03F57703878}"/>
              </a:ext>
            </a:extLst>
          </p:cNvPr>
          <p:cNvSpPr>
            <a:spLocks noGrp="1"/>
          </p:cNvSpPr>
          <p:nvPr>
            <p:ph type="body" sz="quarter" idx="10"/>
          </p:nvPr>
        </p:nvSpPr>
        <p:spPr>
          <a:xfrm>
            <a:off x="423863" y="1273175"/>
            <a:ext cx="5672137" cy="4425704"/>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Content Placeholder 25">
            <a:extLst>
              <a:ext uri="{FF2B5EF4-FFF2-40B4-BE49-F238E27FC236}">
                <a16:creationId xmlns:a16="http://schemas.microsoft.com/office/drawing/2014/main" id="{0EC43107-AA56-0A4A-8C7E-90E002A0E3BF}"/>
              </a:ext>
            </a:extLst>
          </p:cNvPr>
          <p:cNvSpPr>
            <a:spLocks noGrp="1"/>
          </p:cNvSpPr>
          <p:nvPr>
            <p:ph sz="quarter" idx="11"/>
          </p:nvPr>
        </p:nvSpPr>
        <p:spPr>
          <a:xfrm>
            <a:off x="6096001" y="1246189"/>
            <a:ext cx="5672138"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D42D2C03-50A1-8E78-A19C-296DC24C7C8C}"/>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120642282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0D03-9113-C34A-9A37-525E83ACCEB3}"/>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26" name="Content Placeholder 25">
            <a:extLst>
              <a:ext uri="{FF2B5EF4-FFF2-40B4-BE49-F238E27FC236}">
                <a16:creationId xmlns:a16="http://schemas.microsoft.com/office/drawing/2014/main" id="{0EC43107-AA56-0A4A-8C7E-90E002A0E3BF}"/>
              </a:ext>
            </a:extLst>
          </p:cNvPr>
          <p:cNvSpPr>
            <a:spLocks noGrp="1"/>
          </p:cNvSpPr>
          <p:nvPr>
            <p:ph sz="quarter" idx="11"/>
          </p:nvPr>
        </p:nvSpPr>
        <p:spPr>
          <a:xfrm>
            <a:off x="4296000" y="1285376"/>
            <a:ext cx="36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5">
            <a:extLst>
              <a:ext uri="{FF2B5EF4-FFF2-40B4-BE49-F238E27FC236}">
                <a16:creationId xmlns:a16="http://schemas.microsoft.com/office/drawing/2014/main" id="{ED244A14-E5F1-4847-AFC8-680567D03DD3}"/>
              </a:ext>
            </a:extLst>
          </p:cNvPr>
          <p:cNvSpPr>
            <a:spLocks noGrp="1"/>
          </p:cNvSpPr>
          <p:nvPr>
            <p:ph sz="quarter" idx="12"/>
          </p:nvPr>
        </p:nvSpPr>
        <p:spPr>
          <a:xfrm>
            <a:off x="8167687" y="1269978"/>
            <a:ext cx="36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5">
            <a:extLst>
              <a:ext uri="{FF2B5EF4-FFF2-40B4-BE49-F238E27FC236}">
                <a16:creationId xmlns:a16="http://schemas.microsoft.com/office/drawing/2014/main" id="{8FBD7F5E-9CC9-6648-A783-EB6DCD4F4B1F}"/>
              </a:ext>
            </a:extLst>
          </p:cNvPr>
          <p:cNvSpPr>
            <a:spLocks noGrp="1"/>
          </p:cNvSpPr>
          <p:nvPr>
            <p:ph sz="quarter" idx="13"/>
          </p:nvPr>
        </p:nvSpPr>
        <p:spPr>
          <a:xfrm>
            <a:off x="424313" y="1285376"/>
            <a:ext cx="36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13">
            <a:extLst>
              <a:ext uri="{FF2B5EF4-FFF2-40B4-BE49-F238E27FC236}">
                <a16:creationId xmlns:a16="http://schemas.microsoft.com/office/drawing/2014/main" id="{A949C4F5-C4FC-5342-99F0-601270B50C65}"/>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C5EA922D-CEAC-2EEB-30BD-B12077AAF130}"/>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35094837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0D03-9113-C34A-9A37-525E83ACCEB3}"/>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10" name="Content Placeholder 25">
            <a:extLst>
              <a:ext uri="{FF2B5EF4-FFF2-40B4-BE49-F238E27FC236}">
                <a16:creationId xmlns:a16="http://schemas.microsoft.com/office/drawing/2014/main" id="{ED244A14-E5F1-4847-AFC8-680567D03DD3}"/>
              </a:ext>
            </a:extLst>
          </p:cNvPr>
          <p:cNvSpPr>
            <a:spLocks noGrp="1"/>
          </p:cNvSpPr>
          <p:nvPr>
            <p:ph sz="quarter" idx="12"/>
          </p:nvPr>
        </p:nvSpPr>
        <p:spPr>
          <a:xfrm>
            <a:off x="4256544" y="1269978"/>
            <a:ext cx="7511143"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5">
            <a:extLst>
              <a:ext uri="{FF2B5EF4-FFF2-40B4-BE49-F238E27FC236}">
                <a16:creationId xmlns:a16="http://schemas.microsoft.com/office/drawing/2014/main" id="{8FBD7F5E-9CC9-6648-A783-EB6DCD4F4B1F}"/>
              </a:ext>
            </a:extLst>
          </p:cNvPr>
          <p:cNvSpPr>
            <a:spLocks noGrp="1"/>
          </p:cNvSpPr>
          <p:nvPr>
            <p:ph sz="quarter" idx="13"/>
          </p:nvPr>
        </p:nvSpPr>
        <p:spPr>
          <a:xfrm>
            <a:off x="424313" y="1285376"/>
            <a:ext cx="36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13">
            <a:extLst>
              <a:ext uri="{FF2B5EF4-FFF2-40B4-BE49-F238E27FC236}">
                <a16:creationId xmlns:a16="http://schemas.microsoft.com/office/drawing/2014/main" id="{23ED3A11-ACCB-5547-B1E2-B5C351200B5B}"/>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9CDB1B92-8245-9995-E01C-E0A4B147FC5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111691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3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0D03-9113-C34A-9A37-525E83ACCEB3}"/>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10" name="Content Placeholder 25">
            <a:extLst>
              <a:ext uri="{FF2B5EF4-FFF2-40B4-BE49-F238E27FC236}">
                <a16:creationId xmlns:a16="http://schemas.microsoft.com/office/drawing/2014/main" id="{ED244A14-E5F1-4847-AFC8-680567D03DD3}"/>
              </a:ext>
            </a:extLst>
          </p:cNvPr>
          <p:cNvSpPr>
            <a:spLocks noGrp="1"/>
          </p:cNvSpPr>
          <p:nvPr>
            <p:ph sz="quarter" idx="12"/>
          </p:nvPr>
        </p:nvSpPr>
        <p:spPr>
          <a:xfrm>
            <a:off x="8167687" y="1269978"/>
            <a:ext cx="36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5">
            <a:extLst>
              <a:ext uri="{FF2B5EF4-FFF2-40B4-BE49-F238E27FC236}">
                <a16:creationId xmlns:a16="http://schemas.microsoft.com/office/drawing/2014/main" id="{8FBD7F5E-9CC9-6648-A783-EB6DCD4F4B1F}"/>
              </a:ext>
            </a:extLst>
          </p:cNvPr>
          <p:cNvSpPr>
            <a:spLocks noGrp="1"/>
          </p:cNvSpPr>
          <p:nvPr>
            <p:ph sz="quarter" idx="13"/>
          </p:nvPr>
        </p:nvSpPr>
        <p:spPr>
          <a:xfrm>
            <a:off x="424312" y="1285376"/>
            <a:ext cx="7511143"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lide Number Placeholder 13">
            <a:extLst>
              <a:ext uri="{FF2B5EF4-FFF2-40B4-BE49-F238E27FC236}">
                <a16:creationId xmlns:a16="http://schemas.microsoft.com/office/drawing/2014/main" id="{0EEF1ACF-BADD-0D4A-8D1E-1CAB508E7159}"/>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6BBB3B2-E34C-D748-01AD-E0C1BAC90BB3}"/>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272864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0D03-9113-C34A-9A37-525E83ACCEB3}"/>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26" name="Content Placeholder 25">
            <a:extLst>
              <a:ext uri="{FF2B5EF4-FFF2-40B4-BE49-F238E27FC236}">
                <a16:creationId xmlns:a16="http://schemas.microsoft.com/office/drawing/2014/main" id="{0EC43107-AA56-0A4A-8C7E-90E002A0E3BF}"/>
              </a:ext>
            </a:extLst>
          </p:cNvPr>
          <p:cNvSpPr>
            <a:spLocks noGrp="1"/>
          </p:cNvSpPr>
          <p:nvPr>
            <p:ph sz="quarter" idx="11"/>
          </p:nvPr>
        </p:nvSpPr>
        <p:spPr>
          <a:xfrm>
            <a:off x="3318399" y="1285687"/>
            <a:ext cx="27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25">
            <a:extLst>
              <a:ext uri="{FF2B5EF4-FFF2-40B4-BE49-F238E27FC236}">
                <a16:creationId xmlns:a16="http://schemas.microsoft.com/office/drawing/2014/main" id="{ED244A14-E5F1-4847-AFC8-680567D03DD3}"/>
              </a:ext>
            </a:extLst>
          </p:cNvPr>
          <p:cNvSpPr>
            <a:spLocks noGrp="1"/>
          </p:cNvSpPr>
          <p:nvPr>
            <p:ph sz="quarter" idx="12"/>
          </p:nvPr>
        </p:nvSpPr>
        <p:spPr>
          <a:xfrm>
            <a:off x="6193043" y="1285376"/>
            <a:ext cx="27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5">
            <a:extLst>
              <a:ext uri="{FF2B5EF4-FFF2-40B4-BE49-F238E27FC236}">
                <a16:creationId xmlns:a16="http://schemas.microsoft.com/office/drawing/2014/main" id="{8FBD7F5E-9CC9-6648-A783-EB6DCD4F4B1F}"/>
              </a:ext>
            </a:extLst>
          </p:cNvPr>
          <p:cNvSpPr>
            <a:spLocks noGrp="1"/>
          </p:cNvSpPr>
          <p:nvPr>
            <p:ph sz="quarter" idx="13"/>
          </p:nvPr>
        </p:nvSpPr>
        <p:spPr>
          <a:xfrm>
            <a:off x="424312" y="1285376"/>
            <a:ext cx="27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5">
            <a:extLst>
              <a:ext uri="{FF2B5EF4-FFF2-40B4-BE49-F238E27FC236}">
                <a16:creationId xmlns:a16="http://schemas.microsoft.com/office/drawing/2014/main" id="{A75C6750-6699-6548-AFE0-467F01604CF3}"/>
              </a:ext>
            </a:extLst>
          </p:cNvPr>
          <p:cNvSpPr>
            <a:spLocks noGrp="1"/>
          </p:cNvSpPr>
          <p:nvPr>
            <p:ph sz="quarter" idx="14"/>
          </p:nvPr>
        </p:nvSpPr>
        <p:spPr>
          <a:xfrm>
            <a:off x="9067687" y="1285376"/>
            <a:ext cx="2700000" cy="4452692"/>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Placeholder 13">
            <a:extLst>
              <a:ext uri="{FF2B5EF4-FFF2-40B4-BE49-F238E27FC236}">
                <a16:creationId xmlns:a16="http://schemas.microsoft.com/office/drawing/2014/main" id="{F7D6E3B9-43F4-D440-AF5E-EC29AECE7B5D}"/>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D2EB34AB-B25D-C487-9DD0-C9EC6535F33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244189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4 column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F0D03-9113-C34A-9A37-525E83ACCEB3}"/>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26" name="Content Placeholder 25">
            <a:extLst>
              <a:ext uri="{FF2B5EF4-FFF2-40B4-BE49-F238E27FC236}">
                <a16:creationId xmlns:a16="http://schemas.microsoft.com/office/drawing/2014/main" id="{0EC43107-AA56-0A4A-8C7E-90E002A0E3BF}"/>
              </a:ext>
            </a:extLst>
          </p:cNvPr>
          <p:cNvSpPr>
            <a:spLocks noGrp="1"/>
          </p:cNvSpPr>
          <p:nvPr>
            <p:ph sz="quarter" idx="11"/>
          </p:nvPr>
        </p:nvSpPr>
        <p:spPr>
          <a:xfrm>
            <a:off x="424311" y="3539861"/>
            <a:ext cx="5594088" cy="2198517"/>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25">
            <a:extLst>
              <a:ext uri="{FF2B5EF4-FFF2-40B4-BE49-F238E27FC236}">
                <a16:creationId xmlns:a16="http://schemas.microsoft.com/office/drawing/2014/main" id="{8FBD7F5E-9CC9-6648-A783-EB6DCD4F4B1F}"/>
              </a:ext>
            </a:extLst>
          </p:cNvPr>
          <p:cNvSpPr>
            <a:spLocks noGrp="1"/>
          </p:cNvSpPr>
          <p:nvPr>
            <p:ph sz="quarter" idx="13"/>
          </p:nvPr>
        </p:nvSpPr>
        <p:spPr>
          <a:xfrm>
            <a:off x="424311" y="1285376"/>
            <a:ext cx="5594087" cy="2143619"/>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5">
            <a:extLst>
              <a:ext uri="{FF2B5EF4-FFF2-40B4-BE49-F238E27FC236}">
                <a16:creationId xmlns:a16="http://schemas.microsoft.com/office/drawing/2014/main" id="{60AB7B16-137A-0E43-BD47-68F095B2D078}"/>
              </a:ext>
            </a:extLst>
          </p:cNvPr>
          <p:cNvSpPr>
            <a:spLocks noGrp="1"/>
          </p:cNvSpPr>
          <p:nvPr>
            <p:ph sz="quarter" idx="14"/>
          </p:nvPr>
        </p:nvSpPr>
        <p:spPr>
          <a:xfrm>
            <a:off x="6173603" y="3539861"/>
            <a:ext cx="5594088" cy="2198517"/>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5">
            <a:extLst>
              <a:ext uri="{FF2B5EF4-FFF2-40B4-BE49-F238E27FC236}">
                <a16:creationId xmlns:a16="http://schemas.microsoft.com/office/drawing/2014/main" id="{30AB6F82-B524-5448-A447-54272FAEC7BB}"/>
              </a:ext>
            </a:extLst>
          </p:cNvPr>
          <p:cNvSpPr>
            <a:spLocks noGrp="1"/>
          </p:cNvSpPr>
          <p:nvPr>
            <p:ph sz="quarter" idx="15"/>
          </p:nvPr>
        </p:nvSpPr>
        <p:spPr>
          <a:xfrm>
            <a:off x="6173603" y="1285376"/>
            <a:ext cx="5594087" cy="2143619"/>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5" name="Slide Number Placeholder 13">
            <a:extLst>
              <a:ext uri="{FF2B5EF4-FFF2-40B4-BE49-F238E27FC236}">
                <a16:creationId xmlns:a16="http://schemas.microsoft.com/office/drawing/2014/main" id="{3F9AEC32-6154-E747-8866-839DC467672F}"/>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1F7C5633-4F7D-BFC2-DA51-1208EFFD777A}"/>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16288353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 Page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15" name="Content Placeholder 25">
            <a:extLst>
              <a:ext uri="{FF2B5EF4-FFF2-40B4-BE49-F238E27FC236}">
                <a16:creationId xmlns:a16="http://schemas.microsoft.com/office/drawing/2014/main" id="{90BFC532-D1D3-2C46-B3A0-955D5380E090}"/>
              </a:ext>
            </a:extLst>
          </p:cNvPr>
          <p:cNvSpPr>
            <a:spLocks noGrp="1"/>
          </p:cNvSpPr>
          <p:nvPr>
            <p:ph sz="quarter" idx="13"/>
          </p:nvPr>
        </p:nvSpPr>
        <p:spPr>
          <a:xfrm>
            <a:off x="424313" y="1285376"/>
            <a:ext cx="11343374" cy="4413503"/>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3">
            <a:extLst>
              <a:ext uri="{FF2B5EF4-FFF2-40B4-BE49-F238E27FC236}">
                <a16:creationId xmlns:a16="http://schemas.microsoft.com/office/drawing/2014/main" id="{1A3CF215-18BE-644C-81BB-A3519D0E9C33}"/>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B01E899-40DF-EF6C-A02C-24FB0CC420B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12989104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1 Page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19" name="Slide Number Placeholder 13">
            <a:extLst>
              <a:ext uri="{FF2B5EF4-FFF2-40B4-BE49-F238E27FC236}">
                <a16:creationId xmlns:a16="http://schemas.microsoft.com/office/drawing/2014/main" id="{79A6DB6D-58DC-0D4B-951C-2261D4001FA6}"/>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F4CB10A7-1511-4437-1DC2-39FB1C0704F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9861120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8_1 Page Layout">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90E1E137-F583-4147-A638-C32EBD138D5E}"/>
              </a:ext>
            </a:extLst>
          </p:cNvPr>
          <p:cNvSpPr>
            <a:spLocks noGrp="1"/>
          </p:cNvSpPr>
          <p:nvPr>
            <p:ph type="ctrTitle"/>
          </p:nvPr>
        </p:nvSpPr>
        <p:spPr>
          <a:xfrm>
            <a:off x="7076266" y="1670761"/>
            <a:ext cx="4912366" cy="3336319"/>
          </a:xfrm>
          <a:prstGeom prst="rect">
            <a:avLst/>
          </a:prstGeom>
          <a:noFill/>
        </p:spPr>
        <p:txBody>
          <a:bodyPr anchor="ctr" anchorCtr="0">
            <a:normAutofit/>
          </a:bodyPr>
          <a:lstStyle>
            <a:lvl1pPr algn="l">
              <a:defRPr sz="4800"/>
            </a:lvl1pPr>
          </a:lstStyle>
          <a:p>
            <a:r>
              <a:rPr lang="en-US"/>
              <a:t>Click to edit Master title style</a:t>
            </a:r>
          </a:p>
        </p:txBody>
      </p:sp>
      <p:pic>
        <p:nvPicPr>
          <p:cNvPr id="2" name="Picture 1">
            <a:extLst>
              <a:ext uri="{FF2B5EF4-FFF2-40B4-BE49-F238E27FC236}">
                <a16:creationId xmlns:a16="http://schemas.microsoft.com/office/drawing/2014/main" id="{A367A6A9-35DF-2330-F016-A60DD17F49D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34438" y="5740658"/>
            <a:ext cx="5189609" cy="595267"/>
          </a:xfrm>
          <a:prstGeom prst="rect">
            <a:avLst/>
          </a:prstGeom>
        </p:spPr>
      </p:pic>
      <p:sp>
        <p:nvSpPr>
          <p:cNvPr id="3" name="Hexagon 2">
            <a:extLst>
              <a:ext uri="{FF2B5EF4-FFF2-40B4-BE49-F238E27FC236}">
                <a16:creationId xmlns:a16="http://schemas.microsoft.com/office/drawing/2014/main" id="{44BFC0D7-4325-3203-3273-114503E95021}"/>
              </a:ext>
            </a:extLst>
          </p:cNvPr>
          <p:cNvSpPr/>
          <p:nvPr/>
        </p:nvSpPr>
        <p:spPr>
          <a:xfrm rot="5400000">
            <a:off x="2910512" y="3170391"/>
            <a:ext cx="1854408" cy="1638491"/>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Hexagon 3">
            <a:extLst>
              <a:ext uri="{FF2B5EF4-FFF2-40B4-BE49-F238E27FC236}">
                <a16:creationId xmlns:a16="http://schemas.microsoft.com/office/drawing/2014/main" id="{D3E38DCB-4408-4A75-22C2-9DE498E140CB}"/>
              </a:ext>
            </a:extLst>
          </p:cNvPr>
          <p:cNvSpPr/>
          <p:nvPr/>
        </p:nvSpPr>
        <p:spPr>
          <a:xfrm rot="5400000">
            <a:off x="3770667" y="1682553"/>
            <a:ext cx="1854408" cy="1638491"/>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Hexagon 4">
            <a:extLst>
              <a:ext uri="{FF2B5EF4-FFF2-40B4-BE49-F238E27FC236}">
                <a16:creationId xmlns:a16="http://schemas.microsoft.com/office/drawing/2014/main" id="{52B0C2D3-F285-5564-3381-055FC5647517}"/>
              </a:ext>
            </a:extLst>
          </p:cNvPr>
          <p:cNvSpPr/>
          <p:nvPr/>
        </p:nvSpPr>
        <p:spPr>
          <a:xfrm rot="5400000">
            <a:off x="4623073" y="3178138"/>
            <a:ext cx="1854408" cy="1638491"/>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6" name="Text Placeholder 4">
            <a:extLst>
              <a:ext uri="{FF2B5EF4-FFF2-40B4-BE49-F238E27FC236}">
                <a16:creationId xmlns:a16="http://schemas.microsoft.com/office/drawing/2014/main" id="{BE375AE4-87DD-1CB0-27B2-685A04AFC363}"/>
              </a:ext>
            </a:extLst>
          </p:cNvPr>
          <p:cNvSpPr>
            <a:spLocks noGrp="1"/>
          </p:cNvSpPr>
          <p:nvPr>
            <p:ph type="body" sz="quarter" idx="10" hasCustomPrompt="1"/>
          </p:nvPr>
        </p:nvSpPr>
        <p:spPr>
          <a:xfrm>
            <a:off x="4903370" y="3666625"/>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sp>
        <p:nvSpPr>
          <p:cNvPr id="7" name="Text Placeholder 4">
            <a:extLst>
              <a:ext uri="{FF2B5EF4-FFF2-40B4-BE49-F238E27FC236}">
                <a16:creationId xmlns:a16="http://schemas.microsoft.com/office/drawing/2014/main" id="{6D8304DF-569C-D3B8-8D5F-D78D1F7C4458}"/>
              </a:ext>
            </a:extLst>
          </p:cNvPr>
          <p:cNvSpPr>
            <a:spLocks noGrp="1"/>
          </p:cNvSpPr>
          <p:nvPr>
            <p:ph type="body" sz="quarter" idx="11" hasCustomPrompt="1"/>
          </p:nvPr>
        </p:nvSpPr>
        <p:spPr>
          <a:xfrm>
            <a:off x="3190809" y="3657324"/>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sp>
        <p:nvSpPr>
          <p:cNvPr id="8" name="Text Placeholder 4">
            <a:extLst>
              <a:ext uri="{FF2B5EF4-FFF2-40B4-BE49-F238E27FC236}">
                <a16:creationId xmlns:a16="http://schemas.microsoft.com/office/drawing/2014/main" id="{A89E169E-605B-05BB-3FB1-F76B7F0D13CF}"/>
              </a:ext>
            </a:extLst>
          </p:cNvPr>
          <p:cNvSpPr>
            <a:spLocks noGrp="1"/>
          </p:cNvSpPr>
          <p:nvPr>
            <p:ph type="body" sz="quarter" idx="12" hasCustomPrompt="1"/>
          </p:nvPr>
        </p:nvSpPr>
        <p:spPr>
          <a:xfrm>
            <a:off x="4045379" y="2233032"/>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sp>
        <p:nvSpPr>
          <p:cNvPr id="9" name="Hexagon 8">
            <a:extLst>
              <a:ext uri="{FF2B5EF4-FFF2-40B4-BE49-F238E27FC236}">
                <a16:creationId xmlns:a16="http://schemas.microsoft.com/office/drawing/2014/main" id="{F7D2E9E8-B199-C806-AF67-3E8F9EB6E86E}"/>
              </a:ext>
            </a:extLst>
          </p:cNvPr>
          <p:cNvSpPr/>
          <p:nvPr/>
        </p:nvSpPr>
        <p:spPr>
          <a:xfrm rot="5400000">
            <a:off x="2956731" y="2102167"/>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Hexagon 9">
            <a:extLst>
              <a:ext uri="{FF2B5EF4-FFF2-40B4-BE49-F238E27FC236}">
                <a16:creationId xmlns:a16="http://schemas.microsoft.com/office/drawing/2014/main" id="{C80C01B9-7AAF-FED4-881F-5D92F96D847A}"/>
              </a:ext>
            </a:extLst>
          </p:cNvPr>
          <p:cNvSpPr/>
          <p:nvPr/>
        </p:nvSpPr>
        <p:spPr>
          <a:xfrm rot="5400000">
            <a:off x="5808421" y="2210656"/>
            <a:ext cx="595267" cy="52595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Hexagon 10">
            <a:extLst>
              <a:ext uri="{FF2B5EF4-FFF2-40B4-BE49-F238E27FC236}">
                <a16:creationId xmlns:a16="http://schemas.microsoft.com/office/drawing/2014/main" id="{DD17E295-96F7-85DD-90AE-D41DA75ABCEA}"/>
              </a:ext>
            </a:extLst>
          </p:cNvPr>
          <p:cNvSpPr/>
          <p:nvPr/>
        </p:nvSpPr>
        <p:spPr>
          <a:xfrm rot="5400000">
            <a:off x="2437538" y="2760846"/>
            <a:ext cx="595267" cy="525958"/>
          </a:xfrm>
          <a:prstGeom prst="hexagon">
            <a:avLst/>
          </a:prstGeom>
          <a:solidFill>
            <a:srgbClr val="4ABEBA">
              <a:alpha val="196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Hexagon 13">
            <a:extLst>
              <a:ext uri="{FF2B5EF4-FFF2-40B4-BE49-F238E27FC236}">
                <a16:creationId xmlns:a16="http://schemas.microsoft.com/office/drawing/2014/main" id="{D7145055-81C3-9C8B-A739-1BFF773C295F}"/>
              </a:ext>
            </a:extLst>
          </p:cNvPr>
          <p:cNvSpPr/>
          <p:nvPr/>
        </p:nvSpPr>
        <p:spPr>
          <a:xfrm rot="5400000">
            <a:off x="1507697" y="1738064"/>
            <a:ext cx="1024115" cy="904874"/>
          </a:xfrm>
          <a:prstGeom prst="hexagon">
            <a:avLst/>
          </a:prstGeom>
          <a:solidFill>
            <a:srgbClr val="4ABEBA">
              <a:alpha val="196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Hexagon 17">
            <a:extLst>
              <a:ext uri="{FF2B5EF4-FFF2-40B4-BE49-F238E27FC236}">
                <a16:creationId xmlns:a16="http://schemas.microsoft.com/office/drawing/2014/main" id="{5D5F8E1D-E167-5C8B-F0B3-6F037AC81886}"/>
              </a:ext>
            </a:extLst>
          </p:cNvPr>
          <p:cNvSpPr/>
          <p:nvPr/>
        </p:nvSpPr>
        <p:spPr>
          <a:xfrm rot="5400000">
            <a:off x="1516521" y="3365013"/>
            <a:ext cx="822938" cy="727121"/>
          </a:xfrm>
          <a:prstGeom prst="hexagon">
            <a:avLst/>
          </a:prstGeom>
          <a:solidFill>
            <a:srgbClr val="4ABEBA">
              <a:alpha val="1961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9" name="Hexagon 18">
            <a:extLst>
              <a:ext uri="{FF2B5EF4-FFF2-40B4-BE49-F238E27FC236}">
                <a16:creationId xmlns:a16="http://schemas.microsoft.com/office/drawing/2014/main" id="{D347D132-E5A9-E068-F213-A00EDC1A4608}"/>
              </a:ext>
            </a:extLst>
          </p:cNvPr>
          <p:cNvSpPr/>
          <p:nvPr/>
        </p:nvSpPr>
        <p:spPr>
          <a:xfrm rot="5400000">
            <a:off x="383046" y="4212739"/>
            <a:ext cx="822938" cy="727121"/>
          </a:xfrm>
          <a:prstGeom prst="hexagon">
            <a:avLst/>
          </a:prstGeom>
          <a:solidFill>
            <a:srgbClr val="4ABEB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0" name="Hexagon 19">
            <a:extLst>
              <a:ext uri="{FF2B5EF4-FFF2-40B4-BE49-F238E27FC236}">
                <a16:creationId xmlns:a16="http://schemas.microsoft.com/office/drawing/2014/main" id="{6D0C1DBD-12BA-4E46-392C-42F416AEFB14}"/>
              </a:ext>
            </a:extLst>
          </p:cNvPr>
          <p:cNvSpPr/>
          <p:nvPr/>
        </p:nvSpPr>
        <p:spPr>
          <a:xfrm rot="5400000">
            <a:off x="1933134" y="4670788"/>
            <a:ext cx="673871" cy="595410"/>
          </a:xfrm>
          <a:prstGeom prst="hexagon">
            <a:avLst/>
          </a:prstGeom>
          <a:solidFill>
            <a:srgbClr val="4ABEB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1" name="Hexagon 20">
            <a:extLst>
              <a:ext uri="{FF2B5EF4-FFF2-40B4-BE49-F238E27FC236}">
                <a16:creationId xmlns:a16="http://schemas.microsoft.com/office/drawing/2014/main" id="{7C166C9E-22E8-2686-D276-B608669E97C2}"/>
              </a:ext>
            </a:extLst>
          </p:cNvPr>
          <p:cNvSpPr/>
          <p:nvPr/>
        </p:nvSpPr>
        <p:spPr>
          <a:xfrm rot="5400000">
            <a:off x="542483" y="2451463"/>
            <a:ext cx="673871" cy="595410"/>
          </a:xfrm>
          <a:prstGeom prst="hexagon">
            <a:avLst/>
          </a:prstGeom>
          <a:solidFill>
            <a:srgbClr val="4ABEB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21842475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CB177B3-3132-42FA-9116-F13A47ADE826}" type="datetimeFigureOut">
              <a:rPr lang="en-GB" smtClean="0"/>
              <a:t>07/08/2025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9E339A9-6C22-4755-B888-F7A60246DDE6}" type="slidenum">
              <a:rPr lang="en-GB" smtClean="0"/>
              <a:t>‹#›</a:t>
            </a:fld>
            <a:endParaRPr lang="en-GB"/>
          </a:p>
        </p:txBody>
      </p:sp>
    </p:spTree>
    <p:extLst>
      <p:ext uri="{BB962C8B-B14F-4D97-AF65-F5344CB8AC3E}">
        <p14:creationId xmlns:p14="http://schemas.microsoft.com/office/powerpoint/2010/main" val="3831796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8B6348-7F01-B040-84E5-F4F1091E4C17}"/>
              </a:ext>
            </a:extLst>
          </p:cNvPr>
          <p:cNvSpPr>
            <a:spLocks noGrp="1"/>
          </p:cNvSpPr>
          <p:nvPr>
            <p:ph type="dt" sz="half" idx="10"/>
          </p:nvPr>
        </p:nvSpPr>
        <p:spPr/>
        <p:txBody>
          <a:bodyPr/>
          <a:lstStyle/>
          <a:p>
            <a:fld id="{5681D6AB-3C8D-4CBB-A076-AB4C1FB71391}" type="datetimeFigureOut">
              <a:rPr lang="en-GB" smtClean="0"/>
              <a:t>07/08/2025</a:t>
            </a:fld>
            <a:endParaRPr lang="en-GB"/>
          </a:p>
        </p:txBody>
      </p:sp>
      <p:sp>
        <p:nvSpPr>
          <p:cNvPr id="3" name="Footer Placeholder 2">
            <a:extLst>
              <a:ext uri="{FF2B5EF4-FFF2-40B4-BE49-F238E27FC236}">
                <a16:creationId xmlns:a16="http://schemas.microsoft.com/office/drawing/2014/main" id="{4AECCAD5-36FC-CC71-B8B1-C11B7B07F0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FCD6570-638A-DB43-81E0-D872179766B0}"/>
              </a:ext>
            </a:extLst>
          </p:cNvPr>
          <p:cNvSpPr>
            <a:spLocks noGrp="1"/>
          </p:cNvSpPr>
          <p:nvPr>
            <p:ph type="sldNum" sz="quarter" idx="12"/>
          </p:nvPr>
        </p:nvSpPr>
        <p:spPr/>
        <p:txBody>
          <a:bodyPr/>
          <a:lstStyle/>
          <a:p>
            <a:fld id="{45048AA5-E4F1-41F2-BFBC-7E140EC72BBE}" type="slidenum">
              <a:rPr lang="en-GB" smtClean="0"/>
              <a:t>‹#›</a:t>
            </a:fld>
            <a:endParaRPr lang="en-GB"/>
          </a:p>
        </p:txBody>
      </p:sp>
    </p:spTree>
    <p:extLst>
      <p:ext uri="{BB962C8B-B14F-4D97-AF65-F5344CB8AC3E}">
        <p14:creationId xmlns:p14="http://schemas.microsoft.com/office/powerpoint/2010/main" val="23191252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E9273-9A5E-49EB-8E92-1264A0A9B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2E90750-FB9E-497B-9F40-3F4B7C0354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AC2A7EC5-2AA8-4AC7-B3C0-366620DA051C}"/>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5" name="Footer Placeholder 4">
            <a:extLst>
              <a:ext uri="{FF2B5EF4-FFF2-40B4-BE49-F238E27FC236}">
                <a16:creationId xmlns:a16="http://schemas.microsoft.com/office/drawing/2014/main" id="{B615C8EA-3EDB-4333-BD0C-FD31B3A4D7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4805680-CABD-44B5-8AF8-1C3B219335FA}"/>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15725842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0A4007-89FE-4C65-B83C-090B60AAC1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F09EFEA-BAA7-419E-8DB0-1C766082E1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7BE8C8-7246-4AB1-A8D4-AAD1DEDF0F13}"/>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5" name="Footer Placeholder 4">
            <a:extLst>
              <a:ext uri="{FF2B5EF4-FFF2-40B4-BE49-F238E27FC236}">
                <a16:creationId xmlns:a16="http://schemas.microsoft.com/office/drawing/2014/main" id="{2BDCCEE8-7705-4E16-BF3C-E883E598EC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52AE82-FD09-4382-ABD3-C6BCD76002F9}"/>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34750481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E9527-C342-48AB-A5AC-DE4A7A4E31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B95BC3C-A9B3-475E-8A35-834E811A85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7306AA2-3095-45FC-B5DB-AB8646A9ADD1}"/>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5" name="Footer Placeholder 4">
            <a:extLst>
              <a:ext uri="{FF2B5EF4-FFF2-40B4-BE49-F238E27FC236}">
                <a16:creationId xmlns:a16="http://schemas.microsoft.com/office/drawing/2014/main" id="{40ABE759-E610-4ECF-AD25-862E2C66BB7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24049B9-0DAC-444F-BB0B-C473420DC1A1}"/>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35559107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07E8C-F2D8-4833-B229-6FC30FB4D60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FA5311A-11AB-44F5-AA08-18CD1BC9C8D3}"/>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91682C-4768-47EC-A4AC-D4AF816554E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054CE345-8D65-42C2-B4C3-5F075599F49A}"/>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6" name="Footer Placeholder 5">
            <a:extLst>
              <a:ext uri="{FF2B5EF4-FFF2-40B4-BE49-F238E27FC236}">
                <a16:creationId xmlns:a16="http://schemas.microsoft.com/office/drawing/2014/main" id="{20177E13-57C9-43BB-B0D5-25C8C3C1C74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9B6DA-AE4F-4DC3-A3B3-1DC12FC166F3}"/>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33403567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31FAE-7DDD-486E-9033-835CA8EE0C1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C68ED48-60FB-45B3-BCD7-AB99C7E571E5}"/>
              </a:ext>
            </a:extLst>
          </p:cNvPr>
          <p:cNvSpPr>
            <a:spLocks noGrp="1"/>
          </p:cNvSpPr>
          <p:nvPr>
            <p:ph type="body" idx="1"/>
          </p:nvPr>
        </p:nvSpPr>
        <p:spPr>
          <a:xfrm>
            <a:off x="839788" y="1681163"/>
            <a:ext cx="515778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CAFB26-6943-4C65-B467-A33425543FD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A5D36FD-1F9D-4E73-B2AD-8C8E6DCBB69C}"/>
              </a:ext>
            </a:extLst>
          </p:cNvPr>
          <p:cNvSpPr>
            <a:spLocks noGrp="1"/>
          </p:cNvSpPr>
          <p:nvPr>
            <p:ph type="body" sz="quarter" idx="3"/>
          </p:nvPr>
        </p:nvSpPr>
        <p:spPr>
          <a:xfrm>
            <a:off x="6172200" y="1681163"/>
            <a:ext cx="5183188"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0BBFDF2-B5A7-412F-8EA2-C6CBC158B97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D2C13659-04DF-4F20-9EA7-AD4A0F554B2A}"/>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8" name="Footer Placeholder 7">
            <a:extLst>
              <a:ext uri="{FF2B5EF4-FFF2-40B4-BE49-F238E27FC236}">
                <a16:creationId xmlns:a16="http://schemas.microsoft.com/office/drawing/2014/main" id="{DA454AA7-1226-421C-8F48-8267B0597F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7A17143-D1D2-4FBA-A953-9E38B485BD4E}"/>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304778351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4A9BC-E9B5-484C-880B-FB04BCBFE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C3610B0-2F56-4340-ADEC-B6716DB9E269}"/>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4" name="Footer Placeholder 3">
            <a:extLst>
              <a:ext uri="{FF2B5EF4-FFF2-40B4-BE49-F238E27FC236}">
                <a16:creationId xmlns:a16="http://schemas.microsoft.com/office/drawing/2014/main" id="{A0BA7C41-2515-4DC8-A7B3-03C75432101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EE47F01-3C5E-447F-8698-562AC5CF8480}"/>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24477141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AB5A87-FA41-4CB2-9E43-EEFA93172228}"/>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3" name="Footer Placeholder 2">
            <a:extLst>
              <a:ext uri="{FF2B5EF4-FFF2-40B4-BE49-F238E27FC236}">
                <a16:creationId xmlns:a16="http://schemas.microsoft.com/office/drawing/2014/main" id="{32A78EBB-F878-476F-A7C1-76846AE633D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256F4AD-4956-4103-BD4F-AC1D87756DEC}"/>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21933091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907CF-D9E4-4498-97B8-A2A344977C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33DA35F-C10B-4AE3-A707-499CA217BF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505973F-CC1B-4ADD-8027-1CB087316D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C7436B2-E834-4428-8283-35860DF34531}"/>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6" name="Footer Placeholder 5">
            <a:extLst>
              <a:ext uri="{FF2B5EF4-FFF2-40B4-BE49-F238E27FC236}">
                <a16:creationId xmlns:a16="http://schemas.microsoft.com/office/drawing/2014/main" id="{7054300A-1F18-4C3F-8A5B-C897E0A1B53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7CBCB9F-F8E8-4492-AA5B-4963D8FBF8FD}"/>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4200485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9_1 Page Layout">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EC5A1C9C-A8EB-C6AD-FB84-04AC1473EF10}"/>
              </a:ext>
            </a:extLst>
          </p:cNvPr>
          <p:cNvSpPr/>
          <p:nvPr/>
        </p:nvSpPr>
        <p:spPr>
          <a:xfrm rot="5400000">
            <a:off x="6414798" y="3492895"/>
            <a:ext cx="1854408" cy="1638491"/>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Hexagon 3">
            <a:extLst>
              <a:ext uri="{FF2B5EF4-FFF2-40B4-BE49-F238E27FC236}">
                <a16:creationId xmlns:a16="http://schemas.microsoft.com/office/drawing/2014/main" id="{6FC6A4E2-E9DB-C583-8F3B-0A63A50877C0}"/>
              </a:ext>
            </a:extLst>
          </p:cNvPr>
          <p:cNvSpPr/>
          <p:nvPr/>
        </p:nvSpPr>
        <p:spPr>
          <a:xfrm rot="5400000">
            <a:off x="5062329" y="2234931"/>
            <a:ext cx="1854408" cy="1638491"/>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Hexagon 2">
            <a:extLst>
              <a:ext uri="{FF2B5EF4-FFF2-40B4-BE49-F238E27FC236}">
                <a16:creationId xmlns:a16="http://schemas.microsoft.com/office/drawing/2014/main" id="{D14935F4-7623-2AE4-5602-8F0CDCD6C307}"/>
              </a:ext>
            </a:extLst>
          </p:cNvPr>
          <p:cNvSpPr/>
          <p:nvPr/>
        </p:nvSpPr>
        <p:spPr>
          <a:xfrm rot="5400000">
            <a:off x="3709860" y="3492893"/>
            <a:ext cx="1854408" cy="1638491"/>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1" name="Text Placeholder 4">
            <a:extLst>
              <a:ext uri="{FF2B5EF4-FFF2-40B4-BE49-F238E27FC236}">
                <a16:creationId xmlns:a16="http://schemas.microsoft.com/office/drawing/2014/main" id="{EE50A43D-2046-524F-BC78-E20530E87940}"/>
              </a:ext>
            </a:extLst>
          </p:cNvPr>
          <p:cNvSpPr>
            <a:spLocks noGrp="1"/>
          </p:cNvSpPr>
          <p:nvPr>
            <p:ph type="body" sz="quarter" idx="10" hasCustomPrompt="1"/>
          </p:nvPr>
        </p:nvSpPr>
        <p:spPr>
          <a:xfrm>
            <a:off x="6695095" y="3981381"/>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sp>
        <p:nvSpPr>
          <p:cNvPr id="32" name="Text Placeholder 4">
            <a:extLst>
              <a:ext uri="{FF2B5EF4-FFF2-40B4-BE49-F238E27FC236}">
                <a16:creationId xmlns:a16="http://schemas.microsoft.com/office/drawing/2014/main" id="{E72E472A-4C0C-904F-8405-D48950843336}"/>
              </a:ext>
            </a:extLst>
          </p:cNvPr>
          <p:cNvSpPr>
            <a:spLocks noGrp="1"/>
          </p:cNvSpPr>
          <p:nvPr>
            <p:ph type="body" sz="quarter" idx="11" hasCustomPrompt="1"/>
          </p:nvPr>
        </p:nvSpPr>
        <p:spPr>
          <a:xfrm>
            <a:off x="4000274" y="3981381"/>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sp>
        <p:nvSpPr>
          <p:cNvPr id="36" name="Text Placeholder 4">
            <a:extLst>
              <a:ext uri="{FF2B5EF4-FFF2-40B4-BE49-F238E27FC236}">
                <a16:creationId xmlns:a16="http://schemas.microsoft.com/office/drawing/2014/main" id="{6372F079-46BA-8149-A6CD-896C8A93686A}"/>
              </a:ext>
            </a:extLst>
          </p:cNvPr>
          <p:cNvSpPr>
            <a:spLocks noGrp="1"/>
          </p:cNvSpPr>
          <p:nvPr>
            <p:ph type="body" sz="quarter" idx="12" hasCustomPrompt="1"/>
          </p:nvPr>
        </p:nvSpPr>
        <p:spPr>
          <a:xfrm>
            <a:off x="5345740" y="2723419"/>
            <a:ext cx="1293813" cy="661515"/>
          </a:xfrm>
          <a:prstGeom prst="rect">
            <a:avLst/>
          </a:prstGeom>
        </p:spPr>
        <p:txBody>
          <a:bodyPr anchor="ctr" anchorCtr="0"/>
          <a:lstStyle>
            <a:lvl1pPr marL="0" indent="0" algn="ctr">
              <a:buNone/>
              <a:defRPr sz="2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text</a:t>
            </a:r>
            <a:endParaRPr lang="en-US"/>
          </a:p>
        </p:txBody>
      </p:sp>
      <p:sp>
        <p:nvSpPr>
          <p:cNvPr id="52" name="Title 1">
            <a:extLst>
              <a:ext uri="{FF2B5EF4-FFF2-40B4-BE49-F238E27FC236}">
                <a16:creationId xmlns:a16="http://schemas.microsoft.com/office/drawing/2014/main" id="{F79FCEE9-F76E-C54A-A2EB-40B018A08D5F}"/>
              </a:ext>
            </a:extLst>
          </p:cNvPr>
          <p:cNvSpPr>
            <a:spLocks noGrp="1"/>
          </p:cNvSpPr>
          <p:nvPr>
            <p:ph type="ctrTitle"/>
          </p:nvPr>
        </p:nvSpPr>
        <p:spPr>
          <a:xfrm>
            <a:off x="2437854" y="338964"/>
            <a:ext cx="7103360" cy="1603813"/>
          </a:xfrm>
          <a:prstGeom prst="rect">
            <a:avLst/>
          </a:prstGeom>
          <a:noFill/>
        </p:spPr>
        <p:txBody>
          <a:bodyPr anchor="ctr" anchorCtr="0">
            <a:normAutofit/>
          </a:bodyPr>
          <a:lstStyle>
            <a:lvl1pPr algn="ctr">
              <a:defRPr sz="4800"/>
            </a:lvl1pPr>
          </a:lstStyle>
          <a:p>
            <a:r>
              <a:rPr lang="en-US"/>
              <a:t>Click to edit Master title style</a:t>
            </a:r>
          </a:p>
        </p:txBody>
      </p:sp>
      <p:pic>
        <p:nvPicPr>
          <p:cNvPr id="2" name="Picture 1">
            <a:extLst>
              <a:ext uri="{FF2B5EF4-FFF2-40B4-BE49-F238E27FC236}">
                <a16:creationId xmlns:a16="http://schemas.microsoft.com/office/drawing/2014/main" id="{4773CDC5-2490-B4C2-8487-5E2F36F7429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34438" y="5740658"/>
            <a:ext cx="5189609" cy="595267"/>
          </a:xfrm>
          <a:prstGeom prst="rect">
            <a:avLst/>
          </a:prstGeom>
        </p:spPr>
      </p:pic>
      <p:sp>
        <p:nvSpPr>
          <p:cNvPr id="7" name="Hexagon 6">
            <a:extLst>
              <a:ext uri="{FF2B5EF4-FFF2-40B4-BE49-F238E27FC236}">
                <a16:creationId xmlns:a16="http://schemas.microsoft.com/office/drawing/2014/main" id="{11CC1434-F8C8-332D-6F17-86D17159207D}"/>
              </a:ext>
            </a:extLst>
          </p:cNvPr>
          <p:cNvSpPr/>
          <p:nvPr/>
        </p:nvSpPr>
        <p:spPr>
          <a:xfrm rot="5400000">
            <a:off x="3872273" y="2655218"/>
            <a:ext cx="874760" cy="77290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Hexagon 7">
            <a:extLst>
              <a:ext uri="{FF2B5EF4-FFF2-40B4-BE49-F238E27FC236}">
                <a16:creationId xmlns:a16="http://schemas.microsoft.com/office/drawing/2014/main" id="{6D262DED-C6E8-7EB9-9C45-EDF5FBDDC218}"/>
              </a:ext>
            </a:extLst>
          </p:cNvPr>
          <p:cNvSpPr/>
          <p:nvPr/>
        </p:nvSpPr>
        <p:spPr>
          <a:xfrm rot="5400000">
            <a:off x="3092342" y="3076326"/>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Hexagon 8">
            <a:extLst>
              <a:ext uri="{FF2B5EF4-FFF2-40B4-BE49-F238E27FC236}">
                <a16:creationId xmlns:a16="http://schemas.microsoft.com/office/drawing/2014/main" id="{0BAC6092-A0FE-B005-509C-F35DA937783A}"/>
              </a:ext>
            </a:extLst>
          </p:cNvPr>
          <p:cNvSpPr/>
          <p:nvPr/>
        </p:nvSpPr>
        <p:spPr>
          <a:xfrm rot="5400000">
            <a:off x="2682756" y="4412601"/>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Hexagon 9">
            <a:extLst>
              <a:ext uri="{FF2B5EF4-FFF2-40B4-BE49-F238E27FC236}">
                <a16:creationId xmlns:a16="http://schemas.microsoft.com/office/drawing/2014/main" id="{EB903C96-C34D-4C6D-D4A2-971983A2ECB5}"/>
              </a:ext>
            </a:extLst>
          </p:cNvPr>
          <p:cNvSpPr/>
          <p:nvPr/>
        </p:nvSpPr>
        <p:spPr>
          <a:xfrm rot="5400000">
            <a:off x="7339373" y="2674268"/>
            <a:ext cx="874760" cy="77290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Hexagon 10">
            <a:extLst>
              <a:ext uri="{FF2B5EF4-FFF2-40B4-BE49-F238E27FC236}">
                <a16:creationId xmlns:a16="http://schemas.microsoft.com/office/drawing/2014/main" id="{FD371C68-5CCD-5046-D10B-F970A85CA1A7}"/>
              </a:ext>
            </a:extLst>
          </p:cNvPr>
          <p:cNvSpPr/>
          <p:nvPr/>
        </p:nvSpPr>
        <p:spPr>
          <a:xfrm rot="5400000">
            <a:off x="8263298" y="3893468"/>
            <a:ext cx="874760" cy="772908"/>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Hexagon 11">
            <a:extLst>
              <a:ext uri="{FF2B5EF4-FFF2-40B4-BE49-F238E27FC236}">
                <a16:creationId xmlns:a16="http://schemas.microsoft.com/office/drawing/2014/main" id="{FDD297AC-926A-83A4-2F25-326F7CB7BBAB}"/>
              </a:ext>
            </a:extLst>
          </p:cNvPr>
          <p:cNvSpPr/>
          <p:nvPr/>
        </p:nvSpPr>
        <p:spPr>
          <a:xfrm rot="5400000">
            <a:off x="9112133" y="3174351"/>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3" name="Hexagon 12">
            <a:extLst>
              <a:ext uri="{FF2B5EF4-FFF2-40B4-BE49-F238E27FC236}">
                <a16:creationId xmlns:a16="http://schemas.microsoft.com/office/drawing/2014/main" id="{D13CC768-DDFE-8216-23A0-AD73CD5634D9}"/>
              </a:ext>
            </a:extLst>
          </p:cNvPr>
          <p:cNvSpPr/>
          <p:nvPr/>
        </p:nvSpPr>
        <p:spPr>
          <a:xfrm rot="5400000">
            <a:off x="2063633" y="3822052"/>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4" name="Hexagon 13">
            <a:extLst>
              <a:ext uri="{FF2B5EF4-FFF2-40B4-BE49-F238E27FC236}">
                <a16:creationId xmlns:a16="http://schemas.microsoft.com/office/drawing/2014/main" id="{B2D30D45-D3BB-6B9C-C818-DE60C4E1B9B6}"/>
              </a:ext>
            </a:extLst>
          </p:cNvPr>
          <p:cNvSpPr/>
          <p:nvPr/>
        </p:nvSpPr>
        <p:spPr>
          <a:xfrm rot="5400000">
            <a:off x="4854458" y="5269853"/>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Hexagon 14">
            <a:extLst>
              <a:ext uri="{FF2B5EF4-FFF2-40B4-BE49-F238E27FC236}">
                <a16:creationId xmlns:a16="http://schemas.microsoft.com/office/drawing/2014/main" id="{90AA8180-79B2-934E-CA55-DE88DA87FAE7}"/>
              </a:ext>
            </a:extLst>
          </p:cNvPr>
          <p:cNvSpPr/>
          <p:nvPr/>
        </p:nvSpPr>
        <p:spPr>
          <a:xfrm rot="5400000">
            <a:off x="5730758" y="4441179"/>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6" name="Hexagon 15">
            <a:extLst>
              <a:ext uri="{FF2B5EF4-FFF2-40B4-BE49-F238E27FC236}">
                <a16:creationId xmlns:a16="http://schemas.microsoft.com/office/drawing/2014/main" id="{D19118E3-5BBE-E21F-128D-F9D04295311E}"/>
              </a:ext>
            </a:extLst>
          </p:cNvPr>
          <p:cNvSpPr/>
          <p:nvPr/>
        </p:nvSpPr>
        <p:spPr>
          <a:xfrm rot="5400000">
            <a:off x="8454908" y="5060305"/>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7" name="Hexagon 16">
            <a:extLst>
              <a:ext uri="{FF2B5EF4-FFF2-40B4-BE49-F238E27FC236}">
                <a16:creationId xmlns:a16="http://schemas.microsoft.com/office/drawing/2014/main" id="{7C661BB1-677E-0446-4CC1-567220A5E716}"/>
              </a:ext>
            </a:extLst>
          </p:cNvPr>
          <p:cNvSpPr/>
          <p:nvPr/>
        </p:nvSpPr>
        <p:spPr>
          <a:xfrm rot="5400000">
            <a:off x="8454908" y="3241031"/>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8" name="Hexagon 17">
            <a:extLst>
              <a:ext uri="{FF2B5EF4-FFF2-40B4-BE49-F238E27FC236}">
                <a16:creationId xmlns:a16="http://schemas.microsoft.com/office/drawing/2014/main" id="{F46EF2EF-51E7-97A5-63C3-565EA38BDB62}"/>
              </a:ext>
            </a:extLst>
          </p:cNvPr>
          <p:cNvSpPr/>
          <p:nvPr/>
        </p:nvSpPr>
        <p:spPr>
          <a:xfrm rot="5400000">
            <a:off x="9264533" y="2450457"/>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9" name="Hexagon 18">
            <a:extLst>
              <a:ext uri="{FF2B5EF4-FFF2-40B4-BE49-F238E27FC236}">
                <a16:creationId xmlns:a16="http://schemas.microsoft.com/office/drawing/2014/main" id="{8101C13F-3423-7B32-0276-1895531B3C68}"/>
              </a:ext>
            </a:extLst>
          </p:cNvPr>
          <p:cNvSpPr/>
          <p:nvPr/>
        </p:nvSpPr>
        <p:spPr>
          <a:xfrm rot="5400000">
            <a:off x="9864608" y="3907777"/>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24782035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6BE1F-AD3F-49B1-B30F-869FEF11F1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5128F26-7765-422E-A884-EF181F9F6B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A2F5B71-9EC0-4BAC-AC5F-BB0B554856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3408B5B-D064-426E-A74C-5C7097F1B8B5}"/>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6" name="Footer Placeholder 5">
            <a:extLst>
              <a:ext uri="{FF2B5EF4-FFF2-40B4-BE49-F238E27FC236}">
                <a16:creationId xmlns:a16="http://schemas.microsoft.com/office/drawing/2014/main" id="{F203AC18-8F60-4BE9-A81C-86B5E65BADC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1231F5D-7CA3-498F-AAE7-BA18A282707A}"/>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2656529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5DC65-2067-4377-93FF-0F8440F906C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9300DA-90D5-4E27-A9D5-D98D7E13A93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7B3808-AB6C-433E-9BD7-553B8F25E405}"/>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5" name="Footer Placeholder 4">
            <a:extLst>
              <a:ext uri="{FF2B5EF4-FFF2-40B4-BE49-F238E27FC236}">
                <a16:creationId xmlns:a16="http://schemas.microsoft.com/office/drawing/2014/main" id="{0988D258-C21F-4FBF-AD84-F97719762DE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331AED5-FE42-435D-872B-1A61937D7E55}"/>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848639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9A6ACF9-BC91-4671-BB0A-7628CD03E4D2}"/>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9693AA7-6531-4CE3-A4AF-D4B74C7E534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68F60F-1FBB-46A7-AB9B-05F43D4F008F}"/>
              </a:ext>
            </a:extLst>
          </p:cNvPr>
          <p:cNvSpPr>
            <a:spLocks noGrp="1"/>
          </p:cNvSpPr>
          <p:nvPr>
            <p:ph type="dt" sz="half" idx="10"/>
          </p:nvPr>
        </p:nvSpPr>
        <p:spPr/>
        <p:txBody>
          <a:bodyPr/>
          <a:lstStyle/>
          <a:p>
            <a:fld id="{54640808-D94E-437B-8457-9D2E37128890}" type="datetimeFigureOut">
              <a:rPr lang="en-GB" smtClean="0"/>
              <a:t>07/08/2025</a:t>
            </a:fld>
            <a:endParaRPr lang="en-GB"/>
          </a:p>
        </p:txBody>
      </p:sp>
      <p:sp>
        <p:nvSpPr>
          <p:cNvPr id="5" name="Footer Placeholder 4">
            <a:extLst>
              <a:ext uri="{FF2B5EF4-FFF2-40B4-BE49-F238E27FC236}">
                <a16:creationId xmlns:a16="http://schemas.microsoft.com/office/drawing/2014/main" id="{B106FCAF-F016-4811-8690-64CFF0911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D00E17-1FA9-406B-A8AE-3361AAE340AF}"/>
              </a:ext>
            </a:extLst>
          </p:cNvPr>
          <p:cNvSpPr>
            <a:spLocks noGrp="1"/>
          </p:cNvSpPr>
          <p:nvPr>
            <p:ph type="sldNum" sz="quarter" idx="12"/>
          </p:nvPr>
        </p:nvSpPr>
        <p:spPr/>
        <p:txBody>
          <a:bodyPr/>
          <a:lstStyle/>
          <a:p>
            <a:fld id="{307E5AFC-90BF-437A-8BBF-E2B8DCB99131}" type="slidenum">
              <a:rPr lang="en-GB" smtClean="0"/>
              <a:t>‹#›</a:t>
            </a:fld>
            <a:endParaRPr lang="en-GB"/>
          </a:p>
        </p:txBody>
      </p:sp>
    </p:spTree>
    <p:extLst>
      <p:ext uri="{BB962C8B-B14F-4D97-AF65-F5344CB8AC3E}">
        <p14:creationId xmlns:p14="http://schemas.microsoft.com/office/powerpoint/2010/main" val="4188236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1 Page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graphicFrame>
        <p:nvGraphicFramePr>
          <p:cNvPr id="2" name="Table 2">
            <a:extLst>
              <a:ext uri="{FF2B5EF4-FFF2-40B4-BE49-F238E27FC236}">
                <a16:creationId xmlns:a16="http://schemas.microsoft.com/office/drawing/2014/main" id="{B2D8711A-6E1B-7D4C-9593-DFAB03BE0F53}"/>
              </a:ext>
            </a:extLst>
          </p:cNvPr>
          <p:cNvGraphicFramePr>
            <a:graphicFrameLocks noGrp="1"/>
          </p:cNvGraphicFramePr>
          <p:nvPr userDrawn="1">
            <p:extLst>
              <p:ext uri="{D42A27DB-BD31-4B8C-83A1-F6EECF244321}">
                <p14:modId xmlns:p14="http://schemas.microsoft.com/office/powerpoint/2010/main" val="3040893344"/>
              </p:ext>
            </p:extLst>
          </p:nvPr>
        </p:nvGraphicFramePr>
        <p:xfrm>
          <a:off x="424312" y="1415773"/>
          <a:ext cx="11343374" cy="4057372"/>
        </p:xfrm>
        <a:graphic>
          <a:graphicData uri="http://schemas.openxmlformats.org/drawingml/2006/table">
            <a:tbl>
              <a:tblPr firstRow="1" bandRow="1">
                <a:tableStyleId>{5C22544A-7EE6-4342-B048-85BDC9FD1C3A}</a:tableStyleId>
              </a:tblPr>
              <a:tblGrid>
                <a:gridCol w="1620482">
                  <a:extLst>
                    <a:ext uri="{9D8B030D-6E8A-4147-A177-3AD203B41FA5}">
                      <a16:colId xmlns:a16="http://schemas.microsoft.com/office/drawing/2014/main" val="3604453156"/>
                    </a:ext>
                  </a:extLst>
                </a:gridCol>
                <a:gridCol w="1620482">
                  <a:extLst>
                    <a:ext uri="{9D8B030D-6E8A-4147-A177-3AD203B41FA5}">
                      <a16:colId xmlns:a16="http://schemas.microsoft.com/office/drawing/2014/main" val="4221460300"/>
                    </a:ext>
                  </a:extLst>
                </a:gridCol>
                <a:gridCol w="1620482">
                  <a:extLst>
                    <a:ext uri="{9D8B030D-6E8A-4147-A177-3AD203B41FA5}">
                      <a16:colId xmlns:a16="http://schemas.microsoft.com/office/drawing/2014/main" val="158326969"/>
                    </a:ext>
                  </a:extLst>
                </a:gridCol>
                <a:gridCol w="1620482">
                  <a:extLst>
                    <a:ext uri="{9D8B030D-6E8A-4147-A177-3AD203B41FA5}">
                      <a16:colId xmlns:a16="http://schemas.microsoft.com/office/drawing/2014/main" val="1991592657"/>
                    </a:ext>
                  </a:extLst>
                </a:gridCol>
                <a:gridCol w="1620482">
                  <a:extLst>
                    <a:ext uri="{9D8B030D-6E8A-4147-A177-3AD203B41FA5}">
                      <a16:colId xmlns:a16="http://schemas.microsoft.com/office/drawing/2014/main" val="137662178"/>
                    </a:ext>
                  </a:extLst>
                </a:gridCol>
                <a:gridCol w="1620482">
                  <a:extLst>
                    <a:ext uri="{9D8B030D-6E8A-4147-A177-3AD203B41FA5}">
                      <a16:colId xmlns:a16="http://schemas.microsoft.com/office/drawing/2014/main" val="3022494842"/>
                    </a:ext>
                  </a:extLst>
                </a:gridCol>
                <a:gridCol w="1620482">
                  <a:extLst>
                    <a:ext uri="{9D8B030D-6E8A-4147-A177-3AD203B41FA5}">
                      <a16:colId xmlns:a16="http://schemas.microsoft.com/office/drawing/2014/main" val="2544397436"/>
                    </a:ext>
                  </a:extLst>
                </a:gridCol>
              </a:tblGrid>
              <a:tr h="729397">
                <a:tc>
                  <a:txBody>
                    <a:bodyPr/>
                    <a:lstStyle/>
                    <a:p>
                      <a:pPr algn="ctr"/>
                      <a:r>
                        <a:rPr lang="en-US" b="1" i="0">
                          <a:solidFill>
                            <a:schemeClr val="bg1"/>
                          </a:solidFill>
                          <a:latin typeface="Arial" panose="020B0604020202020204" pitchFamily="34" charset="0"/>
                          <a:cs typeface="Arial" panose="020B0604020202020204" pitchFamily="34" charset="0"/>
                        </a:rPr>
                        <a:t>1</a:t>
                      </a:r>
                    </a:p>
                  </a:txBody>
                  <a:tcPr anchor="ctr">
                    <a:solidFill>
                      <a:srgbClr val="007976"/>
                    </a:solidFill>
                  </a:tcPr>
                </a:tc>
                <a:tc>
                  <a:txBody>
                    <a:bodyPr/>
                    <a:lstStyle/>
                    <a:p>
                      <a:pPr algn="ctr"/>
                      <a:r>
                        <a:rPr lang="en-US" b="1" i="0">
                          <a:solidFill>
                            <a:schemeClr val="bg1"/>
                          </a:solidFill>
                          <a:latin typeface="Arial" panose="020B0604020202020204" pitchFamily="34" charset="0"/>
                          <a:cs typeface="Arial" panose="020B0604020202020204" pitchFamily="34" charset="0"/>
                        </a:rPr>
                        <a:t>2</a:t>
                      </a:r>
                    </a:p>
                  </a:txBody>
                  <a:tcPr anchor="ctr">
                    <a:solidFill>
                      <a:srgbClr val="007976"/>
                    </a:solidFill>
                  </a:tcPr>
                </a:tc>
                <a:tc>
                  <a:txBody>
                    <a:bodyPr/>
                    <a:lstStyle/>
                    <a:p>
                      <a:pPr algn="ctr"/>
                      <a:r>
                        <a:rPr lang="en-US" b="1" i="0">
                          <a:solidFill>
                            <a:schemeClr val="bg1"/>
                          </a:solidFill>
                          <a:latin typeface="Arial" panose="020B0604020202020204" pitchFamily="34" charset="0"/>
                          <a:cs typeface="Arial" panose="020B0604020202020204" pitchFamily="34" charset="0"/>
                        </a:rPr>
                        <a:t>3</a:t>
                      </a:r>
                    </a:p>
                  </a:txBody>
                  <a:tcPr anchor="ctr">
                    <a:solidFill>
                      <a:srgbClr val="007976"/>
                    </a:solidFill>
                  </a:tcPr>
                </a:tc>
                <a:tc>
                  <a:txBody>
                    <a:bodyPr/>
                    <a:lstStyle/>
                    <a:p>
                      <a:pPr algn="ctr"/>
                      <a:r>
                        <a:rPr lang="en-US" b="1" i="0">
                          <a:solidFill>
                            <a:schemeClr val="bg1"/>
                          </a:solidFill>
                          <a:latin typeface="Arial" panose="020B0604020202020204" pitchFamily="34" charset="0"/>
                          <a:cs typeface="Arial" panose="020B0604020202020204" pitchFamily="34" charset="0"/>
                        </a:rPr>
                        <a:t>4</a:t>
                      </a:r>
                    </a:p>
                  </a:txBody>
                  <a:tcPr anchor="ctr">
                    <a:solidFill>
                      <a:srgbClr val="007976"/>
                    </a:solidFill>
                  </a:tcPr>
                </a:tc>
                <a:tc>
                  <a:txBody>
                    <a:bodyPr/>
                    <a:lstStyle/>
                    <a:p>
                      <a:pPr algn="ctr"/>
                      <a:r>
                        <a:rPr lang="en-US" b="1" i="0">
                          <a:solidFill>
                            <a:schemeClr val="bg1"/>
                          </a:solidFill>
                          <a:latin typeface="Arial" panose="020B0604020202020204" pitchFamily="34" charset="0"/>
                          <a:cs typeface="Arial" panose="020B0604020202020204" pitchFamily="34" charset="0"/>
                        </a:rPr>
                        <a:t>5</a:t>
                      </a:r>
                    </a:p>
                  </a:txBody>
                  <a:tcPr anchor="ctr">
                    <a:solidFill>
                      <a:srgbClr val="007976"/>
                    </a:solidFill>
                  </a:tcPr>
                </a:tc>
                <a:tc>
                  <a:txBody>
                    <a:bodyPr/>
                    <a:lstStyle/>
                    <a:p>
                      <a:pPr algn="ctr"/>
                      <a:r>
                        <a:rPr lang="en-US" b="1" i="0">
                          <a:solidFill>
                            <a:schemeClr val="bg1"/>
                          </a:solidFill>
                          <a:latin typeface="Arial" panose="020B0604020202020204" pitchFamily="34" charset="0"/>
                          <a:cs typeface="Arial" panose="020B0604020202020204" pitchFamily="34" charset="0"/>
                        </a:rPr>
                        <a:t>6</a:t>
                      </a:r>
                    </a:p>
                  </a:txBody>
                  <a:tcPr anchor="ctr">
                    <a:solidFill>
                      <a:srgbClr val="007976"/>
                    </a:solidFill>
                  </a:tcPr>
                </a:tc>
                <a:tc>
                  <a:txBody>
                    <a:bodyPr/>
                    <a:lstStyle/>
                    <a:p>
                      <a:pPr algn="ctr"/>
                      <a:r>
                        <a:rPr lang="en-US" b="1" i="0">
                          <a:solidFill>
                            <a:schemeClr val="bg1"/>
                          </a:solidFill>
                          <a:latin typeface="Arial" panose="020B0604020202020204" pitchFamily="34" charset="0"/>
                          <a:cs typeface="Arial" panose="020B0604020202020204" pitchFamily="34" charset="0"/>
                        </a:rPr>
                        <a:t>7</a:t>
                      </a:r>
                    </a:p>
                  </a:txBody>
                  <a:tcPr anchor="ctr">
                    <a:solidFill>
                      <a:srgbClr val="007976"/>
                    </a:solidFill>
                  </a:tcPr>
                </a:tc>
                <a:extLst>
                  <a:ext uri="{0D108BD9-81ED-4DB2-BD59-A6C34878D82A}">
                    <a16:rowId xmlns:a16="http://schemas.microsoft.com/office/drawing/2014/main" val="585694306"/>
                  </a:ext>
                </a:extLst>
              </a:tr>
              <a:tr h="729397">
                <a:tc>
                  <a:txBody>
                    <a:bodyPr/>
                    <a:lstStyle/>
                    <a:p>
                      <a:pPr algn="ctr"/>
                      <a:r>
                        <a:rPr lang="en-US" b="0" i="0">
                          <a:solidFill>
                            <a:srgbClr val="515151"/>
                          </a:solidFill>
                          <a:latin typeface="Arial" panose="020B0604020202020204" pitchFamily="34" charset="0"/>
                        </a:rPr>
                        <a:t>123</a:t>
                      </a:r>
                    </a:p>
                  </a:txBody>
                  <a:tcPr anchor="ctr">
                    <a:solidFill>
                      <a:srgbClr val="4ABEBA">
                        <a:alpha val="4980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4980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4980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4980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4980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49801"/>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49801"/>
                      </a:srgbClr>
                    </a:solidFill>
                  </a:tcPr>
                </a:tc>
                <a:extLst>
                  <a:ext uri="{0D108BD9-81ED-4DB2-BD59-A6C34878D82A}">
                    <a16:rowId xmlns:a16="http://schemas.microsoft.com/office/drawing/2014/main" val="2392467776"/>
                  </a:ext>
                </a:extLst>
              </a:tr>
              <a:tr h="1139784">
                <a:tc>
                  <a:txBody>
                    <a:bodyPr/>
                    <a:lstStyle/>
                    <a:p>
                      <a:pPr algn="ct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extLst>
                  <a:ext uri="{0D108BD9-81ED-4DB2-BD59-A6C34878D82A}">
                    <a16:rowId xmlns:a16="http://schemas.microsoft.com/office/drawing/2014/main" val="428626902"/>
                  </a:ext>
                </a:extLst>
              </a:tr>
              <a:tr h="729397">
                <a:tc>
                  <a:txBody>
                    <a:bodyPr/>
                    <a:lstStyle/>
                    <a:p>
                      <a:pPr algn="ctr"/>
                      <a:r>
                        <a:rPr lang="en-US" b="0" i="0">
                          <a:solidFill>
                            <a:srgbClr val="515151"/>
                          </a:solidFill>
                          <a:latin typeface="Arial" panose="020B0604020202020204" pitchFamily="34" charset="0"/>
                        </a:rPr>
                        <a:t>123</a:t>
                      </a:r>
                    </a:p>
                  </a:txBody>
                  <a:tcPr anchor="ctr">
                    <a:solidFill>
                      <a:srgbClr val="4ABEBA">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5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4ABEBA">
                        <a:alpha val="50000"/>
                      </a:srgbClr>
                    </a:solidFill>
                  </a:tcPr>
                </a:tc>
                <a:extLst>
                  <a:ext uri="{0D108BD9-81ED-4DB2-BD59-A6C34878D82A}">
                    <a16:rowId xmlns:a16="http://schemas.microsoft.com/office/drawing/2014/main" val="1818945170"/>
                  </a:ext>
                </a:extLst>
              </a:tr>
              <a:tr h="729397">
                <a:tc>
                  <a:txBody>
                    <a:bodyPr/>
                    <a:lstStyle/>
                    <a:p>
                      <a:pPr algn="ct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0" i="0">
                          <a:solidFill>
                            <a:srgbClr val="515151"/>
                          </a:solidFill>
                          <a:latin typeface="Arial" panose="020B0604020202020204" pitchFamily="34" charset="0"/>
                        </a:rPr>
                        <a:t>123</a:t>
                      </a:r>
                    </a:p>
                  </a:txBody>
                  <a:tcPr anchor="ctr">
                    <a:solidFill>
                      <a:srgbClr val="00A19C">
                        <a:alpha val="25000"/>
                      </a:srgbClr>
                    </a:solidFill>
                  </a:tcPr>
                </a:tc>
                <a:extLst>
                  <a:ext uri="{0D108BD9-81ED-4DB2-BD59-A6C34878D82A}">
                    <a16:rowId xmlns:a16="http://schemas.microsoft.com/office/drawing/2014/main" val="3185654157"/>
                  </a:ext>
                </a:extLst>
              </a:tr>
            </a:tbl>
          </a:graphicData>
        </a:graphic>
      </p:graphicFrame>
      <p:sp>
        <p:nvSpPr>
          <p:cNvPr id="23" name="Slide Number Placeholder 13">
            <a:extLst>
              <a:ext uri="{FF2B5EF4-FFF2-40B4-BE49-F238E27FC236}">
                <a16:creationId xmlns:a16="http://schemas.microsoft.com/office/drawing/2014/main" id="{B6BF333E-4DEF-114E-8707-48BE61F61EB5}"/>
              </a:ext>
            </a:extLst>
          </p:cNvPr>
          <p:cNvSpPr txBox="1">
            <a:spLocks/>
          </p:cNvSpPr>
          <p:nvPr userDrawn="1"/>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b="0" i="0" smtClean="0">
                <a:latin typeface="Arial" panose="020B0604020202020204" pitchFamily="34" charset="0"/>
              </a:rPr>
              <a:pPr algn="ctr"/>
              <a:t>‹#›</a:t>
            </a:fld>
            <a:endParaRPr lang="en-US" b="0" i="0">
              <a:latin typeface="Arial" panose="020B0604020202020204" pitchFamily="34" charset="0"/>
            </a:endParaRPr>
          </a:p>
        </p:txBody>
      </p:sp>
      <p:pic>
        <p:nvPicPr>
          <p:cNvPr id="3" name="Picture 2">
            <a:extLst>
              <a:ext uri="{FF2B5EF4-FFF2-40B4-BE49-F238E27FC236}">
                <a16:creationId xmlns:a16="http://schemas.microsoft.com/office/drawing/2014/main" id="{F90EB453-7DE2-43C3-997C-A548B2EB426B}"/>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26520180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10954-AC0C-4941-99EE-632369929A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8F108D8-5010-4CFE-B5E1-4E6E7BD445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FBF9CF7-DA80-4791-91C6-3EA1F49DFA88}"/>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5" name="Footer Placeholder 4">
            <a:extLst>
              <a:ext uri="{FF2B5EF4-FFF2-40B4-BE49-F238E27FC236}">
                <a16:creationId xmlns:a16="http://schemas.microsoft.com/office/drawing/2014/main" id="{227150DD-5BCD-44D0-8377-317052996D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5FBEFA3-F66D-4C49-97DF-2FC5ECEA1833}"/>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7437719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5958E-70A7-4F74-A7C5-AC098E985D5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7EA4304-69A0-48DD-B4B6-93DB757EB79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4D7B8-D19F-4732-9721-5E423791FAB3}"/>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5" name="Footer Placeholder 4">
            <a:extLst>
              <a:ext uri="{FF2B5EF4-FFF2-40B4-BE49-F238E27FC236}">
                <a16:creationId xmlns:a16="http://schemas.microsoft.com/office/drawing/2014/main" id="{A9A718D5-A0CE-4FDF-8712-2C15311144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68488AD-DB2F-4682-8F54-BFF5313A3A09}"/>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36159631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BA5F1-F452-4678-8415-66F2B209A9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0FBAC06-7FF1-49A3-A67B-9A859A1CBD4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3088C3-8635-41E7-ADE0-2E46890ADAE4}"/>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5" name="Footer Placeholder 4">
            <a:extLst>
              <a:ext uri="{FF2B5EF4-FFF2-40B4-BE49-F238E27FC236}">
                <a16:creationId xmlns:a16="http://schemas.microsoft.com/office/drawing/2014/main" id="{42139783-3B98-46C3-8EAF-0EE2317BD0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29D84E0-567A-480F-8921-FB012FE6CBB8}"/>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779326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63A69-D52F-4CD1-BFA4-FA615E206E7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BBC8BDC-E0F2-468D-8698-CF46DC1F032A}"/>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E396DA9-9488-4EE2-872F-A9F6EA75A62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D002B8-9A47-4CD1-8162-C17682378F71}"/>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6" name="Footer Placeholder 5">
            <a:extLst>
              <a:ext uri="{FF2B5EF4-FFF2-40B4-BE49-F238E27FC236}">
                <a16:creationId xmlns:a16="http://schemas.microsoft.com/office/drawing/2014/main" id="{4121D6DB-75C8-410F-8DAA-3AC4E886752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F3F67FD-E0A7-4AC6-BD9B-68346A57B508}"/>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16295601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139D9-D77F-4451-AE6F-215B2127358A}"/>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E568049-B744-4238-BDC1-D2B397CCEF88}"/>
              </a:ext>
            </a:extLst>
          </p:cNvPr>
          <p:cNvSpPr>
            <a:spLocks noGrp="1"/>
          </p:cNvSpPr>
          <p:nvPr>
            <p:ph type="body" idx="1"/>
          </p:nvPr>
        </p:nvSpPr>
        <p:spPr>
          <a:xfrm>
            <a:off x="839788" y="1681163"/>
            <a:ext cx="5157787" cy="82391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456EAB1-4228-4369-AF8A-44D7CC155C3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C00BCEC-53E5-4770-87F5-B52ADB4715CC}"/>
              </a:ext>
            </a:extLst>
          </p:cNvPr>
          <p:cNvSpPr>
            <a:spLocks noGrp="1"/>
          </p:cNvSpPr>
          <p:nvPr>
            <p:ph type="body" sz="quarter" idx="3"/>
          </p:nvPr>
        </p:nvSpPr>
        <p:spPr>
          <a:xfrm>
            <a:off x="6172200" y="1681163"/>
            <a:ext cx="5183188" cy="823912"/>
          </a:xfrm>
        </p:spPr>
        <p:txBody>
          <a:bodyPr vert="horz" lIns="91440" tIns="45720" rIns="91440" bIns="45720" rtlCol="0" anchor="b">
            <a:normAutofit/>
          </a:bodyPr>
          <a:lstStyle>
            <a:lvl1pPr>
              <a:defRPr lang="en-US" sz="2400" b="1" i="0">
                <a:latin typeface="Arial" panose="020B0604020202020204" pitchFamily="34" charset="0"/>
                <a:cs typeface="Arial" panose="020B0604020202020204" pitchFamily="34" charset="0"/>
              </a:defRPr>
            </a:lvl1pPr>
          </a:lstStyle>
          <a:p>
            <a:pPr marL="0" lvl="0" indent="0">
              <a:buNone/>
            </a:pPr>
            <a:r>
              <a:rPr lang="en-US"/>
              <a:t>Edit Master text styles</a:t>
            </a:r>
          </a:p>
        </p:txBody>
      </p:sp>
      <p:sp>
        <p:nvSpPr>
          <p:cNvPr id="6" name="Content Placeholder 5">
            <a:extLst>
              <a:ext uri="{FF2B5EF4-FFF2-40B4-BE49-F238E27FC236}">
                <a16:creationId xmlns:a16="http://schemas.microsoft.com/office/drawing/2014/main" id="{AD79403C-A959-45A8-BC70-EF2CB2E3E6C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475373E0-DB04-4732-A93F-E89258DE2D35}"/>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8" name="Footer Placeholder 7">
            <a:extLst>
              <a:ext uri="{FF2B5EF4-FFF2-40B4-BE49-F238E27FC236}">
                <a16:creationId xmlns:a16="http://schemas.microsoft.com/office/drawing/2014/main" id="{5E2B91B3-2C0B-4703-A937-E9D7C5D4194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F451230-558B-4C67-A27F-0FC3FDE6A3E6}"/>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9325434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78BB1-486E-4FA2-B510-5A0D10A179F6}"/>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143EBA-26CB-44AC-9A82-492B8A88F7FE}"/>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4" name="Footer Placeholder 3">
            <a:extLst>
              <a:ext uri="{FF2B5EF4-FFF2-40B4-BE49-F238E27FC236}">
                <a16:creationId xmlns:a16="http://schemas.microsoft.com/office/drawing/2014/main" id="{7311BDE7-CEA9-47B8-9000-CA45D9D7A70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1D65624-2FA7-4878-A0BA-70165888407E}"/>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746101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1_1 Page Layout">
    <p:spTree>
      <p:nvGrpSpPr>
        <p:cNvPr id="1" name=""/>
        <p:cNvGrpSpPr/>
        <p:nvPr/>
      </p:nvGrpSpPr>
      <p:grpSpPr>
        <a:xfrm>
          <a:off x="0" y="0"/>
          <a:ext cx="0" cy="0"/>
          <a:chOff x="0" y="0"/>
          <a:chExt cx="0" cy="0"/>
        </a:xfrm>
      </p:grpSpPr>
      <p:sp>
        <p:nvSpPr>
          <p:cNvPr id="5" name="Hexagon 4">
            <a:extLst>
              <a:ext uri="{FF2B5EF4-FFF2-40B4-BE49-F238E27FC236}">
                <a16:creationId xmlns:a16="http://schemas.microsoft.com/office/drawing/2014/main" id="{9E510ACB-9E8B-AFC9-539B-7D242A384163}"/>
              </a:ext>
            </a:extLst>
          </p:cNvPr>
          <p:cNvSpPr/>
          <p:nvPr/>
        </p:nvSpPr>
        <p:spPr>
          <a:xfrm rot="5400000">
            <a:off x="1170563" y="1637286"/>
            <a:ext cx="4055637" cy="3583421"/>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5433392" y="2700630"/>
            <a:ext cx="5671687" cy="1456737"/>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4" name="Text Placeholder 3">
            <a:extLst>
              <a:ext uri="{FF2B5EF4-FFF2-40B4-BE49-F238E27FC236}">
                <a16:creationId xmlns:a16="http://schemas.microsoft.com/office/drawing/2014/main" id="{74561844-A19F-1345-A223-EC14BF77A93E}"/>
              </a:ext>
            </a:extLst>
          </p:cNvPr>
          <p:cNvSpPr>
            <a:spLocks noGrp="1"/>
          </p:cNvSpPr>
          <p:nvPr>
            <p:ph type="body" sz="quarter" idx="10"/>
          </p:nvPr>
        </p:nvSpPr>
        <p:spPr>
          <a:xfrm>
            <a:off x="1712482" y="2472212"/>
            <a:ext cx="2971800" cy="1952625"/>
          </a:xfrm>
          <a:prstGeom prst="rect">
            <a:avLst/>
          </a:prstGeom>
        </p:spPr>
        <p:txBody>
          <a:bodyPr anchor="ctr" anchorCtr="0"/>
          <a:lstStyle>
            <a:lvl1pPr algn="ctr">
              <a:defRPr b="0" i="0">
                <a:solidFill>
                  <a:schemeClr val="bg1"/>
                </a:solidFill>
                <a:latin typeface="Arial" panose="020B0604020202020204" pitchFamily="34" charset="0"/>
                <a:cs typeface="Arial" panose="020B0604020202020204" pitchFamily="34" charset="0"/>
              </a:defRPr>
            </a:lvl1pPr>
            <a:lvl2pPr algn="ctr">
              <a:defRPr b="0" i="0">
                <a:solidFill>
                  <a:schemeClr val="bg1"/>
                </a:solidFill>
                <a:latin typeface="Arial" panose="020B0604020202020204" pitchFamily="34" charset="0"/>
                <a:cs typeface="Arial" panose="020B0604020202020204" pitchFamily="34" charset="0"/>
              </a:defRPr>
            </a:lvl2pPr>
            <a:lvl3pPr algn="ctr">
              <a:defRPr b="0" i="0">
                <a:solidFill>
                  <a:schemeClr val="bg1"/>
                </a:solidFill>
                <a:latin typeface="Arial" panose="020B0604020202020204" pitchFamily="34" charset="0"/>
                <a:cs typeface="Arial" panose="020B0604020202020204" pitchFamily="34" charset="0"/>
              </a:defRPr>
            </a:lvl3pPr>
            <a:lvl4pPr algn="ctr">
              <a:defRPr b="0" i="0">
                <a:solidFill>
                  <a:schemeClr val="bg1"/>
                </a:solidFill>
                <a:latin typeface="Arial" panose="020B0604020202020204" pitchFamily="34" charset="0"/>
                <a:cs typeface="Arial" panose="020B0604020202020204" pitchFamily="34" charset="0"/>
              </a:defRPr>
            </a:lvl4pPr>
            <a:lvl5pPr algn="ctr">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91152926-103D-EA36-7212-2DBEE9394B95}"/>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482633" y="4598165"/>
            <a:ext cx="3777467" cy="433289"/>
          </a:xfrm>
          <a:prstGeom prst="rect">
            <a:avLst/>
          </a:prstGeom>
        </p:spPr>
      </p:pic>
      <p:sp>
        <p:nvSpPr>
          <p:cNvPr id="6" name="Hexagon 5">
            <a:extLst>
              <a:ext uri="{FF2B5EF4-FFF2-40B4-BE49-F238E27FC236}">
                <a16:creationId xmlns:a16="http://schemas.microsoft.com/office/drawing/2014/main" id="{7C70DBF5-1FD0-C065-9D12-D0A2D05491C2}"/>
              </a:ext>
            </a:extLst>
          </p:cNvPr>
          <p:cNvSpPr/>
          <p:nvPr/>
        </p:nvSpPr>
        <p:spPr>
          <a:xfrm rot="5400000">
            <a:off x="3867104" y="698400"/>
            <a:ext cx="1314842" cy="1161749"/>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Hexagon 6">
            <a:extLst>
              <a:ext uri="{FF2B5EF4-FFF2-40B4-BE49-F238E27FC236}">
                <a16:creationId xmlns:a16="http://schemas.microsoft.com/office/drawing/2014/main" id="{2DAC87D6-013A-CEF7-ABA3-FF4F451866CC}"/>
              </a:ext>
            </a:extLst>
          </p:cNvPr>
          <p:cNvSpPr/>
          <p:nvPr/>
        </p:nvSpPr>
        <p:spPr>
          <a:xfrm rot="5400000">
            <a:off x="1511192" y="1445354"/>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8" name="Hexagon 7">
            <a:extLst>
              <a:ext uri="{FF2B5EF4-FFF2-40B4-BE49-F238E27FC236}">
                <a16:creationId xmlns:a16="http://schemas.microsoft.com/office/drawing/2014/main" id="{4F4C1883-E879-6D2A-E8E4-6C3BC66FE72F}"/>
              </a:ext>
            </a:extLst>
          </p:cNvPr>
          <p:cNvSpPr/>
          <p:nvPr/>
        </p:nvSpPr>
        <p:spPr>
          <a:xfrm rot="5400000">
            <a:off x="826823" y="1095703"/>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9" name="Hexagon 8">
            <a:extLst>
              <a:ext uri="{FF2B5EF4-FFF2-40B4-BE49-F238E27FC236}">
                <a16:creationId xmlns:a16="http://schemas.microsoft.com/office/drawing/2014/main" id="{8FF9F531-F561-472C-2B7B-F0B63A60B82A}"/>
              </a:ext>
            </a:extLst>
          </p:cNvPr>
          <p:cNvSpPr/>
          <p:nvPr/>
        </p:nvSpPr>
        <p:spPr>
          <a:xfrm rot="5400000">
            <a:off x="3390854" y="5222776"/>
            <a:ext cx="1314842" cy="1161749"/>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0" name="Hexagon 9">
            <a:extLst>
              <a:ext uri="{FF2B5EF4-FFF2-40B4-BE49-F238E27FC236}">
                <a16:creationId xmlns:a16="http://schemas.microsoft.com/office/drawing/2014/main" id="{4E10FA26-9306-7673-EF11-AB36E8691F03}"/>
              </a:ext>
            </a:extLst>
          </p:cNvPr>
          <p:cNvSpPr/>
          <p:nvPr/>
        </p:nvSpPr>
        <p:spPr>
          <a:xfrm rot="5400000">
            <a:off x="3175286" y="812593"/>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1" name="Hexagon 10">
            <a:extLst>
              <a:ext uri="{FF2B5EF4-FFF2-40B4-BE49-F238E27FC236}">
                <a16:creationId xmlns:a16="http://schemas.microsoft.com/office/drawing/2014/main" id="{708F18D5-99BE-22E4-D99A-C0D7351EE2C8}"/>
              </a:ext>
            </a:extLst>
          </p:cNvPr>
          <p:cNvSpPr/>
          <p:nvPr/>
        </p:nvSpPr>
        <p:spPr>
          <a:xfrm rot="5400000">
            <a:off x="2413286" y="517319"/>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5" name="Hexagon 14">
            <a:extLst>
              <a:ext uri="{FF2B5EF4-FFF2-40B4-BE49-F238E27FC236}">
                <a16:creationId xmlns:a16="http://schemas.microsoft.com/office/drawing/2014/main" id="{3FD5BB84-5809-2999-5A98-C8F06F2E6AAD}"/>
              </a:ext>
            </a:extLst>
          </p:cNvPr>
          <p:cNvSpPr/>
          <p:nvPr/>
        </p:nvSpPr>
        <p:spPr>
          <a:xfrm rot="5400000">
            <a:off x="1146343" y="4921393"/>
            <a:ext cx="1233509" cy="1089886"/>
          </a:xfrm>
          <a:prstGeom prst="hexagon">
            <a:avLst/>
          </a:prstGeom>
          <a:solidFill>
            <a:srgbClr val="00A1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17" name="Hexagon 16">
            <a:extLst>
              <a:ext uri="{FF2B5EF4-FFF2-40B4-BE49-F238E27FC236}">
                <a16:creationId xmlns:a16="http://schemas.microsoft.com/office/drawing/2014/main" id="{18327385-4913-8659-53B6-1CCDAA0AB183}"/>
              </a:ext>
            </a:extLst>
          </p:cNvPr>
          <p:cNvSpPr/>
          <p:nvPr/>
        </p:nvSpPr>
        <p:spPr>
          <a:xfrm rot="5400000">
            <a:off x="587267" y="5264880"/>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Hexagon 27">
            <a:extLst>
              <a:ext uri="{FF2B5EF4-FFF2-40B4-BE49-F238E27FC236}">
                <a16:creationId xmlns:a16="http://schemas.microsoft.com/office/drawing/2014/main" id="{35B87F61-4E2A-44CD-376C-AB639F1535B2}"/>
              </a:ext>
            </a:extLst>
          </p:cNvPr>
          <p:cNvSpPr/>
          <p:nvPr/>
        </p:nvSpPr>
        <p:spPr>
          <a:xfrm rot="5400000">
            <a:off x="444391" y="3721829"/>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9" name="Hexagon 28">
            <a:extLst>
              <a:ext uri="{FF2B5EF4-FFF2-40B4-BE49-F238E27FC236}">
                <a16:creationId xmlns:a16="http://schemas.microsoft.com/office/drawing/2014/main" id="{8BA2576D-A02E-2311-0C1E-38D2582C91DE}"/>
              </a:ext>
            </a:extLst>
          </p:cNvPr>
          <p:cNvSpPr/>
          <p:nvPr/>
        </p:nvSpPr>
        <p:spPr>
          <a:xfrm rot="5400000">
            <a:off x="174911" y="2336594"/>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1" name="Hexagon 30">
            <a:extLst>
              <a:ext uri="{FF2B5EF4-FFF2-40B4-BE49-F238E27FC236}">
                <a16:creationId xmlns:a16="http://schemas.microsoft.com/office/drawing/2014/main" id="{03112840-1683-4FC6-562A-93A826149904}"/>
              </a:ext>
            </a:extLst>
          </p:cNvPr>
          <p:cNvSpPr/>
          <p:nvPr/>
        </p:nvSpPr>
        <p:spPr>
          <a:xfrm rot="5400000">
            <a:off x="5327938" y="1679369"/>
            <a:ext cx="415522" cy="367141"/>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2" name="Hexagon 31">
            <a:extLst>
              <a:ext uri="{FF2B5EF4-FFF2-40B4-BE49-F238E27FC236}">
                <a16:creationId xmlns:a16="http://schemas.microsoft.com/office/drawing/2014/main" id="{CB5E3D6A-4236-10AF-85D4-9E29EC86C885}"/>
              </a:ext>
            </a:extLst>
          </p:cNvPr>
          <p:cNvSpPr/>
          <p:nvPr/>
        </p:nvSpPr>
        <p:spPr>
          <a:xfrm rot="5400000">
            <a:off x="5692668" y="854804"/>
            <a:ext cx="595267" cy="525958"/>
          </a:xfrm>
          <a:prstGeom prst="hexagon">
            <a:avLst/>
          </a:prstGeom>
          <a:solidFill>
            <a:srgbClr val="4ABE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Tree>
    <p:extLst>
      <p:ext uri="{BB962C8B-B14F-4D97-AF65-F5344CB8AC3E}">
        <p14:creationId xmlns:p14="http://schemas.microsoft.com/office/powerpoint/2010/main" val="2597396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98827DC-CB6B-43C3-8382-1444125C261A}"/>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3" name="Footer Placeholder 2">
            <a:extLst>
              <a:ext uri="{FF2B5EF4-FFF2-40B4-BE49-F238E27FC236}">
                <a16:creationId xmlns:a16="http://schemas.microsoft.com/office/drawing/2014/main" id="{E89D1B14-F6E9-432C-BDA1-7297124AD137}"/>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24FCEB6-DB28-4013-B474-E5715E05655A}"/>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17698526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34D3C-B04C-488D-9623-29E74B254B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9DAE06E-4C0C-416A-9C73-3711BDF12B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0B53AEC-BD63-4A60-BE5C-FD6ECAA35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F720782-A06F-45A8-9B4E-DB367351CF32}"/>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6" name="Footer Placeholder 5">
            <a:extLst>
              <a:ext uri="{FF2B5EF4-FFF2-40B4-BE49-F238E27FC236}">
                <a16:creationId xmlns:a16="http://schemas.microsoft.com/office/drawing/2014/main" id="{39F0BB86-7139-49A0-A8B9-E7394E762D9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12BC5E9-D252-4420-8A10-8CF7C0A3B0BE}"/>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25071438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B2FCF-2003-4CD0-8827-FB1D12ACE7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7B9BD76-2F11-4D77-921B-75375F8D4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4A68C975-7DB9-4C4A-8D51-23AF7BD1F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F0A2BE9C-A3B3-481F-995E-E709E0AEFA83}"/>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6" name="Footer Placeholder 5">
            <a:extLst>
              <a:ext uri="{FF2B5EF4-FFF2-40B4-BE49-F238E27FC236}">
                <a16:creationId xmlns:a16="http://schemas.microsoft.com/office/drawing/2014/main" id="{FA8EEEA4-D6CD-42A9-AADB-908A8A070C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88F76E0-ACB9-43D3-9EAE-56E815951A82}"/>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39775060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60C3C-F4B6-44EA-8B12-253F2580BBF8}"/>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2FB520-0023-4B29-A142-8FE6972A890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D832E95-512F-4252-B2FC-9BA188E67D64}"/>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5" name="Footer Placeholder 4">
            <a:extLst>
              <a:ext uri="{FF2B5EF4-FFF2-40B4-BE49-F238E27FC236}">
                <a16:creationId xmlns:a16="http://schemas.microsoft.com/office/drawing/2014/main" id="{81D76DA2-FF4A-44FE-83F9-4B674DB5676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869513E-3F0C-407A-B7BE-D26C25EC2E6C}"/>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24870192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C1FE23-737E-411B-BF41-F6B5D2B380A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C7465B-2279-46FA-8C1C-ACAC4E686F8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BB9D6C8-70C2-4084-8FA4-3E969D317FA3}"/>
              </a:ext>
            </a:extLst>
          </p:cNvPr>
          <p:cNvSpPr>
            <a:spLocks noGrp="1"/>
          </p:cNvSpPr>
          <p:nvPr>
            <p:ph type="dt" sz="half" idx="10"/>
          </p:nvPr>
        </p:nvSpPr>
        <p:spPr/>
        <p:txBody>
          <a:bodyPr/>
          <a:lstStyle/>
          <a:p>
            <a:fld id="{B0C093F8-DAC0-4602-9928-D9158C448EEB}" type="datetimeFigureOut">
              <a:rPr lang="en-GB" smtClean="0"/>
              <a:t>07/08/2025</a:t>
            </a:fld>
            <a:endParaRPr lang="en-GB"/>
          </a:p>
        </p:txBody>
      </p:sp>
      <p:sp>
        <p:nvSpPr>
          <p:cNvPr id="5" name="Footer Placeholder 4">
            <a:extLst>
              <a:ext uri="{FF2B5EF4-FFF2-40B4-BE49-F238E27FC236}">
                <a16:creationId xmlns:a16="http://schemas.microsoft.com/office/drawing/2014/main" id="{F91CCD97-A59D-4738-84E9-233AEE2A3EA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C72CEF0-D8FA-47C3-9110-D9E2A82A7F05}"/>
              </a:ext>
            </a:extLst>
          </p:cNvPr>
          <p:cNvSpPr>
            <a:spLocks noGrp="1"/>
          </p:cNvSpPr>
          <p:nvPr>
            <p:ph type="sldNum" sz="quarter" idx="12"/>
          </p:nvPr>
        </p:nvSpPr>
        <p:spPr/>
        <p:txBody>
          <a:bodyPr/>
          <a:lstStyle/>
          <a:p>
            <a:fld id="{F138510A-36EA-4895-A4CF-4D4D303D030E}" type="slidenum">
              <a:rPr lang="en-GB" smtClean="0"/>
              <a:t>‹#›</a:t>
            </a:fld>
            <a:endParaRPr lang="en-GB"/>
          </a:p>
        </p:txBody>
      </p:sp>
    </p:spTree>
    <p:extLst>
      <p:ext uri="{BB962C8B-B14F-4D97-AF65-F5344CB8AC3E}">
        <p14:creationId xmlns:p14="http://schemas.microsoft.com/office/powerpoint/2010/main" val="198793527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91305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60797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3940357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039982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7775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5_1 Page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3260156" y="1966638"/>
            <a:ext cx="5671687" cy="1456737"/>
          </a:xfrm>
          <a:prstGeom prst="rect">
            <a:avLst/>
          </a:prstGeom>
          <a:solidFill>
            <a:schemeClr val="bg1"/>
          </a:solidFill>
        </p:spPr>
        <p:txBody>
          <a:bodyPr anchor="b">
            <a:normAutofit/>
          </a:bodyPr>
          <a:lstStyle>
            <a:lvl1pPr algn="l">
              <a:defRPr sz="4800"/>
            </a:lvl1pPr>
          </a:lstStyle>
          <a:p>
            <a:r>
              <a:rPr lang="en-US"/>
              <a:t>Click to edit Master title style</a:t>
            </a:r>
          </a:p>
        </p:txBody>
      </p:sp>
      <p:pic>
        <p:nvPicPr>
          <p:cNvPr id="2" name="Picture 1">
            <a:extLst>
              <a:ext uri="{FF2B5EF4-FFF2-40B4-BE49-F238E27FC236}">
                <a16:creationId xmlns:a16="http://schemas.microsoft.com/office/drawing/2014/main" id="{8BF29D71-2580-A1FF-5223-705CEDC6696B}"/>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6234438" y="5740658"/>
            <a:ext cx="5189609" cy="595267"/>
          </a:xfrm>
          <a:prstGeom prst="rect">
            <a:avLst/>
          </a:prstGeom>
        </p:spPr>
      </p:pic>
    </p:spTree>
    <p:extLst>
      <p:ext uri="{BB962C8B-B14F-4D97-AF65-F5344CB8AC3E}">
        <p14:creationId xmlns:p14="http://schemas.microsoft.com/office/powerpoint/2010/main" val="7325364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97593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17387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272509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25240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8955189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531648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cSld name="1 Page Layou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424312" y="445233"/>
            <a:ext cx="8627091" cy="726506"/>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15" name="Content Placeholder 25">
            <a:extLst>
              <a:ext uri="{FF2B5EF4-FFF2-40B4-BE49-F238E27FC236}">
                <a16:creationId xmlns:a16="http://schemas.microsoft.com/office/drawing/2014/main" id="{90BFC532-D1D3-2C46-B3A0-955D5380E090}"/>
              </a:ext>
            </a:extLst>
          </p:cNvPr>
          <p:cNvSpPr>
            <a:spLocks noGrp="1"/>
          </p:cNvSpPr>
          <p:nvPr>
            <p:ph sz="quarter" idx="13"/>
          </p:nvPr>
        </p:nvSpPr>
        <p:spPr>
          <a:xfrm>
            <a:off x="424313" y="1285376"/>
            <a:ext cx="11343374" cy="4413503"/>
          </a:xfrm>
          <a:prstGeom prst="rect">
            <a:avLst/>
          </a:prstGeom>
        </p:spPr>
        <p:txBody>
          <a:bodyPr/>
          <a:lstStyle>
            <a:lvl1pPr>
              <a:defRPr>
                <a:solidFill>
                  <a:srgbClr val="515151"/>
                </a:solidFill>
              </a:defRPr>
            </a:lvl1pPr>
            <a:lvl2pPr>
              <a:defRPr>
                <a:solidFill>
                  <a:srgbClr val="515151"/>
                </a:solidFill>
              </a:defRPr>
            </a:lvl2pPr>
            <a:lvl3pPr>
              <a:defRPr>
                <a:solidFill>
                  <a:srgbClr val="515151"/>
                </a:solidFill>
              </a:defRPr>
            </a:lvl3pPr>
            <a:lvl4pPr>
              <a:defRPr>
                <a:solidFill>
                  <a:srgbClr val="515151"/>
                </a:solidFill>
              </a:defRPr>
            </a:lvl4pPr>
            <a:lvl5pPr>
              <a:defRPr>
                <a:solidFill>
                  <a:srgbClr val="51515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lide Number Placeholder 13">
            <a:extLst>
              <a:ext uri="{FF2B5EF4-FFF2-40B4-BE49-F238E27FC236}">
                <a16:creationId xmlns:a16="http://schemas.microsoft.com/office/drawing/2014/main" id="{1A3CF215-18BE-644C-81BB-A3519D0E9C33}"/>
              </a:ext>
            </a:extLst>
          </p:cNvPr>
          <p:cNvSpPr txBox="1">
            <a:spLocks/>
          </p:cNvSpPr>
          <p:nvPr/>
        </p:nvSpPr>
        <p:spPr>
          <a:xfrm>
            <a:off x="4724400" y="619061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50069A1E-88D8-B74B-984D-E602CD2EEC3A}" type="slidenum">
              <a:rPr lang="en-US" smtClean="0">
                <a:latin typeface="Arial" panose="020B0604020202020204" pitchFamily="34" charset="0"/>
                <a:cs typeface="Arial" panose="020B0604020202020204" pitchFamily="34" charset="0"/>
              </a:rPr>
              <a:pPr algn="ctr"/>
              <a:t>‹#›</a:t>
            </a:fld>
            <a:endParaRPr lang="en-US">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4B01E899-40DF-EF6C-A02C-24FB0CC420B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7759487" y="5968467"/>
            <a:ext cx="4008652" cy="459807"/>
          </a:xfrm>
          <a:prstGeom prst="rect">
            <a:avLst/>
          </a:prstGeom>
        </p:spPr>
      </p:pic>
    </p:spTree>
    <p:extLst>
      <p:ext uri="{BB962C8B-B14F-4D97-AF65-F5344CB8AC3E}">
        <p14:creationId xmlns:p14="http://schemas.microsoft.com/office/powerpoint/2010/main" val="2266400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6_1 Page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9BC262B-FE94-4978-BAED-7A4880DA5136}"/>
              </a:ext>
            </a:extLst>
          </p:cNvPr>
          <p:cNvPicPr>
            <a:picLocks noChangeAspect="1"/>
          </p:cNvPicPr>
          <p:nvPr/>
        </p:nvPicPr>
        <p:blipFill rotWithShape="1">
          <a:blip r:embed="rId2" cstate="hqprint">
            <a:alphaModFix amt="28000"/>
            <a:extLst>
              <a:ext uri="{28A0092B-C50C-407E-A947-70E740481C1C}">
                <a14:useLocalDpi xmlns:a14="http://schemas.microsoft.com/office/drawing/2010/main"/>
              </a:ext>
            </a:extLst>
          </a:blip>
          <a:srcRect/>
          <a:stretch/>
        </p:blipFill>
        <p:spPr>
          <a:xfrm>
            <a:off x="0" y="1"/>
            <a:ext cx="12191999" cy="6858000"/>
          </a:xfrm>
          <a:prstGeom prst="rect">
            <a:avLst/>
          </a:prstGeom>
          <a:noFill/>
        </p:spPr>
      </p:pic>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5433392" y="2700630"/>
            <a:ext cx="5671687" cy="1456737"/>
          </a:xfrm>
          <a:prstGeom prst="rect">
            <a:avLst/>
          </a:prstGeom>
          <a:solidFill>
            <a:schemeClr val="bg1"/>
          </a:solidFill>
        </p:spPr>
        <p:txBody>
          <a:bodyPr anchor="b">
            <a:normAutofit/>
          </a:bodyPr>
          <a:lstStyle>
            <a:lvl1pPr algn="l">
              <a:defRPr sz="4800"/>
            </a:lvl1pPr>
          </a:lstStyle>
          <a:p>
            <a:r>
              <a:rPr lang="en-US"/>
              <a:t>Click to edit Master title style</a:t>
            </a:r>
          </a:p>
        </p:txBody>
      </p:sp>
      <p:sp>
        <p:nvSpPr>
          <p:cNvPr id="2" name="Hexagon 1">
            <a:extLst>
              <a:ext uri="{FF2B5EF4-FFF2-40B4-BE49-F238E27FC236}">
                <a16:creationId xmlns:a16="http://schemas.microsoft.com/office/drawing/2014/main" id="{2BA82059-D637-3642-86E1-FC1E122A2DD5}"/>
              </a:ext>
            </a:extLst>
          </p:cNvPr>
          <p:cNvSpPr/>
          <p:nvPr/>
        </p:nvSpPr>
        <p:spPr>
          <a:xfrm rot="5400000">
            <a:off x="1170863" y="1681138"/>
            <a:ext cx="4055038" cy="3495722"/>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ext Placeholder 3">
            <a:extLst>
              <a:ext uri="{FF2B5EF4-FFF2-40B4-BE49-F238E27FC236}">
                <a16:creationId xmlns:a16="http://schemas.microsoft.com/office/drawing/2014/main" id="{74561844-A19F-1345-A223-EC14BF77A93E}"/>
              </a:ext>
            </a:extLst>
          </p:cNvPr>
          <p:cNvSpPr>
            <a:spLocks noGrp="1"/>
          </p:cNvSpPr>
          <p:nvPr>
            <p:ph type="body" sz="quarter" idx="10"/>
          </p:nvPr>
        </p:nvSpPr>
        <p:spPr>
          <a:xfrm>
            <a:off x="1712482" y="2472212"/>
            <a:ext cx="2971800" cy="1952625"/>
          </a:xfrm>
          <a:prstGeom prst="rect">
            <a:avLst/>
          </a:prstGeom>
        </p:spPr>
        <p:txBody>
          <a:bodyPr anchor="ctr" anchorCtr="0"/>
          <a:lstStyle>
            <a:lvl1pPr algn="ctr">
              <a:defRPr b="0" i="0">
                <a:solidFill>
                  <a:schemeClr val="bg1"/>
                </a:solidFill>
                <a:latin typeface="Arial" panose="020B0604020202020204" pitchFamily="34" charset="0"/>
                <a:cs typeface="Arial" panose="020B0604020202020204" pitchFamily="34" charset="0"/>
              </a:defRPr>
            </a:lvl1pPr>
            <a:lvl2pPr algn="ctr">
              <a:defRPr b="0" i="0">
                <a:solidFill>
                  <a:schemeClr val="bg1"/>
                </a:solidFill>
                <a:latin typeface="Arial" panose="020B0604020202020204" pitchFamily="34" charset="0"/>
                <a:cs typeface="Arial" panose="020B0604020202020204" pitchFamily="34" charset="0"/>
              </a:defRPr>
            </a:lvl2pPr>
            <a:lvl3pPr algn="ctr">
              <a:defRPr b="0" i="0">
                <a:solidFill>
                  <a:schemeClr val="bg1"/>
                </a:solidFill>
                <a:latin typeface="Arial" panose="020B0604020202020204" pitchFamily="34" charset="0"/>
                <a:cs typeface="Arial" panose="020B0604020202020204" pitchFamily="34" charset="0"/>
              </a:defRPr>
            </a:lvl3pPr>
            <a:lvl4pPr algn="ctr">
              <a:defRPr b="0" i="0">
                <a:solidFill>
                  <a:schemeClr val="bg1"/>
                </a:solidFill>
                <a:latin typeface="Arial" panose="020B0604020202020204" pitchFamily="34" charset="0"/>
                <a:cs typeface="Arial" panose="020B0604020202020204" pitchFamily="34" charset="0"/>
              </a:defRPr>
            </a:lvl4pPr>
            <a:lvl5pPr algn="ctr">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AAF1BB6A-D397-AB60-9374-35FF69EFE04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82633" y="4598165"/>
            <a:ext cx="3777467" cy="433289"/>
          </a:xfrm>
          <a:prstGeom prst="rect">
            <a:avLst/>
          </a:prstGeom>
        </p:spPr>
      </p:pic>
    </p:spTree>
    <p:extLst>
      <p:ext uri="{BB962C8B-B14F-4D97-AF65-F5344CB8AC3E}">
        <p14:creationId xmlns:p14="http://schemas.microsoft.com/office/powerpoint/2010/main" val="462151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0_1 Page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612C009-72B1-4236-A9AA-C0D797296D46}"/>
              </a:ext>
            </a:extLst>
          </p:cNvPr>
          <p:cNvPicPr>
            <a:picLocks noChangeAspect="1"/>
          </p:cNvPicPr>
          <p:nvPr/>
        </p:nvPicPr>
        <p:blipFill rotWithShape="1">
          <a:blip r:embed="rId2" cstate="hqprint">
            <a:alphaModFix amt="29000"/>
            <a:extLst>
              <a:ext uri="{28A0092B-C50C-407E-A947-70E740481C1C}">
                <a14:useLocalDpi xmlns:a14="http://schemas.microsoft.com/office/drawing/2010/main"/>
              </a:ext>
            </a:extLst>
          </a:blip>
          <a:srcRect/>
          <a:stretch/>
        </p:blipFill>
        <p:spPr>
          <a:xfrm>
            <a:off x="0" y="0"/>
            <a:ext cx="12205090" cy="6858000"/>
          </a:xfrm>
          <a:prstGeom prst="rect">
            <a:avLst/>
          </a:prstGeom>
          <a:noFill/>
          <a:ln>
            <a:gradFill flip="none" rotWithShape="1">
              <a:gsLst>
                <a:gs pos="0">
                  <a:schemeClr val="accent6">
                    <a:alpha val="0"/>
                    <a:lumMod val="14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p:spPr>
      </p:pic>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5433392" y="2700630"/>
            <a:ext cx="5671687" cy="1456737"/>
          </a:xfrm>
          <a:prstGeom prst="rect">
            <a:avLst/>
          </a:prstGeom>
          <a:noFill/>
        </p:spPr>
        <p:txBody>
          <a:bodyPr anchor="b">
            <a:normAutofit/>
          </a:bodyPr>
          <a:lstStyle>
            <a:lvl1pPr algn="l">
              <a:defRPr sz="4800"/>
            </a:lvl1pPr>
          </a:lstStyle>
          <a:p>
            <a:r>
              <a:rPr lang="en-US"/>
              <a:t>Click to edit Master title style</a:t>
            </a:r>
          </a:p>
        </p:txBody>
      </p:sp>
      <p:sp>
        <p:nvSpPr>
          <p:cNvPr id="2" name="Hexagon 1">
            <a:extLst>
              <a:ext uri="{FF2B5EF4-FFF2-40B4-BE49-F238E27FC236}">
                <a16:creationId xmlns:a16="http://schemas.microsoft.com/office/drawing/2014/main" id="{2BA82059-D637-3642-86E1-FC1E122A2DD5}"/>
              </a:ext>
            </a:extLst>
          </p:cNvPr>
          <p:cNvSpPr/>
          <p:nvPr/>
        </p:nvSpPr>
        <p:spPr>
          <a:xfrm rot="5400000">
            <a:off x="1170863" y="1681138"/>
            <a:ext cx="4055038" cy="3495722"/>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ext Placeholder 3">
            <a:extLst>
              <a:ext uri="{FF2B5EF4-FFF2-40B4-BE49-F238E27FC236}">
                <a16:creationId xmlns:a16="http://schemas.microsoft.com/office/drawing/2014/main" id="{74561844-A19F-1345-A223-EC14BF77A93E}"/>
              </a:ext>
            </a:extLst>
          </p:cNvPr>
          <p:cNvSpPr>
            <a:spLocks noGrp="1"/>
          </p:cNvSpPr>
          <p:nvPr>
            <p:ph type="body" sz="quarter" idx="10"/>
          </p:nvPr>
        </p:nvSpPr>
        <p:spPr>
          <a:xfrm>
            <a:off x="1712482" y="2472212"/>
            <a:ext cx="2971800" cy="1952625"/>
          </a:xfrm>
          <a:prstGeom prst="rect">
            <a:avLst/>
          </a:prstGeom>
        </p:spPr>
        <p:txBody>
          <a:bodyPr anchor="ctr" anchorCtr="0"/>
          <a:lstStyle>
            <a:lvl1pPr algn="ctr">
              <a:defRPr b="0" i="0">
                <a:solidFill>
                  <a:schemeClr val="bg1"/>
                </a:solidFill>
                <a:latin typeface="Arial" panose="020B0604020202020204" pitchFamily="34" charset="0"/>
                <a:cs typeface="Arial" panose="020B0604020202020204" pitchFamily="34" charset="0"/>
              </a:defRPr>
            </a:lvl1pPr>
            <a:lvl2pPr algn="ctr">
              <a:defRPr b="0" i="0">
                <a:solidFill>
                  <a:schemeClr val="bg1"/>
                </a:solidFill>
                <a:latin typeface="Arial" panose="020B0604020202020204" pitchFamily="34" charset="0"/>
                <a:cs typeface="Arial" panose="020B0604020202020204" pitchFamily="34" charset="0"/>
              </a:defRPr>
            </a:lvl2pPr>
            <a:lvl3pPr algn="ctr">
              <a:defRPr b="0" i="0">
                <a:solidFill>
                  <a:schemeClr val="bg1"/>
                </a:solidFill>
                <a:latin typeface="Arial" panose="020B0604020202020204" pitchFamily="34" charset="0"/>
                <a:cs typeface="Arial" panose="020B0604020202020204" pitchFamily="34" charset="0"/>
              </a:defRPr>
            </a:lvl3pPr>
            <a:lvl4pPr algn="ctr">
              <a:defRPr b="0" i="0">
                <a:solidFill>
                  <a:schemeClr val="bg1"/>
                </a:solidFill>
                <a:latin typeface="Arial" panose="020B0604020202020204" pitchFamily="34" charset="0"/>
                <a:cs typeface="Arial" panose="020B0604020202020204" pitchFamily="34" charset="0"/>
              </a:defRPr>
            </a:lvl4pPr>
            <a:lvl5pPr algn="ctr">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E065C72E-8A20-8C02-76D1-1B0CC3AB874A}"/>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82633" y="4598165"/>
            <a:ext cx="3777467" cy="433289"/>
          </a:xfrm>
          <a:prstGeom prst="rect">
            <a:avLst/>
          </a:prstGeom>
        </p:spPr>
      </p:pic>
    </p:spTree>
    <p:extLst>
      <p:ext uri="{BB962C8B-B14F-4D97-AF65-F5344CB8AC3E}">
        <p14:creationId xmlns:p14="http://schemas.microsoft.com/office/powerpoint/2010/main" val="422915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1_1 Page Layout">
    <p:spTree>
      <p:nvGrpSpPr>
        <p:cNvPr id="1" name=""/>
        <p:cNvGrpSpPr/>
        <p:nvPr/>
      </p:nvGrpSpPr>
      <p:grpSpPr>
        <a:xfrm>
          <a:off x="0" y="0"/>
          <a:ext cx="0" cy="0"/>
          <a:chOff x="0" y="0"/>
          <a:chExt cx="0" cy="0"/>
        </a:xfrm>
      </p:grpSpPr>
      <p:pic>
        <p:nvPicPr>
          <p:cNvPr id="9" name="Picture 8" descr="A picture containing person, indoor&#10;&#10;Description automatically generated">
            <a:extLst>
              <a:ext uri="{FF2B5EF4-FFF2-40B4-BE49-F238E27FC236}">
                <a16:creationId xmlns:a16="http://schemas.microsoft.com/office/drawing/2014/main" id="{F9E1D592-82A0-49B3-9962-82B85C4A1A00}"/>
              </a:ext>
            </a:extLst>
          </p:cNvPr>
          <p:cNvPicPr>
            <a:picLocks noChangeAspect="1"/>
          </p:cNvPicPr>
          <p:nvPr/>
        </p:nvPicPr>
        <p:blipFill rotWithShape="1">
          <a:blip r:embed="rId2" cstate="hqprint">
            <a:alphaModFix amt="29000"/>
            <a:extLst>
              <a:ext uri="{28A0092B-C50C-407E-A947-70E740481C1C}">
                <a14:useLocalDpi xmlns:a14="http://schemas.microsoft.com/office/drawing/2010/main"/>
              </a:ext>
            </a:extLst>
          </a:blip>
          <a:srcRect/>
          <a:stretch/>
        </p:blipFill>
        <p:spPr>
          <a:xfrm>
            <a:off x="0" y="1"/>
            <a:ext cx="12192000" cy="6857999"/>
          </a:xfrm>
          <a:prstGeom prst="rect">
            <a:avLst/>
          </a:prstGeom>
          <a:gradFill flip="none" rotWithShape="1">
            <a:gsLst>
              <a:gs pos="0">
                <a:schemeClr val="bg1"/>
              </a:gs>
              <a:gs pos="84000">
                <a:srgbClr val="F2F2F2">
                  <a:alpha val="0"/>
                  <a:lumMod val="0"/>
                  <a:lumOff val="100000"/>
                </a:srgbClr>
              </a:gs>
              <a:gs pos="37000">
                <a:schemeClr val="accent3">
                  <a:lumMod val="30000"/>
                  <a:lumOff val="70000"/>
                </a:schemeClr>
              </a:gs>
            </a:gsLst>
            <a:lin ang="5400000" scaled="1"/>
            <a:tileRect/>
          </a:gradFill>
          <a:ln>
            <a:gradFill flip="none" rotWithShape="1">
              <a:gsLst>
                <a:gs pos="0">
                  <a:schemeClr val="accent6">
                    <a:alpha val="0"/>
                    <a:lumMod val="14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p:spPr>
      </p:pic>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5433392" y="2700630"/>
            <a:ext cx="5671687" cy="1456737"/>
          </a:xfrm>
          <a:prstGeom prst="rect">
            <a:avLst/>
          </a:prstGeom>
          <a:noFill/>
        </p:spPr>
        <p:txBody>
          <a:bodyPr anchor="b">
            <a:normAutofit/>
          </a:bodyPr>
          <a:lstStyle>
            <a:lvl1pPr algn="l">
              <a:defRPr sz="4800"/>
            </a:lvl1pPr>
          </a:lstStyle>
          <a:p>
            <a:r>
              <a:rPr lang="en-US"/>
              <a:t>Click to edit Master title style</a:t>
            </a:r>
          </a:p>
        </p:txBody>
      </p:sp>
      <p:sp>
        <p:nvSpPr>
          <p:cNvPr id="2" name="Hexagon 1">
            <a:extLst>
              <a:ext uri="{FF2B5EF4-FFF2-40B4-BE49-F238E27FC236}">
                <a16:creationId xmlns:a16="http://schemas.microsoft.com/office/drawing/2014/main" id="{2BA82059-D637-3642-86E1-FC1E122A2DD5}"/>
              </a:ext>
            </a:extLst>
          </p:cNvPr>
          <p:cNvSpPr/>
          <p:nvPr/>
        </p:nvSpPr>
        <p:spPr>
          <a:xfrm rot="5400000">
            <a:off x="1170863" y="1681138"/>
            <a:ext cx="4055038" cy="3495722"/>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ext Placeholder 3">
            <a:extLst>
              <a:ext uri="{FF2B5EF4-FFF2-40B4-BE49-F238E27FC236}">
                <a16:creationId xmlns:a16="http://schemas.microsoft.com/office/drawing/2014/main" id="{74561844-A19F-1345-A223-EC14BF77A93E}"/>
              </a:ext>
            </a:extLst>
          </p:cNvPr>
          <p:cNvSpPr>
            <a:spLocks noGrp="1"/>
          </p:cNvSpPr>
          <p:nvPr>
            <p:ph type="body" sz="quarter" idx="10"/>
          </p:nvPr>
        </p:nvSpPr>
        <p:spPr>
          <a:xfrm>
            <a:off x="1712482" y="2472212"/>
            <a:ext cx="2971800" cy="1952625"/>
          </a:xfrm>
          <a:prstGeom prst="rect">
            <a:avLst/>
          </a:prstGeom>
        </p:spPr>
        <p:txBody>
          <a:bodyPr anchor="ctr" anchorCtr="0"/>
          <a:lstStyle>
            <a:lvl1pPr algn="ctr">
              <a:defRPr b="0" i="0">
                <a:solidFill>
                  <a:schemeClr val="bg1"/>
                </a:solidFill>
                <a:latin typeface="Arial" panose="020B0604020202020204" pitchFamily="34" charset="0"/>
                <a:cs typeface="Arial" panose="020B0604020202020204" pitchFamily="34" charset="0"/>
              </a:defRPr>
            </a:lvl1pPr>
            <a:lvl2pPr algn="ctr">
              <a:defRPr b="0" i="0">
                <a:solidFill>
                  <a:schemeClr val="bg1"/>
                </a:solidFill>
                <a:latin typeface="Arial" panose="020B0604020202020204" pitchFamily="34" charset="0"/>
                <a:cs typeface="Arial" panose="020B0604020202020204" pitchFamily="34" charset="0"/>
              </a:defRPr>
            </a:lvl2pPr>
            <a:lvl3pPr algn="ctr">
              <a:defRPr b="0" i="0">
                <a:solidFill>
                  <a:schemeClr val="bg1"/>
                </a:solidFill>
                <a:latin typeface="Arial" panose="020B0604020202020204" pitchFamily="34" charset="0"/>
                <a:cs typeface="Arial" panose="020B0604020202020204" pitchFamily="34" charset="0"/>
              </a:defRPr>
            </a:lvl3pPr>
            <a:lvl4pPr algn="ctr">
              <a:defRPr b="0" i="0">
                <a:solidFill>
                  <a:schemeClr val="bg1"/>
                </a:solidFill>
                <a:latin typeface="Arial" panose="020B0604020202020204" pitchFamily="34" charset="0"/>
                <a:cs typeface="Arial" panose="020B0604020202020204" pitchFamily="34" charset="0"/>
              </a:defRPr>
            </a:lvl4pPr>
            <a:lvl5pPr algn="ctr">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EF7B34E6-7875-5EDB-F54D-BAB9FA8E0CD9}"/>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82633" y="4598165"/>
            <a:ext cx="3777467" cy="433289"/>
          </a:xfrm>
          <a:prstGeom prst="rect">
            <a:avLst/>
          </a:prstGeom>
        </p:spPr>
      </p:pic>
    </p:spTree>
    <p:extLst>
      <p:ext uri="{BB962C8B-B14F-4D97-AF65-F5344CB8AC3E}">
        <p14:creationId xmlns:p14="http://schemas.microsoft.com/office/powerpoint/2010/main" val="31298069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2_1 Page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A31F01-B790-4BF9-93D9-61607945FEAC}"/>
              </a:ext>
            </a:extLst>
          </p:cNvPr>
          <p:cNvPicPr>
            <a:picLocks noChangeAspect="1"/>
          </p:cNvPicPr>
          <p:nvPr/>
        </p:nvPicPr>
        <p:blipFill rotWithShape="1">
          <a:blip r:embed="rId2" cstate="hqprint">
            <a:alphaModFix amt="29000"/>
            <a:extLst>
              <a:ext uri="{28A0092B-C50C-407E-A947-70E740481C1C}">
                <a14:useLocalDpi xmlns:a14="http://schemas.microsoft.com/office/drawing/2010/main"/>
              </a:ext>
            </a:extLst>
          </a:blip>
          <a:srcRect/>
          <a:stretch/>
        </p:blipFill>
        <p:spPr>
          <a:xfrm>
            <a:off x="1" y="0"/>
            <a:ext cx="12192000" cy="6858000"/>
          </a:xfrm>
          <a:prstGeom prst="rect">
            <a:avLst/>
          </a:prstGeom>
          <a:gradFill flip="none" rotWithShape="1">
            <a:gsLst>
              <a:gs pos="0">
                <a:schemeClr val="bg1"/>
              </a:gs>
              <a:gs pos="84000">
                <a:srgbClr val="F2F2F2">
                  <a:alpha val="0"/>
                  <a:lumMod val="0"/>
                  <a:lumOff val="100000"/>
                </a:srgbClr>
              </a:gs>
              <a:gs pos="37000">
                <a:schemeClr val="accent3">
                  <a:lumMod val="30000"/>
                  <a:lumOff val="70000"/>
                </a:schemeClr>
              </a:gs>
            </a:gsLst>
            <a:lin ang="5400000" scaled="1"/>
            <a:tileRect/>
          </a:gradFill>
          <a:ln>
            <a:gradFill flip="none" rotWithShape="1">
              <a:gsLst>
                <a:gs pos="0">
                  <a:schemeClr val="accent6">
                    <a:alpha val="0"/>
                    <a:lumMod val="14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16200000" scaled="1"/>
              <a:tileRect/>
            </a:gradFill>
          </a:ln>
        </p:spPr>
      </p:pic>
      <p:sp>
        <p:nvSpPr>
          <p:cNvPr id="12" name="Title 1">
            <a:extLst>
              <a:ext uri="{FF2B5EF4-FFF2-40B4-BE49-F238E27FC236}">
                <a16:creationId xmlns:a16="http://schemas.microsoft.com/office/drawing/2014/main" id="{8FA14744-3329-8F4E-B450-011218AED3D6}"/>
              </a:ext>
            </a:extLst>
          </p:cNvPr>
          <p:cNvSpPr>
            <a:spLocks noGrp="1"/>
          </p:cNvSpPr>
          <p:nvPr>
            <p:ph type="ctrTitle"/>
          </p:nvPr>
        </p:nvSpPr>
        <p:spPr>
          <a:xfrm>
            <a:off x="5433392" y="2700630"/>
            <a:ext cx="5671687" cy="1456737"/>
          </a:xfrm>
          <a:prstGeom prst="rect">
            <a:avLst/>
          </a:prstGeom>
          <a:noFill/>
        </p:spPr>
        <p:txBody>
          <a:bodyPr anchor="b">
            <a:normAutofit/>
          </a:bodyPr>
          <a:lstStyle>
            <a:lvl1pPr algn="l">
              <a:defRPr sz="4800"/>
            </a:lvl1pPr>
          </a:lstStyle>
          <a:p>
            <a:r>
              <a:rPr lang="en-US"/>
              <a:t>Click to edit Master title style</a:t>
            </a:r>
          </a:p>
        </p:txBody>
      </p:sp>
      <p:sp>
        <p:nvSpPr>
          <p:cNvPr id="2" name="Hexagon 1">
            <a:extLst>
              <a:ext uri="{FF2B5EF4-FFF2-40B4-BE49-F238E27FC236}">
                <a16:creationId xmlns:a16="http://schemas.microsoft.com/office/drawing/2014/main" id="{2BA82059-D637-3642-86E1-FC1E122A2DD5}"/>
              </a:ext>
            </a:extLst>
          </p:cNvPr>
          <p:cNvSpPr/>
          <p:nvPr/>
        </p:nvSpPr>
        <p:spPr>
          <a:xfrm rot="5400000">
            <a:off x="1170863" y="1681138"/>
            <a:ext cx="4055038" cy="3495722"/>
          </a:xfrm>
          <a:prstGeom prst="hexagon">
            <a:avLst/>
          </a:prstGeom>
          <a:solidFill>
            <a:srgbClr val="007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Text Placeholder 3">
            <a:extLst>
              <a:ext uri="{FF2B5EF4-FFF2-40B4-BE49-F238E27FC236}">
                <a16:creationId xmlns:a16="http://schemas.microsoft.com/office/drawing/2014/main" id="{74561844-A19F-1345-A223-EC14BF77A93E}"/>
              </a:ext>
            </a:extLst>
          </p:cNvPr>
          <p:cNvSpPr>
            <a:spLocks noGrp="1"/>
          </p:cNvSpPr>
          <p:nvPr>
            <p:ph type="body" sz="quarter" idx="10"/>
          </p:nvPr>
        </p:nvSpPr>
        <p:spPr>
          <a:xfrm>
            <a:off x="1712482" y="2472212"/>
            <a:ext cx="2971800" cy="1952625"/>
          </a:xfrm>
          <a:prstGeom prst="rect">
            <a:avLst/>
          </a:prstGeom>
        </p:spPr>
        <p:txBody>
          <a:bodyPr anchor="ctr" anchorCtr="0"/>
          <a:lstStyle>
            <a:lvl1pPr algn="ctr">
              <a:defRPr b="0" i="0">
                <a:solidFill>
                  <a:schemeClr val="bg1"/>
                </a:solidFill>
                <a:latin typeface="Arial" panose="020B0604020202020204" pitchFamily="34" charset="0"/>
                <a:cs typeface="Arial" panose="020B0604020202020204" pitchFamily="34" charset="0"/>
              </a:defRPr>
            </a:lvl1pPr>
            <a:lvl2pPr algn="ctr">
              <a:defRPr b="0" i="0">
                <a:solidFill>
                  <a:schemeClr val="bg1"/>
                </a:solidFill>
                <a:latin typeface="Arial" panose="020B0604020202020204" pitchFamily="34" charset="0"/>
                <a:cs typeface="Arial" panose="020B0604020202020204" pitchFamily="34" charset="0"/>
              </a:defRPr>
            </a:lvl2pPr>
            <a:lvl3pPr algn="ctr">
              <a:defRPr b="0" i="0">
                <a:solidFill>
                  <a:schemeClr val="bg1"/>
                </a:solidFill>
                <a:latin typeface="Arial" panose="020B0604020202020204" pitchFamily="34" charset="0"/>
                <a:cs typeface="Arial" panose="020B0604020202020204" pitchFamily="34" charset="0"/>
              </a:defRPr>
            </a:lvl3pPr>
            <a:lvl4pPr algn="ctr">
              <a:defRPr b="0" i="0">
                <a:solidFill>
                  <a:schemeClr val="bg1"/>
                </a:solidFill>
                <a:latin typeface="Arial" panose="020B0604020202020204" pitchFamily="34" charset="0"/>
                <a:cs typeface="Arial" panose="020B0604020202020204" pitchFamily="34" charset="0"/>
              </a:defRPr>
            </a:lvl4pPr>
            <a:lvl5pPr algn="ctr">
              <a:defRPr b="0" i="0">
                <a:solidFill>
                  <a:schemeClr val="bg1"/>
                </a:solidFill>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3" name="Picture 2">
            <a:extLst>
              <a:ext uri="{FF2B5EF4-FFF2-40B4-BE49-F238E27FC236}">
                <a16:creationId xmlns:a16="http://schemas.microsoft.com/office/drawing/2014/main" id="{169831DA-91DA-C2D7-D9EE-7CA3C78126B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482633" y="4598165"/>
            <a:ext cx="3777467" cy="433289"/>
          </a:xfrm>
          <a:prstGeom prst="rect">
            <a:avLst/>
          </a:prstGeom>
        </p:spPr>
      </p:pic>
    </p:spTree>
    <p:extLst>
      <p:ext uri="{BB962C8B-B14F-4D97-AF65-F5344CB8AC3E}">
        <p14:creationId xmlns:p14="http://schemas.microsoft.com/office/powerpoint/2010/main" val="15717681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2.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3.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4.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50000"/>
          </a:schemeClr>
        </a:solidFill>
        <a:effectLst/>
      </p:bgPr>
    </p:bg>
    <p:spTree>
      <p:nvGrpSpPr>
        <p:cNvPr id="1" name=""/>
        <p:cNvGrpSpPr/>
        <p:nvPr/>
      </p:nvGrpSpPr>
      <p:grpSpPr>
        <a:xfrm>
          <a:off x="0" y="0"/>
          <a:ext cx="0" cy="0"/>
          <a:chOff x="0" y="0"/>
          <a:chExt cx="0" cy="0"/>
        </a:xfrm>
      </p:grpSpPr>
      <p:sp>
        <p:nvSpPr>
          <p:cNvPr id="16" name="Title Placeholder 15">
            <a:extLst>
              <a:ext uri="{FF2B5EF4-FFF2-40B4-BE49-F238E27FC236}">
                <a16:creationId xmlns:a16="http://schemas.microsoft.com/office/drawing/2014/main" id="{95B1D8B3-8089-AC40-A794-CA3F65DCC9A3}"/>
              </a:ext>
            </a:extLst>
          </p:cNvPr>
          <p:cNvSpPr>
            <a:spLocks noGrp="1"/>
          </p:cNvSpPr>
          <p:nvPr>
            <p:ph type="title"/>
          </p:nvPr>
        </p:nvSpPr>
        <p:spPr>
          <a:xfrm>
            <a:off x="838199" y="410368"/>
            <a:ext cx="10515599" cy="1325563"/>
          </a:xfrm>
          <a:prstGeom prst="rect">
            <a:avLst/>
          </a:prstGeom>
        </p:spPr>
        <p:txBody>
          <a:bodyPr vert="horz" lIns="91440" tIns="45720" rIns="91440" bIns="45720" rtlCol="0" anchor="ctr">
            <a:normAutofit/>
          </a:bodyPr>
          <a:lstStyle/>
          <a:p>
            <a:r>
              <a:rPr lang="en-GB"/>
              <a:t>White Background Slides</a:t>
            </a:r>
            <a:endParaRPr lang="en-US"/>
          </a:p>
        </p:txBody>
      </p:sp>
      <p:sp>
        <p:nvSpPr>
          <p:cNvPr id="2" name="Text Placeholder 1">
            <a:extLst>
              <a:ext uri="{FF2B5EF4-FFF2-40B4-BE49-F238E27FC236}">
                <a16:creationId xmlns:a16="http://schemas.microsoft.com/office/drawing/2014/main" id="{38C02F07-A299-44C2-BDAE-AE297B8897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a:extLst>
              <a:ext uri="{FF2B5EF4-FFF2-40B4-BE49-F238E27FC236}">
                <a16:creationId xmlns:a16="http://schemas.microsoft.com/office/drawing/2014/main" id="{9FB0680E-8C92-41B7-A2F1-E38FCADFAA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Arial" panose="020B0604020202020204" pitchFamily="34" charset="0"/>
              </a:defRPr>
            </a:lvl1pPr>
          </a:lstStyle>
          <a:p>
            <a:fld id="{CCB177B3-3132-42FA-9116-F13A47ADE826}" type="datetimeFigureOut">
              <a:rPr lang="en-GB" smtClean="0"/>
              <a:t>07/08/2025</a:t>
            </a:fld>
            <a:endParaRPr lang="en-GB"/>
          </a:p>
        </p:txBody>
      </p:sp>
      <p:sp>
        <p:nvSpPr>
          <p:cNvPr id="4" name="Footer Placeholder 3">
            <a:extLst>
              <a:ext uri="{FF2B5EF4-FFF2-40B4-BE49-F238E27FC236}">
                <a16:creationId xmlns:a16="http://schemas.microsoft.com/office/drawing/2014/main" id="{D3D70BB8-4251-4A19-A35B-2691A3A56E8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Arial" panose="020B0604020202020204" pitchFamily="34" charset="0"/>
              </a:defRPr>
            </a:lvl1pPr>
          </a:lstStyle>
          <a:p>
            <a:endParaRPr lang="en-GB"/>
          </a:p>
        </p:txBody>
      </p:sp>
      <p:sp>
        <p:nvSpPr>
          <p:cNvPr id="5" name="Slide Number Placeholder 4">
            <a:extLst>
              <a:ext uri="{FF2B5EF4-FFF2-40B4-BE49-F238E27FC236}">
                <a16:creationId xmlns:a16="http://schemas.microsoft.com/office/drawing/2014/main" id="{71C3356D-8C26-4E01-8C63-26F7DC00BF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Arial" panose="020B0604020202020204" pitchFamily="34" charset="0"/>
              </a:defRPr>
            </a:lvl1pPr>
          </a:lstStyle>
          <a:p>
            <a:fld id="{69E339A9-6C22-4755-B888-F7A60246DDE6}" type="slidenum">
              <a:rPr lang="en-GB" smtClean="0"/>
              <a:t>‹#›</a:t>
            </a:fld>
            <a:endParaRPr lang="en-GB"/>
          </a:p>
        </p:txBody>
      </p:sp>
    </p:spTree>
    <p:extLst>
      <p:ext uri="{BB962C8B-B14F-4D97-AF65-F5344CB8AC3E}">
        <p14:creationId xmlns:p14="http://schemas.microsoft.com/office/powerpoint/2010/main" val="30607968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719" r:id="rId21"/>
  </p:sldLayoutIdLst>
  <p:txStyles>
    <p:titleStyle>
      <a:lvl1pPr algn="l" defTabSz="914400" rtl="0" eaLnBrk="1" latinLnBrk="0" hangingPunct="1">
        <a:lnSpc>
          <a:spcPct val="90000"/>
        </a:lnSpc>
        <a:spcBef>
          <a:spcPct val="0"/>
        </a:spcBef>
        <a:buNone/>
        <a:defRPr sz="4400" b="1" i="0" kern="1200">
          <a:solidFill>
            <a:srgbClr val="007976"/>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76C752-107B-4E28-9BAF-E296BD8AD59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3282282-EB14-4297-AEFD-E71666951A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CB7E9-07A8-48F6-BA8E-11C8EE66D7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54640808-D94E-437B-8457-9D2E37128890}" type="datetimeFigureOut">
              <a:rPr lang="en-GB" smtClean="0"/>
              <a:pPr/>
              <a:t>07/08/2025</a:t>
            </a:fld>
            <a:endParaRPr lang="en-GB"/>
          </a:p>
        </p:txBody>
      </p:sp>
      <p:sp>
        <p:nvSpPr>
          <p:cNvPr id="5" name="Footer Placeholder 4">
            <a:extLst>
              <a:ext uri="{FF2B5EF4-FFF2-40B4-BE49-F238E27FC236}">
                <a16:creationId xmlns:a16="http://schemas.microsoft.com/office/drawing/2014/main" id="{635AF804-C64F-41A6-920F-6779FE167B4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230C81E7-4FD9-4E4E-BAB8-E460580CC3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307E5AFC-90BF-437A-8BBF-E2B8DCB99131}" type="slidenum">
              <a:rPr lang="en-GB" smtClean="0"/>
              <a:pPr/>
              <a:t>‹#›</a:t>
            </a:fld>
            <a:endParaRPr lang="en-GB"/>
          </a:p>
        </p:txBody>
      </p:sp>
    </p:spTree>
    <p:extLst>
      <p:ext uri="{BB962C8B-B14F-4D97-AF65-F5344CB8AC3E}">
        <p14:creationId xmlns:p14="http://schemas.microsoft.com/office/powerpoint/2010/main" val="360581570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493BB0-B8E3-4B39-825B-6D1FB9D1D910}"/>
              </a:ext>
            </a:extLst>
          </p:cNvPr>
          <p:cNvSpPr>
            <a:spLocks noGrp="1"/>
          </p:cNvSpPr>
          <p:nvPr>
            <p:ph type="title"/>
          </p:nvPr>
        </p:nvSpPr>
        <p:spPr>
          <a:xfrm>
            <a:off x="838200" y="374957"/>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43F815-C015-46C6-AE5F-A98CD23F36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3E8412-B595-4ED4-9B82-A793406CBD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cs typeface="Arial" panose="020B0604020202020204" pitchFamily="34" charset="0"/>
              </a:defRPr>
            </a:lvl1pPr>
          </a:lstStyle>
          <a:p>
            <a:fld id="{B0C093F8-DAC0-4602-9928-D9158C448EEB}" type="datetimeFigureOut">
              <a:rPr lang="en-GB" smtClean="0"/>
              <a:pPr/>
              <a:t>07/08/2025</a:t>
            </a:fld>
            <a:endParaRPr lang="en-GB"/>
          </a:p>
        </p:txBody>
      </p:sp>
      <p:sp>
        <p:nvSpPr>
          <p:cNvPr id="5" name="Footer Placeholder 4">
            <a:extLst>
              <a:ext uri="{FF2B5EF4-FFF2-40B4-BE49-F238E27FC236}">
                <a16:creationId xmlns:a16="http://schemas.microsoft.com/office/drawing/2014/main" id="{50DF62ED-388B-4DBB-AFEC-F25F21C790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F74E4349-1961-4476-8FEF-DE66CFD88D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F138510A-36EA-4895-A4CF-4D4D303D030E}" type="slidenum">
              <a:rPr lang="en-GB" smtClean="0"/>
              <a:pPr/>
              <a:t>‹#›</a:t>
            </a:fld>
            <a:endParaRPr lang="en-GB"/>
          </a:p>
        </p:txBody>
      </p:sp>
    </p:spTree>
    <p:extLst>
      <p:ext uri="{BB962C8B-B14F-4D97-AF65-F5344CB8AC3E}">
        <p14:creationId xmlns:p14="http://schemas.microsoft.com/office/powerpoint/2010/main" val="79612185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Lst>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1608770"/>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8.xml"/><Relationship Id="rId5" Type="http://schemas.openxmlformats.org/officeDocument/2006/relationships/image" Target="../media/image32.jpeg"/><Relationship Id="rId4" Type="http://schemas.openxmlformats.org/officeDocument/2006/relationships/image" Target="../media/image31.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8" Type="http://schemas.openxmlformats.org/officeDocument/2006/relationships/image" Target="../media/image44.sv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notesSlide" Target="../notesSlides/notesSlide4.xml"/><Relationship Id="rId16" Type="http://schemas.openxmlformats.org/officeDocument/2006/relationships/image" Target="../media/image52.svg"/><Relationship Id="rId1" Type="http://schemas.openxmlformats.org/officeDocument/2006/relationships/slideLayout" Target="../slideLayouts/slideLayout19.xml"/><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5" Type="http://schemas.openxmlformats.org/officeDocument/2006/relationships/image" Target="../media/image5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 Id="rId14" Type="http://schemas.openxmlformats.org/officeDocument/2006/relationships/image" Target="../media/image50.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hyperlink" Target="https://www.sustainabilitywestmidlands.org.uk/wp-content/uploads/2023/12/Climate-change-adaptation-practical-examples-for-local-authorities-.pdf" TargetMode="External"/><Relationship Id="rId2" Type="http://schemas.openxmlformats.org/officeDocument/2006/relationships/image" Target="../media/image56.jpeg"/><Relationship Id="rId1" Type="http://schemas.openxmlformats.org/officeDocument/2006/relationships/slideLayout" Target="../slideLayouts/slideLayout18.xml"/><Relationship Id="rId4" Type="http://schemas.openxmlformats.org/officeDocument/2006/relationships/hyperlink" Target="https://www.local.gov.uk/case-studies/sandwell-metropolitan-borough-council-urban-greening-west-bromwich-outdoor-market#:~:text=The%20West%20Bromwich%20outdoor%20market,heart%20of%20the%20town%20centr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s://www.sustainabilitywestmidlands.org.uk/wp-content/uploads/2023/12/Climate-change-adaptation-practical-examples-for-local-authorities-.pdf" TargetMode="External"/><Relationship Id="rId2" Type="http://schemas.openxmlformats.org/officeDocument/2006/relationships/image" Target="../media/image57.jpeg"/><Relationship Id="rId1" Type="http://schemas.openxmlformats.org/officeDocument/2006/relationships/slideLayout" Target="../slideLayouts/slideLayout14.xml"/><Relationship Id="rId4" Type="http://schemas.openxmlformats.org/officeDocument/2006/relationships/hyperlink" Target="https://www.bbcwildlife.org.uk/LoveYourRiverStour"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sustainabilitywestmidlands.org.uk/wp-content/uploads/2023/12/Climate-change-adaptation-practical-examples-for-local-authorities-.pdf" TargetMode="External"/><Relationship Id="rId2" Type="http://schemas.openxmlformats.org/officeDocument/2006/relationships/image" Target="../media/image58.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www.communitiesprepared.org.uk/"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hyperlink" Target="https://www.groundwork.org.uk/westmidlands/" TargetMode="External"/><Relationship Id="rId5" Type="http://schemas.openxmlformats.org/officeDocument/2006/relationships/image" Target="../media/image10.jpe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3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6.xml"/><Relationship Id="rId1" Type="http://schemas.openxmlformats.org/officeDocument/2006/relationships/slideLayout" Target="../slideLayouts/slideLayout46.xml"/></Relationships>
</file>

<file path=ppt/slides/_rels/slide44.xml.rels><?xml version="1.0" encoding="UTF-8" standalone="yes"?>
<Relationships xmlns="http://schemas.openxmlformats.org/package/2006/relationships"><Relationship Id="rId3" Type="http://schemas.openxmlformats.org/officeDocument/2006/relationships/hyperlink" Target="mailto:arslan@bmeunitedltd.co.uk" TargetMode="External"/><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hyperlink" Target="http://www.bmeunitedltd.co.uk/" TargetMode="External"/><Relationship Id="rId4" Type="http://schemas.openxmlformats.org/officeDocument/2006/relationships/hyperlink" Target="mailto:neena@bmeunitedltd.co.uk"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8" Type="http://schemas.openxmlformats.org/officeDocument/2006/relationships/hyperlink" Target="https://www.mindmapart.com/climate-impacts-mind-map-jane-genovese/" TargetMode="External"/><Relationship Id="rId3" Type="http://schemas.openxmlformats.org/officeDocument/2006/relationships/image" Target="../media/image68.png"/><Relationship Id="rId7" Type="http://schemas.openxmlformats.org/officeDocument/2006/relationships/hyperlink" Target="https://images.reading.gov.uk/2025/05/OP006-Reading-Borough-Council-Climate-Change-Adaptation-Framework.pdf" TargetMode="Externa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70.png"/><Relationship Id="rId4"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hyperlink" Target="https://www.mindmapart.com/climate-impacts-mind-map-jane-genovese/" TargetMode="External"/><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openxmlformats.org/officeDocument/2006/relationships/hyperlink" Target="https://images.reading.gov.uk/2025/05/OP006-Reading-Borough-Council-Climate-Change-Adaptation-Framework.pdf" TargetMode="External"/><Relationship Id="rId5" Type="http://schemas.openxmlformats.org/officeDocument/2006/relationships/image" Target="../media/image69.png"/><Relationship Id="rId4" Type="http://schemas.openxmlformats.org/officeDocument/2006/relationships/image" Target="../media/image6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2.xml.rels><?xml version="1.0" encoding="UTF-8" standalone="yes"?>
<Relationships xmlns="http://schemas.openxmlformats.org/package/2006/relationships"><Relationship Id="rId8" Type="http://schemas.openxmlformats.org/officeDocument/2006/relationships/hyperlink" Target="https://sites.google.com/a/ryecroftnrc.org/hub3/" TargetMode="External"/><Relationship Id="rId3" Type="http://schemas.openxmlformats.org/officeDocument/2006/relationships/hyperlink" Target="https://theaws.co.uk/" TargetMode="External"/><Relationship Id="rId7" Type="http://schemas.openxmlformats.org/officeDocument/2006/relationships/hyperlink" Target="https://www.growthpath.org.uk/" TargetMode="External"/><Relationship Id="rId2" Type="http://schemas.openxmlformats.org/officeDocument/2006/relationships/hyperlink" Target="https://www.ramblers.org.uk/" TargetMode="External"/><Relationship Id="rId1" Type="http://schemas.openxmlformats.org/officeDocument/2006/relationships/slideLayout" Target="../slideLayouts/slideLayout56.xml"/><Relationship Id="rId6" Type="http://schemas.openxmlformats.org/officeDocument/2006/relationships/hyperlink" Target="https://www.brushstrokessandwell.org.uk/" TargetMode="External"/><Relationship Id="rId5" Type="http://schemas.openxmlformats.org/officeDocument/2006/relationships/hyperlink" Target="https://www.neighbourly.com/project/670005206d3bde798c513931" TargetMode="External"/><Relationship Id="rId4" Type="http://schemas.openxmlformats.org/officeDocument/2006/relationships/hyperlink" Target="https://birminghambotanicalgardens.org.uk/" TargetMode="External"/><Relationship Id="rId9" Type="http://schemas.openxmlformats.org/officeDocument/2006/relationships/hyperlink" Target="https://www.lifegatecentre.org/" TargetMode="External"/></Relationships>
</file>

<file path=ppt/slides/_rels/slide53.xml.rels><?xml version="1.0" encoding="UTF-8" standalone="yes"?>
<Relationships xmlns="http://schemas.openxmlformats.org/package/2006/relationships"><Relationship Id="rId8" Type="http://schemas.openxmlformats.org/officeDocument/2006/relationships/hyperlink" Target="https://forestry.maps.arcgis.com/apps/webappviewer/index.html?id=d8c253ab17e1412586d9774d1a09fa07" TargetMode="External"/><Relationship Id="rId3" Type="http://schemas.openxmlformats.org/officeDocument/2006/relationships/hyperlink" Target="https://www.wmca.org.uk/documents/environment-energy/nature-based-suds-guidance-document/" TargetMode="External"/><Relationship Id="rId7" Type="http://schemas.openxmlformats.org/officeDocument/2006/relationships/hyperlink" Target="https://groundworksbs.org.uk/" TargetMode="External"/><Relationship Id="rId2" Type="http://schemas.openxmlformats.org/officeDocument/2006/relationships/hyperlink" Target="https://app.powerbi.com/view?r=eyJrIjoiODQ3MmNmYjgtMTAwMS00OTU5LTk4MzktNDE0ZDA4Y2E2MzE3IiwidCI6IjA4NTllYjQ1LWYxYWUtNGUwYS05ZWZhLWU2ZDY2YmJiNjcyZiJ9" TargetMode="External"/><Relationship Id="rId1" Type="http://schemas.openxmlformats.org/officeDocument/2006/relationships/slideLayout" Target="../slideLayouts/slideLayout18.xml"/><Relationship Id="rId6" Type="http://schemas.openxmlformats.org/officeDocument/2006/relationships/hyperlink" Target="https://www.sustainabilitywestmidlands.org.uk/resources/west-midlands-climate-change-adaptation-plan-2021-2026/" TargetMode="External"/><Relationship Id="rId5" Type="http://schemas.openxmlformats.org/officeDocument/2006/relationships/hyperlink" Target="https://www.communitiesprepared.org.uk/events/" TargetMode="External"/><Relationship Id="rId4" Type="http://schemas.openxmlformats.org/officeDocument/2006/relationships/hyperlink" Target="https://www.wmca.org.uk/what-we-do/environment-energy/adapting-to-climate-change/" TargetMode="Externa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showyourstripes.info/c/europe/unitedkingdom/all/" TargetMode="External"/><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62977" y="2664905"/>
            <a:ext cx="7631628" cy="1668161"/>
          </a:xfrm>
        </p:spPr>
        <p:txBody>
          <a:bodyPr vert="horz" lIns="91440" tIns="45720" rIns="91440" bIns="45720" rtlCol="0" anchor="ctr" anchorCtr="0">
            <a:noAutofit/>
          </a:bodyPr>
          <a:lstStyle/>
          <a:p>
            <a:r>
              <a:rPr lang="en-GB">
                <a:latin typeface="Arial"/>
                <a:cs typeface="Arial"/>
              </a:rPr>
              <a:t>WMCA x Groundwork</a:t>
            </a:r>
            <a:br>
              <a:rPr lang="en-GB">
                <a:latin typeface="Arial"/>
                <a:cs typeface="Arial"/>
              </a:rPr>
            </a:br>
            <a:r>
              <a:rPr lang="en-GB">
                <a:latin typeface="Arial"/>
                <a:cs typeface="Arial"/>
              </a:rPr>
              <a:t>Climate Adaptation and Community Action -</a:t>
            </a:r>
            <a:br>
              <a:rPr lang="en-GB">
                <a:latin typeface="Arial"/>
                <a:cs typeface="Arial"/>
              </a:rPr>
            </a:br>
            <a:r>
              <a:rPr lang="en-GB">
                <a:latin typeface="Arial"/>
                <a:cs typeface="Arial"/>
              </a:rPr>
              <a:t>Resource Pack</a:t>
            </a:r>
          </a:p>
          <a:p>
            <a:endParaRPr lang="en-GB">
              <a:latin typeface="Arial"/>
            </a:endParaRPr>
          </a:p>
        </p:txBody>
      </p:sp>
    </p:spTree>
    <p:extLst>
      <p:ext uri="{BB962C8B-B14F-4D97-AF65-F5344CB8AC3E}">
        <p14:creationId xmlns:p14="http://schemas.microsoft.com/office/powerpoint/2010/main" val="29224331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36841-EA7F-D1EE-0166-5FBE958B4DE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D944C36-47B5-211C-7CD6-7A1E69962B3E}"/>
              </a:ext>
            </a:extLst>
          </p:cNvPr>
          <p:cNvSpPr>
            <a:spLocks noGrp="1"/>
          </p:cNvSpPr>
          <p:nvPr>
            <p:ph type="ctrTitle"/>
          </p:nvPr>
        </p:nvSpPr>
        <p:spPr/>
        <p:txBody>
          <a:bodyPr>
            <a:normAutofit fontScale="90000"/>
          </a:bodyPr>
          <a:lstStyle/>
          <a:p>
            <a:r>
              <a:rPr lang="en-GB">
                <a:latin typeface="Arial"/>
                <a:cs typeface="Arial"/>
              </a:rPr>
              <a:t>Impacts of Climate Change</a:t>
            </a:r>
            <a:endParaRPr lang="en-GB"/>
          </a:p>
        </p:txBody>
      </p:sp>
      <p:pic>
        <p:nvPicPr>
          <p:cNvPr id="172" name="Graphic 171" descr="High temperature outline">
            <a:extLst>
              <a:ext uri="{FF2B5EF4-FFF2-40B4-BE49-F238E27FC236}">
                <a16:creationId xmlns:a16="http://schemas.microsoft.com/office/drawing/2014/main" id="{5D4B90BE-8CE9-5173-3663-59D1CC7FCF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35429" y="2438399"/>
            <a:ext cx="1469571" cy="1480457"/>
          </a:xfrm>
          <a:prstGeom prst="rect">
            <a:avLst/>
          </a:prstGeom>
        </p:spPr>
      </p:pic>
      <p:sp>
        <p:nvSpPr>
          <p:cNvPr id="173" name="TextBox 172">
            <a:extLst>
              <a:ext uri="{FF2B5EF4-FFF2-40B4-BE49-F238E27FC236}">
                <a16:creationId xmlns:a16="http://schemas.microsoft.com/office/drawing/2014/main" id="{233DDD4B-6656-DFCC-F352-8276058027E5}"/>
              </a:ext>
            </a:extLst>
          </p:cNvPr>
          <p:cNvSpPr txBox="1"/>
          <p:nvPr/>
        </p:nvSpPr>
        <p:spPr>
          <a:xfrm>
            <a:off x="1905000" y="2416629"/>
            <a:ext cx="384265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cs typeface="Arial"/>
              </a:rPr>
              <a:t>Climate change causes risks to life. The record-breaking heatwave in 2022 saw several thousand people lose their lives from the impacts of the extreme heat. </a:t>
            </a:r>
            <a:endParaRPr lang="en-US"/>
          </a:p>
        </p:txBody>
      </p:sp>
      <p:pic>
        <p:nvPicPr>
          <p:cNvPr id="174" name="Graphic 173" descr="Modern architecture outline">
            <a:extLst>
              <a:ext uri="{FF2B5EF4-FFF2-40B4-BE49-F238E27FC236}">
                <a16:creationId xmlns:a16="http://schemas.microsoft.com/office/drawing/2014/main" id="{83571E5F-C15A-2951-9C0A-8FFDE55E06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106886" y="2209800"/>
            <a:ext cx="1676400" cy="1709056"/>
          </a:xfrm>
          <a:prstGeom prst="rect">
            <a:avLst/>
          </a:prstGeom>
        </p:spPr>
      </p:pic>
      <p:sp>
        <p:nvSpPr>
          <p:cNvPr id="175" name="TextBox 174">
            <a:extLst>
              <a:ext uri="{FF2B5EF4-FFF2-40B4-BE49-F238E27FC236}">
                <a16:creationId xmlns:a16="http://schemas.microsoft.com/office/drawing/2014/main" id="{D5C84908-08D6-6196-2591-7ABC32336B7E}"/>
              </a:ext>
            </a:extLst>
          </p:cNvPr>
          <p:cNvSpPr txBox="1"/>
          <p:nvPr/>
        </p:nvSpPr>
        <p:spPr>
          <a:xfrm>
            <a:off x="7783285" y="2438400"/>
            <a:ext cx="3842657" cy="175432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GB">
                <a:latin typeface="Arial"/>
                <a:cs typeface="Arial"/>
              </a:rPr>
              <a:t>Loss of property and belongings in floods, which can be long term impacts, taking many years to resolve. The issue extends to services and businesses.</a:t>
            </a:r>
            <a:endParaRPr lang="en-US">
              <a:latin typeface="Arial"/>
              <a:cs typeface="Arial"/>
            </a:endParaRPr>
          </a:p>
          <a:p>
            <a:endParaRPr lang="en-GB">
              <a:latin typeface="Arial"/>
              <a:cs typeface="Arial"/>
            </a:endParaRPr>
          </a:p>
        </p:txBody>
      </p:sp>
      <p:pic>
        <p:nvPicPr>
          <p:cNvPr id="176" name="Graphic 175" descr="High voltage outline">
            <a:extLst>
              <a:ext uri="{FF2B5EF4-FFF2-40B4-BE49-F238E27FC236}">
                <a16:creationId xmlns:a16="http://schemas.microsoft.com/office/drawing/2014/main" id="{69BE30C1-5149-CA7A-AEB6-A13F75FAA1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30686" y="4147457"/>
            <a:ext cx="1752600" cy="1709057"/>
          </a:xfrm>
          <a:prstGeom prst="rect">
            <a:avLst/>
          </a:prstGeom>
        </p:spPr>
      </p:pic>
      <p:sp>
        <p:nvSpPr>
          <p:cNvPr id="177" name="TextBox 176">
            <a:extLst>
              <a:ext uri="{FF2B5EF4-FFF2-40B4-BE49-F238E27FC236}">
                <a16:creationId xmlns:a16="http://schemas.microsoft.com/office/drawing/2014/main" id="{D8BD29CA-6ACE-3906-D5C2-258BEF9254A6}"/>
              </a:ext>
            </a:extLst>
          </p:cNvPr>
          <p:cNvSpPr txBox="1"/>
          <p:nvPr/>
        </p:nvSpPr>
        <p:spPr>
          <a:xfrm>
            <a:off x="7783285" y="4147457"/>
            <a:ext cx="384265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GB">
                <a:latin typeface="Arial"/>
                <a:cs typeface="Arial"/>
              </a:rPr>
              <a:t>Infrastructure damage, phone lines, power cables, leading to power outages, loss of communication. Also damage to buildings and infrastructure have huge economic consequences.</a:t>
            </a:r>
            <a:endParaRPr lang="en-US"/>
          </a:p>
          <a:p>
            <a:endParaRPr lang="en-GB">
              <a:latin typeface="Arial"/>
              <a:cs typeface="Arial"/>
            </a:endParaRPr>
          </a:p>
        </p:txBody>
      </p:sp>
      <p:sp>
        <p:nvSpPr>
          <p:cNvPr id="178" name="TextBox 177">
            <a:extLst>
              <a:ext uri="{FF2B5EF4-FFF2-40B4-BE49-F238E27FC236}">
                <a16:creationId xmlns:a16="http://schemas.microsoft.com/office/drawing/2014/main" id="{FC11B40B-760A-5C74-DFD0-11434BEDBEDB}"/>
              </a:ext>
            </a:extLst>
          </p:cNvPr>
          <p:cNvSpPr txBox="1"/>
          <p:nvPr/>
        </p:nvSpPr>
        <p:spPr>
          <a:xfrm>
            <a:off x="1904999" y="4376057"/>
            <a:ext cx="384265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1000"/>
              </a:spcBef>
            </a:pPr>
            <a:r>
              <a:rPr lang="en-GB">
                <a:latin typeface="Arial"/>
                <a:cs typeface="Arial"/>
              </a:rPr>
              <a:t>Loss of natural environment, damage to trees, landscape, increasing vulnerabilities of people and their environments.</a:t>
            </a:r>
            <a:endParaRPr lang="en-US"/>
          </a:p>
          <a:p>
            <a:endParaRPr lang="en-GB">
              <a:latin typeface="Arial"/>
              <a:cs typeface="Arial"/>
            </a:endParaRPr>
          </a:p>
        </p:txBody>
      </p:sp>
      <p:pic>
        <p:nvPicPr>
          <p:cNvPr id="179" name="Graphic 178" descr="Deciduous tree outline">
            <a:extLst>
              <a:ext uri="{FF2B5EF4-FFF2-40B4-BE49-F238E27FC236}">
                <a16:creationId xmlns:a16="http://schemas.microsoft.com/office/drawing/2014/main" id="{6C4C5601-1347-04D6-8C43-256F5D0AC89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5429" y="4147456"/>
            <a:ext cx="1469571" cy="1480457"/>
          </a:xfrm>
          <a:prstGeom prst="rect">
            <a:avLst/>
          </a:prstGeom>
        </p:spPr>
      </p:pic>
      <p:sp>
        <p:nvSpPr>
          <p:cNvPr id="180" name="TextBox 179">
            <a:extLst>
              <a:ext uri="{FF2B5EF4-FFF2-40B4-BE49-F238E27FC236}">
                <a16:creationId xmlns:a16="http://schemas.microsoft.com/office/drawing/2014/main" id="{29C49512-FD44-1874-CCCE-E650C69985FA}"/>
              </a:ext>
            </a:extLst>
          </p:cNvPr>
          <p:cNvSpPr txBox="1"/>
          <p:nvPr/>
        </p:nvSpPr>
        <p:spPr>
          <a:xfrm>
            <a:off x="522513" y="1153885"/>
            <a:ext cx="1070065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latin typeface="Arial"/>
                <a:cs typeface="Arial"/>
              </a:rPr>
              <a:t>Climate change is having a range of impacts on us as individuals, as communities and on society in general. Different people are impacted differently, sometimes referred to as a vulnerability. This could be based on their age, their health or more broadly the type of impact they are facing. </a:t>
            </a:r>
            <a:endParaRPr lang="en-GB">
              <a:solidFill>
                <a:srgbClr val="000000"/>
              </a:solidFill>
              <a:latin typeface="Arial"/>
              <a:cs typeface="Arial"/>
            </a:endParaRPr>
          </a:p>
          <a:p>
            <a:pPr algn="l"/>
            <a:endParaRPr lang="en-GB"/>
          </a:p>
        </p:txBody>
      </p:sp>
    </p:spTree>
    <p:extLst>
      <p:ext uri="{BB962C8B-B14F-4D97-AF65-F5344CB8AC3E}">
        <p14:creationId xmlns:p14="http://schemas.microsoft.com/office/powerpoint/2010/main" val="23639856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FE217-3512-AF95-EE02-6F10BC74768C}"/>
              </a:ext>
            </a:extLst>
          </p:cNvPr>
          <p:cNvSpPr>
            <a:spLocks noGrp="1"/>
          </p:cNvSpPr>
          <p:nvPr>
            <p:ph type="ctrTitle"/>
          </p:nvPr>
        </p:nvSpPr>
        <p:spPr/>
        <p:txBody>
          <a:bodyPr>
            <a:normAutofit fontScale="90000"/>
          </a:bodyPr>
          <a:lstStyle/>
          <a:p>
            <a:r>
              <a:rPr lang="en-GB">
                <a:latin typeface="Arial"/>
                <a:cs typeface="Arial"/>
              </a:rPr>
              <a:t>Climate Risk</a:t>
            </a:r>
            <a:endParaRPr lang="en-GB"/>
          </a:p>
        </p:txBody>
      </p:sp>
      <p:pic>
        <p:nvPicPr>
          <p:cNvPr id="10" name="Content Placeholder 9" descr="A diagram of risk and exposure&#10;&#10;AI-generated content may be incorrect.">
            <a:extLst>
              <a:ext uri="{FF2B5EF4-FFF2-40B4-BE49-F238E27FC236}">
                <a16:creationId xmlns:a16="http://schemas.microsoft.com/office/drawing/2014/main" id="{C62862F8-C24B-2025-B19F-53F8A39B16C7}"/>
              </a:ext>
            </a:extLst>
          </p:cNvPr>
          <p:cNvPicPr>
            <a:picLocks noGrp="1" noChangeAspect="1"/>
          </p:cNvPicPr>
          <p:nvPr>
            <p:ph sz="quarter" idx="12"/>
          </p:nvPr>
        </p:nvPicPr>
        <p:blipFill>
          <a:blip r:embed="rId2"/>
          <a:stretch>
            <a:fillRect/>
          </a:stretch>
        </p:blipFill>
        <p:spPr>
          <a:xfrm>
            <a:off x="6171409" y="574531"/>
            <a:ext cx="5741193" cy="5295898"/>
          </a:xfrm>
          <a:ln>
            <a:noFill/>
          </a:ln>
        </p:spPr>
      </p:pic>
      <p:sp>
        <p:nvSpPr>
          <p:cNvPr id="4" name="Content Placeholder 3">
            <a:extLst>
              <a:ext uri="{FF2B5EF4-FFF2-40B4-BE49-F238E27FC236}">
                <a16:creationId xmlns:a16="http://schemas.microsoft.com/office/drawing/2014/main" id="{D2E9076B-77F5-431A-9420-8F026281F823}"/>
              </a:ext>
            </a:extLst>
          </p:cNvPr>
          <p:cNvSpPr>
            <a:spLocks noGrp="1"/>
          </p:cNvSpPr>
          <p:nvPr>
            <p:ph sz="quarter" idx="13"/>
          </p:nvPr>
        </p:nvSpPr>
        <p:spPr>
          <a:xfrm>
            <a:off x="424312" y="1960075"/>
            <a:ext cx="5951087" cy="4452692"/>
          </a:xfrm>
        </p:spPr>
        <p:txBody>
          <a:bodyPr vert="horz" lIns="91440" tIns="45720" rIns="91440" bIns="45720" rtlCol="0" anchor="t">
            <a:normAutofit fontScale="92500"/>
          </a:bodyPr>
          <a:lstStyle/>
          <a:p>
            <a:pPr>
              <a:lnSpc>
                <a:spcPct val="100000"/>
              </a:lnSpc>
              <a:spcBef>
                <a:spcPts val="0"/>
              </a:spcBef>
            </a:pPr>
            <a:r>
              <a:rPr lang="en-GB" sz="2400">
                <a:latin typeface="Arial"/>
                <a:cs typeface="Arial"/>
              </a:rPr>
              <a:t>Our changing climate seeing an increase in hazards such as floods, heatwaves, storms. </a:t>
            </a:r>
            <a:endParaRPr lang="en-US" sz="2400">
              <a:latin typeface="Arial"/>
              <a:cs typeface="Arial"/>
            </a:endParaRPr>
          </a:p>
          <a:p>
            <a:pPr>
              <a:lnSpc>
                <a:spcPct val="100000"/>
              </a:lnSpc>
              <a:spcBef>
                <a:spcPts val="0"/>
              </a:spcBef>
            </a:pPr>
            <a:r>
              <a:rPr lang="en-GB" sz="2400">
                <a:latin typeface="Arial"/>
                <a:cs typeface="Arial"/>
              </a:rPr>
              <a:t>Our exposure to these hazards, whether that be flooded properties or experiencing a heatwave.</a:t>
            </a:r>
            <a:endParaRPr lang="en-US" sz="2400">
              <a:latin typeface="Arial"/>
              <a:cs typeface="Arial"/>
            </a:endParaRPr>
          </a:p>
          <a:p>
            <a:pPr>
              <a:lnSpc>
                <a:spcPct val="100000"/>
              </a:lnSpc>
              <a:spcBef>
                <a:spcPts val="0"/>
              </a:spcBef>
            </a:pPr>
            <a:r>
              <a:rPr lang="en-GB" sz="2400">
                <a:latin typeface="Arial"/>
                <a:cs typeface="Arial"/>
              </a:rPr>
              <a:t>Our vulnerabilities to these impacts, such as health challenges or economic challenges.</a:t>
            </a:r>
            <a:endParaRPr lang="en-US" sz="2400">
              <a:latin typeface="Arial"/>
              <a:cs typeface="Arial"/>
            </a:endParaRPr>
          </a:p>
          <a:p>
            <a:pPr marL="0" indent="0">
              <a:lnSpc>
                <a:spcPct val="100000"/>
              </a:lnSpc>
              <a:spcBef>
                <a:spcPts val="0"/>
              </a:spcBef>
              <a:buNone/>
            </a:pPr>
            <a:endParaRPr lang="en-GB" sz="2400">
              <a:latin typeface="Arial"/>
              <a:cs typeface="Arial"/>
            </a:endParaRPr>
          </a:p>
          <a:p>
            <a:pPr marL="0" indent="0">
              <a:lnSpc>
                <a:spcPct val="100000"/>
              </a:lnSpc>
              <a:spcBef>
                <a:spcPts val="0"/>
              </a:spcBef>
              <a:buNone/>
            </a:pPr>
            <a:r>
              <a:rPr lang="en-GB" sz="2400">
                <a:latin typeface="Arial"/>
                <a:cs typeface="Arial"/>
              </a:rPr>
              <a:t>All these elements combined, form climate risk and it is these risks, and these challenges that we need to be prepared for in the future and we are going to explore how we can adapt to. </a:t>
            </a:r>
            <a:endParaRPr lang="en-US" sz="2400">
              <a:latin typeface="Arial"/>
              <a:cs typeface="Arial"/>
            </a:endParaRPr>
          </a:p>
          <a:p>
            <a:pPr marL="0" indent="0">
              <a:buNone/>
            </a:pPr>
            <a:endParaRPr lang="en-GB"/>
          </a:p>
        </p:txBody>
      </p:sp>
      <p:sp>
        <p:nvSpPr>
          <p:cNvPr id="5" name="TextBox 4">
            <a:extLst>
              <a:ext uri="{FF2B5EF4-FFF2-40B4-BE49-F238E27FC236}">
                <a16:creationId xmlns:a16="http://schemas.microsoft.com/office/drawing/2014/main" id="{C6EF87CC-0D70-43B4-20AE-714683AE9A7F}"/>
              </a:ext>
            </a:extLst>
          </p:cNvPr>
          <p:cNvSpPr txBox="1"/>
          <p:nvPr/>
        </p:nvSpPr>
        <p:spPr>
          <a:xfrm>
            <a:off x="424312" y="1417737"/>
            <a:ext cx="6789288" cy="461665"/>
          </a:xfrm>
          <a:prstGeom prst="rect">
            <a:avLst/>
          </a:prstGeom>
          <a:noFill/>
        </p:spPr>
        <p:txBody>
          <a:bodyPr wrap="square">
            <a:spAutoFit/>
          </a:bodyPr>
          <a:lstStyle/>
          <a:p>
            <a:pPr marL="0" indent="0">
              <a:buNone/>
            </a:pPr>
            <a:r>
              <a:rPr lang="en-GB" sz="2400">
                <a:solidFill>
                  <a:srgbClr val="515151"/>
                </a:solidFill>
                <a:latin typeface="Arial"/>
                <a:cs typeface="Arial"/>
              </a:rPr>
              <a:t>Hazard x Exposure x Vulnerability = Risk</a:t>
            </a:r>
          </a:p>
        </p:txBody>
      </p:sp>
    </p:spTree>
    <p:extLst>
      <p:ext uri="{BB962C8B-B14F-4D97-AF65-F5344CB8AC3E}">
        <p14:creationId xmlns:p14="http://schemas.microsoft.com/office/powerpoint/2010/main" val="2359490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B9EC1-3FD9-A2C0-4D0C-70293E898AFB}"/>
              </a:ext>
            </a:extLst>
          </p:cNvPr>
          <p:cNvSpPr>
            <a:spLocks noGrp="1"/>
          </p:cNvSpPr>
          <p:nvPr>
            <p:ph type="ctrTitle"/>
          </p:nvPr>
        </p:nvSpPr>
        <p:spPr/>
        <p:txBody>
          <a:bodyPr>
            <a:normAutofit fontScale="90000"/>
          </a:bodyPr>
          <a:lstStyle/>
          <a:p>
            <a:r>
              <a:rPr lang="en-GB">
                <a:latin typeface="Arial"/>
                <a:cs typeface="Arial"/>
              </a:rPr>
              <a:t>What climate risks impact the West Midlands?</a:t>
            </a:r>
            <a:endParaRPr lang="en-GB"/>
          </a:p>
        </p:txBody>
      </p:sp>
      <p:sp>
        <p:nvSpPr>
          <p:cNvPr id="3" name="Text Placeholder 2">
            <a:extLst>
              <a:ext uri="{FF2B5EF4-FFF2-40B4-BE49-F238E27FC236}">
                <a16:creationId xmlns:a16="http://schemas.microsoft.com/office/drawing/2014/main" id="{4A42CF57-097F-DCE9-B60B-B645BD91BD18}"/>
              </a:ext>
            </a:extLst>
          </p:cNvPr>
          <p:cNvSpPr>
            <a:spLocks noGrp="1"/>
          </p:cNvSpPr>
          <p:nvPr>
            <p:ph type="body" sz="quarter" idx="10"/>
          </p:nvPr>
        </p:nvSpPr>
        <p:spPr/>
        <p:txBody>
          <a:bodyPr/>
          <a:lstStyle/>
          <a:p>
            <a:endParaRPr lang="en-GB"/>
          </a:p>
        </p:txBody>
      </p:sp>
    </p:spTree>
    <p:extLst>
      <p:ext uri="{BB962C8B-B14F-4D97-AF65-F5344CB8AC3E}">
        <p14:creationId xmlns:p14="http://schemas.microsoft.com/office/powerpoint/2010/main" val="11237431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E0C3BE2-2515-9CA4-528D-09AEA58E2C11}"/>
              </a:ext>
            </a:extLst>
          </p:cNvPr>
          <p:cNvSpPr txBox="1"/>
          <p:nvPr/>
        </p:nvSpPr>
        <p:spPr>
          <a:xfrm>
            <a:off x="372396" y="5968838"/>
            <a:ext cx="6097836" cy="253916"/>
          </a:xfrm>
          <a:prstGeom prst="rect">
            <a:avLst/>
          </a:prstGeom>
          <a:solidFill>
            <a:schemeClr val="bg1"/>
          </a:solidFill>
        </p:spPr>
        <p:txBody>
          <a:bodyPr wrap="square">
            <a:spAutoFit/>
          </a:bodyPr>
          <a:lstStyle/>
          <a:p>
            <a:r>
              <a:rPr lang="en-GB" sz="1050"/>
              <a:t>Source: https://www.wmca.org.uk/media/d2pons0q/summary-of-climate-change-impacts-in-wmca-area.pdf</a:t>
            </a:r>
          </a:p>
        </p:txBody>
      </p:sp>
      <p:pic>
        <p:nvPicPr>
          <p:cNvPr id="9" name="Picture 8">
            <a:extLst>
              <a:ext uri="{FF2B5EF4-FFF2-40B4-BE49-F238E27FC236}">
                <a16:creationId xmlns:a16="http://schemas.microsoft.com/office/drawing/2014/main" id="{4FF6F4DB-2B15-3640-FC39-6E5776E47646}"/>
              </a:ext>
            </a:extLst>
          </p:cNvPr>
          <p:cNvPicPr>
            <a:picLocks noChangeAspect="1"/>
          </p:cNvPicPr>
          <p:nvPr/>
        </p:nvPicPr>
        <p:blipFill>
          <a:blip r:embed="rId2" cstate="hqprint">
            <a:extLst>
              <a:ext uri="{28A0092B-C50C-407E-A947-70E740481C1C}">
                <a14:useLocalDpi xmlns:a14="http://schemas.microsoft.com/office/drawing/2010/main"/>
              </a:ext>
            </a:extLst>
          </a:blip>
          <a:srcRect l="2014" t="5573" r="1751" b="1925"/>
          <a:stretch/>
        </p:blipFill>
        <p:spPr>
          <a:xfrm>
            <a:off x="431511" y="870588"/>
            <a:ext cx="9696221" cy="5093585"/>
          </a:xfrm>
          <a:prstGeom prst="rect">
            <a:avLst/>
          </a:prstGeom>
        </p:spPr>
      </p:pic>
      <p:sp>
        <p:nvSpPr>
          <p:cNvPr id="10" name="Rectangle 9">
            <a:extLst>
              <a:ext uri="{FF2B5EF4-FFF2-40B4-BE49-F238E27FC236}">
                <a16:creationId xmlns:a16="http://schemas.microsoft.com/office/drawing/2014/main" id="{722D204B-F730-F510-6E98-6FF65FD4795B}"/>
              </a:ext>
            </a:extLst>
          </p:cNvPr>
          <p:cNvSpPr/>
          <p:nvPr/>
        </p:nvSpPr>
        <p:spPr>
          <a:xfrm>
            <a:off x="5456511" y="612007"/>
            <a:ext cx="4846683" cy="31035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a:extLst>
              <a:ext uri="{FF2B5EF4-FFF2-40B4-BE49-F238E27FC236}">
                <a16:creationId xmlns:a16="http://schemas.microsoft.com/office/drawing/2014/main" id="{4D92428E-44A3-2FF6-6680-A57A6A9CB30F}"/>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377545" y="2476301"/>
            <a:ext cx="4757386" cy="1522206"/>
          </a:xfrm>
          <a:prstGeom prst="rect">
            <a:avLst/>
          </a:prstGeom>
        </p:spPr>
      </p:pic>
      <p:sp>
        <p:nvSpPr>
          <p:cNvPr id="12" name="Hexagon 11">
            <a:extLst>
              <a:ext uri="{FF2B5EF4-FFF2-40B4-BE49-F238E27FC236}">
                <a16:creationId xmlns:a16="http://schemas.microsoft.com/office/drawing/2014/main" id="{00683711-B0E2-2FD9-0E7F-EC2032861DE9}"/>
              </a:ext>
            </a:extLst>
          </p:cNvPr>
          <p:cNvSpPr/>
          <p:nvPr/>
        </p:nvSpPr>
        <p:spPr>
          <a:xfrm rot="5400000">
            <a:off x="10005637" y="1307000"/>
            <a:ext cx="667932" cy="656868"/>
          </a:xfrm>
          <a:prstGeom prst="hexagon">
            <a:avLst/>
          </a:prstGeom>
          <a:solidFill>
            <a:srgbClr val="FE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Hexagon 12">
            <a:extLst>
              <a:ext uri="{FF2B5EF4-FFF2-40B4-BE49-F238E27FC236}">
                <a16:creationId xmlns:a16="http://schemas.microsoft.com/office/drawing/2014/main" id="{1EFFAF79-EC22-EB69-D336-0C5C0BD2580B}"/>
              </a:ext>
            </a:extLst>
          </p:cNvPr>
          <p:cNvSpPr/>
          <p:nvPr/>
        </p:nvSpPr>
        <p:spPr>
          <a:xfrm rot="5400000">
            <a:off x="1030628" y="5000084"/>
            <a:ext cx="667932" cy="656868"/>
          </a:xfrm>
          <a:prstGeom prst="hexagon">
            <a:avLst/>
          </a:prstGeom>
          <a:solidFill>
            <a:srgbClr val="FE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Hexagon 13">
            <a:extLst>
              <a:ext uri="{FF2B5EF4-FFF2-40B4-BE49-F238E27FC236}">
                <a16:creationId xmlns:a16="http://schemas.microsoft.com/office/drawing/2014/main" id="{077A15E1-7707-8EDB-A811-5F8C2945151C}"/>
              </a:ext>
            </a:extLst>
          </p:cNvPr>
          <p:cNvSpPr/>
          <p:nvPr/>
        </p:nvSpPr>
        <p:spPr>
          <a:xfrm rot="5400000">
            <a:off x="10875930" y="3408801"/>
            <a:ext cx="667932" cy="656868"/>
          </a:xfrm>
          <a:prstGeom prst="hexagon">
            <a:avLst/>
          </a:prstGeom>
          <a:solidFill>
            <a:srgbClr val="FE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Hexagon 14">
            <a:extLst>
              <a:ext uri="{FF2B5EF4-FFF2-40B4-BE49-F238E27FC236}">
                <a16:creationId xmlns:a16="http://schemas.microsoft.com/office/drawing/2014/main" id="{34A472D9-F977-6C40-4E25-AD4EED804280}"/>
              </a:ext>
            </a:extLst>
          </p:cNvPr>
          <p:cNvSpPr/>
          <p:nvPr/>
        </p:nvSpPr>
        <p:spPr>
          <a:xfrm rot="5400000">
            <a:off x="38430" y="2518383"/>
            <a:ext cx="667932" cy="656868"/>
          </a:xfrm>
          <a:prstGeom prst="hexagon">
            <a:avLst/>
          </a:prstGeom>
          <a:solidFill>
            <a:srgbClr val="FEF5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0EB18765-88F0-9470-11BD-888229B28BE9}"/>
              </a:ext>
            </a:extLst>
          </p:cNvPr>
          <p:cNvSpPr>
            <a:spLocks noGrp="1"/>
          </p:cNvSpPr>
          <p:nvPr>
            <p:ph type="ctrTitle"/>
          </p:nvPr>
        </p:nvSpPr>
        <p:spPr>
          <a:xfrm>
            <a:off x="424312" y="188067"/>
            <a:ext cx="8627091" cy="726506"/>
          </a:xfrm>
        </p:spPr>
        <p:txBody>
          <a:bodyPr>
            <a:normAutofit fontScale="90000"/>
          </a:bodyPr>
          <a:lstStyle/>
          <a:p>
            <a:r>
              <a:rPr lang="en-GB">
                <a:latin typeface="Arial"/>
                <a:cs typeface="Arial"/>
              </a:rPr>
              <a:t>Climate Vulnerability Hotspots</a:t>
            </a:r>
            <a:endParaRPr lang="en-GB"/>
          </a:p>
        </p:txBody>
      </p:sp>
      <p:sp>
        <p:nvSpPr>
          <p:cNvPr id="3" name="Content Placeholder 2">
            <a:extLst>
              <a:ext uri="{FF2B5EF4-FFF2-40B4-BE49-F238E27FC236}">
                <a16:creationId xmlns:a16="http://schemas.microsoft.com/office/drawing/2014/main" id="{40AA7E8C-48E4-4581-E3EA-C1E154CACB34}"/>
              </a:ext>
            </a:extLst>
          </p:cNvPr>
          <p:cNvSpPr>
            <a:spLocks noGrp="1"/>
          </p:cNvSpPr>
          <p:nvPr>
            <p:ph sz="quarter" idx="12"/>
          </p:nvPr>
        </p:nvSpPr>
        <p:spPr>
          <a:xfrm>
            <a:off x="5373983" y="1288403"/>
            <a:ext cx="6742616" cy="1014530"/>
          </a:xfrm>
          <a:solidFill>
            <a:schemeClr val="bg1"/>
          </a:solidFill>
        </p:spPr>
        <p:txBody>
          <a:bodyPr vert="horz" lIns="91440" tIns="45720" rIns="91440" bIns="45720" rtlCol="0" anchor="t">
            <a:normAutofit fontScale="85000" lnSpcReduction="10000"/>
          </a:bodyPr>
          <a:lstStyle/>
          <a:p>
            <a:pPr marL="0" indent="0">
              <a:buNone/>
            </a:pPr>
            <a:r>
              <a:rPr lang="en-GB" sz="2200">
                <a:latin typeface="Arial"/>
                <a:cs typeface="Arial"/>
              </a:rPr>
              <a:t>This map of the WMCA region shows an implementation of the earlier formula Hazard x Exposure x Vulnerability = Risk</a:t>
            </a:r>
          </a:p>
          <a:p>
            <a:pPr marL="0" indent="0">
              <a:buNone/>
            </a:pPr>
            <a:r>
              <a:rPr lang="en-GB" sz="2200">
                <a:latin typeface="Arial"/>
                <a:cs typeface="Arial"/>
              </a:rPr>
              <a:t>Most urbanised areas are most at risk</a:t>
            </a:r>
          </a:p>
        </p:txBody>
      </p:sp>
    </p:spTree>
    <p:extLst>
      <p:ext uri="{BB962C8B-B14F-4D97-AF65-F5344CB8AC3E}">
        <p14:creationId xmlns:p14="http://schemas.microsoft.com/office/powerpoint/2010/main" val="2683860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BC3B4-4161-1E60-6F83-F291887D02A5}"/>
              </a:ext>
            </a:extLst>
          </p:cNvPr>
          <p:cNvSpPr>
            <a:spLocks noGrp="1"/>
          </p:cNvSpPr>
          <p:nvPr>
            <p:ph type="ctrTitle"/>
          </p:nvPr>
        </p:nvSpPr>
        <p:spPr/>
        <p:txBody>
          <a:bodyPr>
            <a:normAutofit fontScale="90000"/>
          </a:bodyPr>
          <a:lstStyle/>
          <a:p>
            <a:r>
              <a:rPr lang="en-GB">
                <a:latin typeface="Arial"/>
                <a:cs typeface="Arial"/>
              </a:rPr>
              <a:t>West Midlands Flooding</a:t>
            </a:r>
            <a:endParaRPr lang="en-GB"/>
          </a:p>
        </p:txBody>
      </p:sp>
      <p:sp>
        <p:nvSpPr>
          <p:cNvPr id="3" name="Content Placeholder 2">
            <a:extLst>
              <a:ext uri="{FF2B5EF4-FFF2-40B4-BE49-F238E27FC236}">
                <a16:creationId xmlns:a16="http://schemas.microsoft.com/office/drawing/2014/main" id="{3AC5EAD7-90FB-27FF-879B-FC51292616A8}"/>
              </a:ext>
            </a:extLst>
          </p:cNvPr>
          <p:cNvSpPr>
            <a:spLocks noGrp="1"/>
          </p:cNvSpPr>
          <p:nvPr>
            <p:ph sz="quarter" idx="13"/>
          </p:nvPr>
        </p:nvSpPr>
        <p:spPr>
          <a:xfrm>
            <a:off x="424313" y="1285376"/>
            <a:ext cx="11343374" cy="2699004"/>
          </a:xfrm>
        </p:spPr>
        <p:txBody>
          <a:bodyPr vert="horz" lIns="91440" tIns="45720" rIns="91440" bIns="45720" rtlCol="0" anchor="t">
            <a:normAutofit/>
          </a:bodyPr>
          <a:lstStyle/>
          <a:p>
            <a:r>
              <a:rPr lang="en-GB" sz="2000"/>
              <a:t>Severe flooding after 3 back-to-back storms in 2022 (Dudley, Eunice and Franklin)</a:t>
            </a:r>
          </a:p>
          <a:p>
            <a:r>
              <a:rPr lang="en-GB" sz="2000"/>
              <a:t>Flooding after storms, during heatwave in 2023 </a:t>
            </a:r>
          </a:p>
          <a:p>
            <a:r>
              <a:rPr lang="en-GB" sz="2000">
                <a:latin typeface="Arial"/>
                <a:cs typeface="Arial"/>
              </a:rPr>
              <a:t>3 times average rainfall in September 2024 saw flash flooding, severe travel disruption, road closures </a:t>
            </a:r>
          </a:p>
          <a:p>
            <a:r>
              <a:rPr lang="en-GB" sz="2000">
                <a:latin typeface="Arial"/>
                <a:cs typeface="Arial"/>
              </a:rPr>
              <a:t>5-6th January 2025, yellow weather warning for snow and ice. 36 flood warnings in place across West Midlands. School closures, road closures, more than 1,500 properties without power </a:t>
            </a:r>
          </a:p>
          <a:p>
            <a:r>
              <a:rPr lang="en-GB" sz="2000">
                <a:latin typeface="Arial"/>
                <a:cs typeface="Arial"/>
              </a:rPr>
              <a:t>Costs of the 2023 August Flash Flooding: £2,791,130 </a:t>
            </a:r>
          </a:p>
        </p:txBody>
      </p:sp>
      <p:grpSp>
        <p:nvGrpSpPr>
          <p:cNvPr id="8" name="Group 7">
            <a:extLst>
              <a:ext uri="{FF2B5EF4-FFF2-40B4-BE49-F238E27FC236}">
                <a16:creationId xmlns:a16="http://schemas.microsoft.com/office/drawing/2014/main" id="{CBB95E55-67D5-DFF2-07FC-71D8F9951CF8}"/>
              </a:ext>
            </a:extLst>
          </p:cNvPr>
          <p:cNvGrpSpPr/>
          <p:nvPr/>
        </p:nvGrpSpPr>
        <p:grpSpPr>
          <a:xfrm>
            <a:off x="0" y="4006754"/>
            <a:ext cx="12192001" cy="1874482"/>
            <a:chOff x="0" y="3595675"/>
            <a:chExt cx="12192001" cy="1874482"/>
          </a:xfrm>
        </p:grpSpPr>
        <p:pic>
          <p:nvPicPr>
            <p:cNvPr id="9" name="Picture 8">
              <a:extLst>
                <a:ext uri="{FF2B5EF4-FFF2-40B4-BE49-F238E27FC236}">
                  <a16:creationId xmlns:a16="http://schemas.microsoft.com/office/drawing/2014/main" id="{0F8EF239-D3A3-C142-1B6E-D317766FCC17}"/>
                </a:ext>
              </a:extLst>
            </p:cNvPr>
            <p:cNvPicPr>
              <a:picLocks noChangeAspect="1"/>
            </p:cNvPicPr>
            <p:nvPr/>
          </p:nvPicPr>
          <p:blipFill>
            <a:blip r:embed="rId2"/>
            <a:stretch>
              <a:fillRect/>
            </a:stretch>
          </p:blipFill>
          <p:spPr>
            <a:xfrm>
              <a:off x="0" y="3597950"/>
              <a:ext cx="3320520" cy="1865519"/>
            </a:xfrm>
            <a:prstGeom prst="rect">
              <a:avLst/>
            </a:prstGeom>
          </p:spPr>
        </p:pic>
        <p:pic>
          <p:nvPicPr>
            <p:cNvPr id="10" name="Picture 9">
              <a:extLst>
                <a:ext uri="{FF2B5EF4-FFF2-40B4-BE49-F238E27FC236}">
                  <a16:creationId xmlns:a16="http://schemas.microsoft.com/office/drawing/2014/main" id="{FB4F9D90-AA8E-3A1E-CF56-5E9FD3EE5789}"/>
                </a:ext>
              </a:extLst>
            </p:cNvPr>
            <p:cNvPicPr>
              <a:picLocks noChangeAspect="1"/>
            </p:cNvPicPr>
            <p:nvPr/>
          </p:nvPicPr>
          <p:blipFill>
            <a:blip r:embed="rId3"/>
            <a:stretch>
              <a:fillRect/>
            </a:stretch>
          </p:blipFill>
          <p:spPr>
            <a:xfrm>
              <a:off x="3320520" y="3595676"/>
              <a:ext cx="3320520" cy="1867793"/>
            </a:xfrm>
            <a:prstGeom prst="rect">
              <a:avLst/>
            </a:prstGeom>
          </p:spPr>
        </p:pic>
        <p:pic>
          <p:nvPicPr>
            <p:cNvPr id="11" name="Picture 10">
              <a:extLst>
                <a:ext uri="{FF2B5EF4-FFF2-40B4-BE49-F238E27FC236}">
                  <a16:creationId xmlns:a16="http://schemas.microsoft.com/office/drawing/2014/main" id="{272F4F8F-8E59-E511-A3CA-3640317F8E47}"/>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9901239" y="3602364"/>
              <a:ext cx="2290762" cy="1867793"/>
            </a:xfrm>
            <a:prstGeom prst="rect">
              <a:avLst/>
            </a:prstGeom>
          </p:spPr>
        </p:pic>
        <p:pic>
          <p:nvPicPr>
            <p:cNvPr id="12" name="Picture 11">
              <a:extLst>
                <a:ext uri="{FF2B5EF4-FFF2-40B4-BE49-F238E27FC236}">
                  <a16:creationId xmlns:a16="http://schemas.microsoft.com/office/drawing/2014/main" id="{22B71F21-6CCD-B85A-E0F6-C38EF83E8B8C}"/>
                </a:ext>
              </a:extLst>
            </p:cNvPr>
            <p:cNvPicPr>
              <a:picLocks noChangeAspect="1"/>
            </p:cNvPicPr>
            <p:nvPr/>
          </p:nvPicPr>
          <p:blipFill>
            <a:blip r:embed="rId5"/>
            <a:stretch>
              <a:fillRect/>
            </a:stretch>
          </p:blipFill>
          <p:spPr>
            <a:xfrm>
              <a:off x="6641040" y="3595675"/>
              <a:ext cx="3320521" cy="1867793"/>
            </a:xfrm>
            <a:prstGeom prst="rect">
              <a:avLst/>
            </a:prstGeom>
          </p:spPr>
        </p:pic>
      </p:grpSp>
      <p:sp>
        <p:nvSpPr>
          <p:cNvPr id="5" name="TextBox 4">
            <a:extLst>
              <a:ext uri="{FF2B5EF4-FFF2-40B4-BE49-F238E27FC236}">
                <a16:creationId xmlns:a16="http://schemas.microsoft.com/office/drawing/2014/main" id="{177BA906-2213-BBD6-DADA-F5661C13830F}"/>
              </a:ext>
            </a:extLst>
          </p:cNvPr>
          <p:cNvSpPr txBox="1"/>
          <p:nvPr/>
        </p:nvSpPr>
        <p:spPr>
          <a:xfrm>
            <a:off x="-1" y="5738274"/>
            <a:ext cx="6536267" cy="923330"/>
          </a:xfrm>
          <a:prstGeom prst="rect">
            <a:avLst/>
          </a:prstGeom>
          <a:noFill/>
        </p:spPr>
        <p:txBody>
          <a:bodyPr wrap="square">
            <a:spAutoFit/>
          </a:bodyPr>
          <a:lstStyle/>
          <a:p>
            <a:endParaRPr lang="en-GB" sz="900" dirty="0"/>
          </a:p>
          <a:p>
            <a:r>
              <a:rPr lang="en-GB" sz="900" dirty="0"/>
              <a:t>Sources: </a:t>
            </a:r>
          </a:p>
          <a:p>
            <a:r>
              <a:rPr lang="en-GB" sz="900" dirty="0"/>
              <a:t>https://www.bbc.co.uk/news/live/cwy84yxpy1dt</a:t>
            </a:r>
          </a:p>
          <a:p>
            <a:r>
              <a:rPr lang="en-GB" sz="900" dirty="0"/>
              <a:t>https://www.theguardian.com/environment/2022/feb/23/danger-to-life-warnings-in-west-midlands-after-flooding</a:t>
            </a:r>
          </a:p>
          <a:p>
            <a:r>
              <a:rPr lang="en-GB" sz="900" dirty="0"/>
              <a:t>https://www.bbc.co.uk/news/uk-england-birmingham-65881121</a:t>
            </a:r>
          </a:p>
          <a:p>
            <a:r>
              <a:rPr lang="en-GB" sz="900" dirty="0"/>
              <a:t>https://www.bbc.co.uk/news/live/cn4zgevp3n7t</a:t>
            </a:r>
          </a:p>
        </p:txBody>
      </p:sp>
    </p:spTree>
    <p:extLst>
      <p:ext uri="{BB962C8B-B14F-4D97-AF65-F5344CB8AC3E}">
        <p14:creationId xmlns:p14="http://schemas.microsoft.com/office/powerpoint/2010/main" val="1868290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7469F-DD4E-D68B-117E-592785580AA7}"/>
              </a:ext>
            </a:extLst>
          </p:cNvPr>
          <p:cNvSpPr>
            <a:spLocks noGrp="1"/>
          </p:cNvSpPr>
          <p:nvPr>
            <p:ph type="ctrTitle"/>
          </p:nvPr>
        </p:nvSpPr>
        <p:spPr/>
        <p:txBody>
          <a:bodyPr>
            <a:normAutofit fontScale="90000"/>
          </a:bodyPr>
          <a:lstStyle/>
          <a:p>
            <a:r>
              <a:rPr lang="en-GB">
                <a:latin typeface="Arial"/>
                <a:cs typeface="Arial"/>
              </a:rPr>
              <a:t>West Midlands Heatwaves</a:t>
            </a:r>
            <a:endParaRPr lang="en-GB"/>
          </a:p>
        </p:txBody>
      </p:sp>
      <p:sp>
        <p:nvSpPr>
          <p:cNvPr id="4" name="Content Placeholder 3">
            <a:extLst>
              <a:ext uri="{FF2B5EF4-FFF2-40B4-BE49-F238E27FC236}">
                <a16:creationId xmlns:a16="http://schemas.microsoft.com/office/drawing/2014/main" id="{DEC03288-143E-9602-C9AB-7A5FC5A6EEE5}"/>
              </a:ext>
            </a:extLst>
          </p:cNvPr>
          <p:cNvSpPr>
            <a:spLocks noGrp="1"/>
          </p:cNvSpPr>
          <p:nvPr>
            <p:ph sz="quarter" idx="13"/>
          </p:nvPr>
        </p:nvSpPr>
        <p:spPr>
          <a:xfrm>
            <a:off x="424313" y="1285376"/>
            <a:ext cx="11343374" cy="2746629"/>
          </a:xfrm>
        </p:spPr>
        <p:txBody>
          <a:bodyPr vert="horz" lIns="91440" tIns="45720" rIns="91440" bIns="45720" rtlCol="0" anchor="t">
            <a:normAutofit/>
          </a:bodyPr>
          <a:lstStyle/>
          <a:p>
            <a:r>
              <a:rPr lang="en-GB" sz="2000">
                <a:latin typeface="Arial"/>
                <a:cs typeface="Arial"/>
              </a:rPr>
              <a:t>July 2022 unprecedented temperatures exceeding 38°C</a:t>
            </a:r>
          </a:p>
          <a:p>
            <a:r>
              <a:rPr lang="en-GB" sz="2000">
                <a:latin typeface="Arial"/>
                <a:cs typeface="Arial"/>
              </a:rPr>
              <a:t>Widespread disruptions including overheating in homes, school closures, travel chaos, and increased emergency incidents.</a:t>
            </a:r>
          </a:p>
          <a:p>
            <a:r>
              <a:rPr lang="en-GB" sz="2000">
                <a:latin typeface="Arial"/>
                <a:cs typeface="Arial"/>
              </a:rPr>
              <a:t>WMR Delays due to heat damage to tracks and electrical cables A14 closed for hours </a:t>
            </a:r>
          </a:p>
          <a:p>
            <a:r>
              <a:rPr lang="en-GB" sz="2000">
                <a:latin typeface="Arial"/>
                <a:cs typeface="Arial"/>
              </a:rPr>
              <a:t>Huge fires in Country Parks and at Lickey Hills</a:t>
            </a:r>
          </a:p>
          <a:p>
            <a:r>
              <a:rPr lang="en-GB" sz="2000">
                <a:latin typeface="Arial"/>
                <a:cs typeface="Arial"/>
              </a:rPr>
              <a:t>Cost of the Jul/Aug 2022 heatwave: £11, 805, 340</a:t>
            </a:r>
          </a:p>
        </p:txBody>
      </p:sp>
      <p:grpSp>
        <p:nvGrpSpPr>
          <p:cNvPr id="5" name="Group 4">
            <a:extLst>
              <a:ext uri="{FF2B5EF4-FFF2-40B4-BE49-F238E27FC236}">
                <a16:creationId xmlns:a16="http://schemas.microsoft.com/office/drawing/2014/main" id="{7EB7B973-339C-6870-AE41-897CD63FFA8C}"/>
              </a:ext>
            </a:extLst>
          </p:cNvPr>
          <p:cNvGrpSpPr/>
          <p:nvPr/>
        </p:nvGrpSpPr>
        <p:grpSpPr>
          <a:xfrm>
            <a:off x="0" y="4032315"/>
            <a:ext cx="12192000" cy="1871624"/>
            <a:chOff x="0" y="3579878"/>
            <a:chExt cx="12192000" cy="1871624"/>
          </a:xfrm>
        </p:grpSpPr>
        <p:pic>
          <p:nvPicPr>
            <p:cNvPr id="6" name="Picture 5">
              <a:extLst>
                <a:ext uri="{FF2B5EF4-FFF2-40B4-BE49-F238E27FC236}">
                  <a16:creationId xmlns:a16="http://schemas.microsoft.com/office/drawing/2014/main" id="{5AC13E93-C172-1E3F-60B9-DCA3A56D9464}"/>
                </a:ext>
              </a:extLst>
            </p:cNvPr>
            <p:cNvPicPr>
              <a:picLocks noChangeAspect="1"/>
            </p:cNvPicPr>
            <p:nvPr/>
          </p:nvPicPr>
          <p:blipFill>
            <a:blip r:embed="rId2" cstate="hqprint">
              <a:extLst>
                <a:ext uri="{28A0092B-C50C-407E-A947-70E740481C1C}">
                  <a14:useLocalDpi xmlns:a14="http://schemas.microsoft.com/office/drawing/2010/main"/>
                </a:ext>
              </a:extLst>
            </a:blip>
            <a:srcRect/>
            <a:stretch/>
          </p:blipFill>
          <p:spPr>
            <a:xfrm>
              <a:off x="6626200" y="3579878"/>
              <a:ext cx="2624667" cy="1869708"/>
            </a:xfrm>
            <a:prstGeom prst="rect">
              <a:avLst/>
            </a:prstGeom>
          </p:spPr>
        </p:pic>
        <p:pic>
          <p:nvPicPr>
            <p:cNvPr id="7" name="Picture 6">
              <a:extLst>
                <a:ext uri="{FF2B5EF4-FFF2-40B4-BE49-F238E27FC236}">
                  <a16:creationId xmlns:a16="http://schemas.microsoft.com/office/drawing/2014/main" id="{423C9E80-A160-3987-CFBA-611449CE85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581794"/>
              <a:ext cx="3320519" cy="186779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5CA9F597-51A0-30E1-2052-5F04AE4B4D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20519" y="3581794"/>
              <a:ext cx="3320519" cy="186970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4D0D806-630F-295A-BC71-809AFC4C97BB}"/>
                </a:ext>
              </a:extLst>
            </p:cNvPr>
            <p:cNvPicPr>
              <a:picLocks noChangeAspect="1"/>
            </p:cNvPicPr>
            <p:nvPr/>
          </p:nvPicPr>
          <p:blipFill>
            <a:blip r:embed="rId5" cstate="hqprint">
              <a:extLst>
                <a:ext uri="{28A0092B-C50C-407E-A947-70E740481C1C}">
                  <a14:useLocalDpi xmlns:a14="http://schemas.microsoft.com/office/drawing/2010/main"/>
                </a:ext>
              </a:extLst>
            </a:blip>
            <a:srcRect/>
            <a:stretch/>
          </p:blipFill>
          <p:spPr>
            <a:xfrm>
              <a:off x="9239693" y="3581793"/>
              <a:ext cx="2952307" cy="1867793"/>
            </a:xfrm>
            <a:prstGeom prst="rect">
              <a:avLst/>
            </a:prstGeom>
          </p:spPr>
        </p:pic>
      </p:grpSp>
      <p:sp>
        <p:nvSpPr>
          <p:cNvPr id="10" name="TextBox 9">
            <a:extLst>
              <a:ext uri="{FF2B5EF4-FFF2-40B4-BE49-F238E27FC236}">
                <a16:creationId xmlns:a16="http://schemas.microsoft.com/office/drawing/2014/main" id="{5FF95542-4572-1843-D8FA-E4D9EA74378E}"/>
              </a:ext>
            </a:extLst>
          </p:cNvPr>
          <p:cNvSpPr txBox="1"/>
          <p:nvPr/>
        </p:nvSpPr>
        <p:spPr>
          <a:xfrm>
            <a:off x="118889" y="5848801"/>
            <a:ext cx="10611540" cy="1061829"/>
          </a:xfrm>
          <a:prstGeom prst="rect">
            <a:avLst/>
          </a:prstGeom>
          <a:noFill/>
        </p:spPr>
        <p:txBody>
          <a:bodyPr wrap="square">
            <a:spAutoFit/>
          </a:bodyPr>
          <a:lstStyle/>
          <a:p>
            <a:r>
              <a:rPr lang="en-GB" sz="900" dirty="0"/>
              <a:t>Sources: </a:t>
            </a:r>
          </a:p>
          <a:p>
            <a:r>
              <a:rPr lang="en-GB" sz="900" dirty="0"/>
              <a:t>https://www.birmingham.ac.uk/news/2025/university-of-birmingham-and-wmca-join-forces-to-combat-impact-of-climate-change-in-west-midlands</a:t>
            </a:r>
          </a:p>
          <a:p>
            <a:r>
              <a:rPr lang="en-GB" sz="900" dirty="0"/>
              <a:t>https://www.bbc.co.uk/news/uk-england-birmingham-62237776</a:t>
            </a:r>
          </a:p>
          <a:p>
            <a:r>
              <a:rPr lang="en-GB" sz="900" dirty="0"/>
              <a:t>https://www.bbc.co.uk/news/uk-england-hereford-worcester-62499311</a:t>
            </a:r>
          </a:p>
          <a:p>
            <a:r>
              <a:rPr lang="en-GB" sz="900" dirty="0"/>
              <a:t>https://www.bbc.co.uk/news/uk-england-coventry-warwickshire-62241966</a:t>
            </a:r>
          </a:p>
          <a:p>
            <a:r>
              <a:rPr lang="en-GB" sz="900" dirty="0"/>
              <a:t>https://www.bbc.co.uk/news/uk-england-cambridgeshire-62219162</a:t>
            </a:r>
          </a:p>
          <a:p>
            <a:r>
              <a:rPr lang="en-GB" sz="900" dirty="0"/>
              <a:t>https://www.wmfs.net/news/from-fires-to-flood-warnings/</a:t>
            </a:r>
          </a:p>
        </p:txBody>
      </p:sp>
    </p:spTree>
    <p:extLst>
      <p:ext uri="{BB962C8B-B14F-4D97-AF65-F5344CB8AC3E}">
        <p14:creationId xmlns:p14="http://schemas.microsoft.com/office/powerpoint/2010/main" val="1900890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6457-9316-C001-38CE-5113620D1460}"/>
              </a:ext>
            </a:extLst>
          </p:cNvPr>
          <p:cNvSpPr>
            <a:spLocks noGrp="1"/>
          </p:cNvSpPr>
          <p:nvPr>
            <p:ph type="ctrTitle"/>
          </p:nvPr>
        </p:nvSpPr>
        <p:spPr/>
        <p:txBody>
          <a:bodyPr>
            <a:normAutofit fontScale="90000"/>
          </a:bodyPr>
          <a:lstStyle/>
          <a:p>
            <a:r>
              <a:rPr lang="en-GB"/>
              <a:t>Case Study 1 – Storm Doris</a:t>
            </a:r>
          </a:p>
        </p:txBody>
      </p:sp>
      <p:sp>
        <p:nvSpPr>
          <p:cNvPr id="3" name="Text Placeholder 2">
            <a:extLst>
              <a:ext uri="{FF2B5EF4-FFF2-40B4-BE49-F238E27FC236}">
                <a16:creationId xmlns:a16="http://schemas.microsoft.com/office/drawing/2014/main" id="{69452192-7A8F-EDF2-AD19-23CDB51EA7F2}"/>
              </a:ext>
            </a:extLst>
          </p:cNvPr>
          <p:cNvSpPr>
            <a:spLocks noGrp="1"/>
          </p:cNvSpPr>
          <p:nvPr>
            <p:ph type="body" sz="quarter" idx="10"/>
          </p:nvPr>
        </p:nvSpPr>
        <p:spPr>
          <a:xfrm>
            <a:off x="423863" y="1171739"/>
            <a:ext cx="5847724" cy="3694610"/>
          </a:xfrm>
        </p:spPr>
        <p:txBody>
          <a:bodyPr vert="horz" lIns="91440" tIns="45720" rIns="91440" bIns="45720" rtlCol="0" anchor="ctr">
            <a:normAutofit lnSpcReduction="10000"/>
          </a:bodyPr>
          <a:lstStyle/>
          <a:p>
            <a:r>
              <a:rPr lang="en-GB" sz="2000" dirty="0">
                <a:latin typeface="Arial"/>
                <a:cs typeface="Arial"/>
              </a:rPr>
              <a:t>60 mph winds were recorded in the Black Country.</a:t>
            </a:r>
          </a:p>
          <a:p>
            <a:r>
              <a:rPr lang="en-GB" sz="2000" dirty="0">
                <a:latin typeface="Arial"/>
                <a:cs typeface="Arial"/>
              </a:rPr>
              <a:t>Rail travel was totally advised against.</a:t>
            </a:r>
            <a:endParaRPr lang="en-GB" sz="2000" dirty="0"/>
          </a:p>
          <a:p>
            <a:r>
              <a:rPr lang="en-GB" sz="2000" dirty="0">
                <a:latin typeface="Arial"/>
                <a:cs typeface="Arial"/>
              </a:rPr>
              <a:t>Fallen trees across the region further adding to disruption.</a:t>
            </a:r>
          </a:p>
          <a:p>
            <a:r>
              <a:rPr lang="en-GB" sz="2000" dirty="0">
                <a:latin typeface="Arial"/>
                <a:cs typeface="Arial"/>
              </a:rPr>
              <a:t>At least 8 B roads closed along with part of the M5.</a:t>
            </a:r>
          </a:p>
          <a:p>
            <a:r>
              <a:rPr lang="en-GB" sz="2000" dirty="0">
                <a:latin typeface="Arial"/>
                <a:cs typeface="Arial"/>
              </a:rPr>
              <a:t>15 million customer hours of electricity lost.</a:t>
            </a:r>
          </a:p>
          <a:p>
            <a:r>
              <a:rPr lang="en-GB" sz="2000" dirty="0">
                <a:latin typeface="Arial"/>
                <a:cs typeface="Arial"/>
              </a:rPr>
              <a:t>WM Ambulance Service responded to 202 incidents in 1 hour. A 43% increase on the previous day for the same time period. </a:t>
            </a:r>
          </a:p>
        </p:txBody>
      </p:sp>
      <p:pic>
        <p:nvPicPr>
          <p:cNvPr id="6" name="Content Placeholder 5" descr="A green and white table with black text&#10;&#10;AI-generated content may be incorrect.">
            <a:extLst>
              <a:ext uri="{FF2B5EF4-FFF2-40B4-BE49-F238E27FC236}">
                <a16:creationId xmlns:a16="http://schemas.microsoft.com/office/drawing/2014/main" id="{B829B5B4-F95C-825F-C58A-1775A18C0A91}"/>
              </a:ext>
            </a:extLst>
          </p:cNvPr>
          <p:cNvPicPr>
            <a:picLocks noGrp="1" noChangeAspect="1"/>
          </p:cNvPicPr>
          <p:nvPr>
            <p:ph sz="quarter" idx="11"/>
          </p:nvPr>
        </p:nvPicPr>
        <p:blipFill>
          <a:blip r:embed="rId2"/>
          <a:stretch>
            <a:fillRect/>
          </a:stretch>
        </p:blipFill>
        <p:spPr>
          <a:xfrm>
            <a:off x="6271587" y="1269252"/>
            <a:ext cx="5581650" cy="1619250"/>
          </a:xfrm>
        </p:spPr>
      </p:pic>
      <p:pic>
        <p:nvPicPr>
          <p:cNvPr id="7" name="Picture 6" descr="A road sign on a wet road&#10;&#10;AI-generated content may be incorrect.">
            <a:extLst>
              <a:ext uri="{FF2B5EF4-FFF2-40B4-BE49-F238E27FC236}">
                <a16:creationId xmlns:a16="http://schemas.microsoft.com/office/drawing/2014/main" id="{3A9C2948-2172-398C-922F-53A46896304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637082" y="2884822"/>
            <a:ext cx="3060316" cy="2671571"/>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07D73740-33C6-A03F-9B5B-878A310C55C2}"/>
              </a:ext>
            </a:extLst>
          </p:cNvPr>
          <p:cNvSpPr txBox="1"/>
          <p:nvPr/>
        </p:nvSpPr>
        <p:spPr>
          <a:xfrm>
            <a:off x="6111049" y="5664116"/>
            <a:ext cx="6097836" cy="246221"/>
          </a:xfrm>
          <a:prstGeom prst="rect">
            <a:avLst/>
          </a:prstGeom>
          <a:noFill/>
        </p:spPr>
        <p:txBody>
          <a:bodyPr wrap="square">
            <a:spAutoFit/>
          </a:bodyPr>
          <a:lstStyle/>
          <a:p>
            <a:r>
              <a:rPr lang="en-GB" sz="1000"/>
              <a:t>Source: https://www.wmca.org.uk/media/d2pons0q/summary-of-climate-change-impacts-in-wmca-area.pdf</a:t>
            </a:r>
          </a:p>
        </p:txBody>
      </p:sp>
    </p:spTree>
    <p:extLst>
      <p:ext uri="{BB962C8B-B14F-4D97-AF65-F5344CB8AC3E}">
        <p14:creationId xmlns:p14="http://schemas.microsoft.com/office/powerpoint/2010/main" val="2803875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0388-C8B3-00D7-8554-1B0CFC3F7F1C}"/>
              </a:ext>
            </a:extLst>
          </p:cNvPr>
          <p:cNvSpPr>
            <a:spLocks noGrp="1"/>
          </p:cNvSpPr>
          <p:nvPr>
            <p:ph type="ctrTitle"/>
          </p:nvPr>
        </p:nvSpPr>
        <p:spPr>
          <a:xfrm>
            <a:off x="424312" y="445233"/>
            <a:ext cx="10496371" cy="726506"/>
          </a:xfrm>
        </p:spPr>
        <p:txBody>
          <a:bodyPr>
            <a:normAutofit fontScale="90000"/>
          </a:bodyPr>
          <a:lstStyle/>
          <a:p>
            <a:r>
              <a:rPr lang="en-GB">
                <a:latin typeface="Arial"/>
                <a:cs typeface="Arial"/>
              </a:rPr>
              <a:t>Case Study 2 – August 2022 Heatwaves</a:t>
            </a:r>
            <a:endParaRPr lang="en-GB"/>
          </a:p>
        </p:txBody>
      </p:sp>
      <p:sp>
        <p:nvSpPr>
          <p:cNvPr id="3" name="Text Placeholder 2">
            <a:extLst>
              <a:ext uri="{FF2B5EF4-FFF2-40B4-BE49-F238E27FC236}">
                <a16:creationId xmlns:a16="http://schemas.microsoft.com/office/drawing/2014/main" id="{96AE4CC6-001D-7472-D036-D1938B986824}"/>
              </a:ext>
            </a:extLst>
          </p:cNvPr>
          <p:cNvSpPr>
            <a:spLocks noGrp="1"/>
          </p:cNvSpPr>
          <p:nvPr>
            <p:ph type="body" sz="quarter" idx="10"/>
          </p:nvPr>
        </p:nvSpPr>
        <p:spPr/>
        <p:txBody>
          <a:bodyPr vert="horz" lIns="91440" tIns="45720" rIns="91440" bIns="45720" rtlCol="0" anchor="t">
            <a:normAutofit/>
          </a:bodyPr>
          <a:lstStyle/>
          <a:p>
            <a:r>
              <a:rPr lang="en-GB" sz="2000" dirty="0">
                <a:latin typeface="Arial"/>
                <a:cs typeface="Arial"/>
              </a:rPr>
              <a:t>Red warning and amber warning in the space of 1 month</a:t>
            </a:r>
          </a:p>
          <a:p>
            <a:r>
              <a:rPr lang="en-GB" sz="2000" dirty="0">
                <a:latin typeface="Arial"/>
                <a:cs typeface="Arial"/>
              </a:rPr>
              <a:t>Train services cancelled</a:t>
            </a:r>
          </a:p>
          <a:p>
            <a:r>
              <a:rPr lang="en-GB" sz="2000" dirty="0">
                <a:latin typeface="Arial"/>
                <a:cs typeface="Arial"/>
              </a:rPr>
              <a:t>Infrastructure unable to cope</a:t>
            </a:r>
          </a:p>
          <a:p>
            <a:r>
              <a:rPr lang="en-GB" sz="2000" dirty="0">
                <a:latin typeface="Arial"/>
                <a:cs typeface="Arial"/>
              </a:rPr>
              <a:t>125 grid faults affecting 46,225 customers</a:t>
            </a:r>
          </a:p>
          <a:p>
            <a:r>
              <a:rPr lang="en-GB" sz="2000" dirty="0">
                <a:latin typeface="Arial"/>
                <a:cs typeface="Arial"/>
              </a:rPr>
              <a:t>A battery recycling park was monitored due to serious fire risk</a:t>
            </a:r>
          </a:p>
          <a:p>
            <a:r>
              <a:rPr lang="en-GB" sz="2000" dirty="0">
                <a:latin typeface="Arial"/>
                <a:cs typeface="Arial"/>
              </a:rPr>
              <a:t>100 excess deaths</a:t>
            </a:r>
          </a:p>
        </p:txBody>
      </p:sp>
      <p:pic>
        <p:nvPicPr>
          <p:cNvPr id="5" name="Content Placeholder 4">
            <a:extLst>
              <a:ext uri="{FF2B5EF4-FFF2-40B4-BE49-F238E27FC236}">
                <a16:creationId xmlns:a16="http://schemas.microsoft.com/office/drawing/2014/main" id="{8E67DCF5-FFF4-41C4-579B-E782B1B744FA}"/>
              </a:ext>
            </a:extLst>
          </p:cNvPr>
          <p:cNvPicPr>
            <a:picLocks noGrp="1" noChangeAspect="1"/>
          </p:cNvPicPr>
          <p:nvPr>
            <p:ph sz="quarter" idx="11"/>
          </p:nvPr>
        </p:nvPicPr>
        <p:blipFill>
          <a:blip r:embed="rId2"/>
          <a:stretch>
            <a:fillRect/>
          </a:stretch>
        </p:blipFill>
        <p:spPr>
          <a:xfrm>
            <a:off x="6086476" y="1274641"/>
            <a:ext cx="5679281" cy="2371724"/>
          </a:xfrm>
        </p:spPr>
      </p:pic>
      <p:pic>
        <p:nvPicPr>
          <p:cNvPr id="6" name="Picture 5" descr="A close-up of a sign&#10;&#10;AI-generated content may be incorrect.">
            <a:extLst>
              <a:ext uri="{FF2B5EF4-FFF2-40B4-BE49-F238E27FC236}">
                <a16:creationId xmlns:a16="http://schemas.microsoft.com/office/drawing/2014/main" id="{43F28919-F6F3-4499-CA09-A22D44F0EEA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731919" y="3657047"/>
            <a:ext cx="2626040" cy="2047134"/>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8F906BFE-A5FA-4158-15B7-7CF02AF5D7C2}"/>
              </a:ext>
            </a:extLst>
          </p:cNvPr>
          <p:cNvSpPr txBox="1"/>
          <p:nvPr/>
        </p:nvSpPr>
        <p:spPr>
          <a:xfrm>
            <a:off x="6098731" y="5702768"/>
            <a:ext cx="6097836" cy="246221"/>
          </a:xfrm>
          <a:prstGeom prst="rect">
            <a:avLst/>
          </a:prstGeom>
          <a:noFill/>
        </p:spPr>
        <p:txBody>
          <a:bodyPr wrap="square">
            <a:spAutoFit/>
          </a:bodyPr>
          <a:lstStyle/>
          <a:p>
            <a:r>
              <a:rPr lang="en-GB" sz="1000"/>
              <a:t>Source: https://www.wmca.org.uk/media/d2pons0q/summary-of-climate-change-impacts-in-wmca-area.pdf</a:t>
            </a:r>
          </a:p>
        </p:txBody>
      </p:sp>
    </p:spTree>
    <p:extLst>
      <p:ext uri="{BB962C8B-B14F-4D97-AF65-F5344CB8AC3E}">
        <p14:creationId xmlns:p14="http://schemas.microsoft.com/office/powerpoint/2010/main" val="9100927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CDEE6-0D85-517A-F793-01A78F56C83B}"/>
              </a:ext>
            </a:extLst>
          </p:cNvPr>
          <p:cNvSpPr>
            <a:spLocks noGrp="1"/>
          </p:cNvSpPr>
          <p:nvPr>
            <p:ph type="ctrTitle"/>
          </p:nvPr>
        </p:nvSpPr>
        <p:spPr>
          <a:xfrm>
            <a:off x="424312" y="445233"/>
            <a:ext cx="9924872" cy="809849"/>
          </a:xfrm>
        </p:spPr>
        <p:txBody>
          <a:bodyPr>
            <a:normAutofit fontScale="90000"/>
          </a:bodyPr>
          <a:lstStyle/>
          <a:p>
            <a:r>
              <a:rPr lang="en-GB">
                <a:latin typeface="Arial"/>
                <a:cs typeface="Arial"/>
              </a:rPr>
              <a:t>Case Study 3 – Summer 2023 Floods</a:t>
            </a:r>
            <a:endParaRPr lang="en-GB"/>
          </a:p>
        </p:txBody>
      </p:sp>
      <p:sp>
        <p:nvSpPr>
          <p:cNvPr id="3" name="Text Placeholder 2">
            <a:extLst>
              <a:ext uri="{FF2B5EF4-FFF2-40B4-BE49-F238E27FC236}">
                <a16:creationId xmlns:a16="http://schemas.microsoft.com/office/drawing/2014/main" id="{7D9A74D3-D960-C550-134A-7BAFDD9C8184}"/>
              </a:ext>
            </a:extLst>
          </p:cNvPr>
          <p:cNvSpPr>
            <a:spLocks noGrp="1"/>
          </p:cNvSpPr>
          <p:nvPr>
            <p:ph type="body" sz="quarter" idx="10"/>
          </p:nvPr>
        </p:nvSpPr>
        <p:spPr/>
        <p:txBody>
          <a:bodyPr vert="horz" lIns="91440" tIns="45720" rIns="91440" bIns="45720" rtlCol="0" anchor="t">
            <a:normAutofit/>
          </a:bodyPr>
          <a:lstStyle/>
          <a:p>
            <a:r>
              <a:rPr lang="en-GB" sz="2000" dirty="0">
                <a:latin typeface="Arial"/>
                <a:cs typeface="Arial"/>
              </a:rPr>
              <a:t>Sixth wettest July on record</a:t>
            </a:r>
          </a:p>
          <a:p>
            <a:r>
              <a:rPr lang="en-GB" sz="2000" dirty="0">
                <a:latin typeface="Arial"/>
                <a:cs typeface="Arial"/>
              </a:rPr>
              <a:t>Roads flooded across WMCA</a:t>
            </a:r>
          </a:p>
          <a:p>
            <a:r>
              <a:rPr lang="en-GB" sz="2000" dirty="0">
                <a:latin typeface="Arial"/>
                <a:cs typeface="Arial"/>
              </a:rPr>
              <a:t>Businesses shut due to floods</a:t>
            </a:r>
          </a:p>
          <a:p>
            <a:r>
              <a:rPr lang="en-GB" sz="2000" dirty="0">
                <a:latin typeface="Arial"/>
                <a:cs typeface="Arial"/>
              </a:rPr>
              <a:t>At least 80 properties flooded</a:t>
            </a:r>
          </a:p>
          <a:p>
            <a:r>
              <a:rPr lang="en-GB" sz="2000" dirty="0">
                <a:latin typeface="Arial"/>
                <a:cs typeface="Arial"/>
              </a:rPr>
              <a:t>This was only during a yellow weather warning</a:t>
            </a:r>
          </a:p>
          <a:p>
            <a:r>
              <a:rPr lang="en-GB" sz="2000" dirty="0">
                <a:latin typeface="Arial"/>
                <a:cs typeface="Arial"/>
              </a:rPr>
              <a:t>We have seen red weather warnings towards the end of last year in other areas of England</a:t>
            </a:r>
          </a:p>
          <a:p>
            <a:r>
              <a:rPr lang="en-GB" sz="2000" dirty="0">
                <a:latin typeface="Arial"/>
                <a:cs typeface="Arial"/>
              </a:rPr>
              <a:t>Floods due to storm weather are happening more frequently</a:t>
            </a:r>
          </a:p>
        </p:txBody>
      </p:sp>
      <p:pic>
        <p:nvPicPr>
          <p:cNvPr id="5" name="Content Placeholder 4" descr="A table with blue and white text&#10;&#10;AI-generated content may be incorrect.">
            <a:extLst>
              <a:ext uri="{FF2B5EF4-FFF2-40B4-BE49-F238E27FC236}">
                <a16:creationId xmlns:a16="http://schemas.microsoft.com/office/drawing/2014/main" id="{0FDEE58F-042A-B6C6-8037-01E84EE418CF}"/>
              </a:ext>
            </a:extLst>
          </p:cNvPr>
          <p:cNvPicPr>
            <a:picLocks noGrp="1" noChangeAspect="1"/>
          </p:cNvPicPr>
          <p:nvPr>
            <p:ph sz="quarter" idx="11"/>
          </p:nvPr>
        </p:nvPicPr>
        <p:blipFill>
          <a:blip r:embed="rId2"/>
          <a:stretch>
            <a:fillRect/>
          </a:stretch>
        </p:blipFill>
        <p:spPr>
          <a:xfrm>
            <a:off x="6362702" y="1269880"/>
            <a:ext cx="5353049" cy="1714499"/>
          </a:xfrm>
        </p:spPr>
      </p:pic>
      <p:pic>
        <p:nvPicPr>
          <p:cNvPr id="6" name="Picture 5" descr="A car in a flooded road&#10;&#10;AI-generated content may be incorrect.">
            <a:extLst>
              <a:ext uri="{FF2B5EF4-FFF2-40B4-BE49-F238E27FC236}">
                <a16:creationId xmlns:a16="http://schemas.microsoft.com/office/drawing/2014/main" id="{722A82A4-B159-D0B3-F882-8AD858BBAF3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7228237" y="2981325"/>
            <a:ext cx="3635877" cy="2720611"/>
          </a:xfrm>
          <a:prstGeom prst="rect">
            <a:avLst/>
          </a:prstGeom>
          <a:ln>
            <a:noFill/>
          </a:ln>
          <a:effectLst>
            <a:outerShdw blurRad="292100" dist="139700" dir="2700000" algn="tl" rotWithShape="0">
              <a:srgbClr val="333333">
                <a:alpha val="65000"/>
              </a:srgbClr>
            </a:outerShdw>
          </a:effectLst>
        </p:spPr>
      </p:pic>
      <p:sp>
        <p:nvSpPr>
          <p:cNvPr id="7" name="TextBox 6">
            <a:extLst>
              <a:ext uri="{FF2B5EF4-FFF2-40B4-BE49-F238E27FC236}">
                <a16:creationId xmlns:a16="http://schemas.microsoft.com/office/drawing/2014/main" id="{E17A4CD6-2AD5-DD7B-9D19-5133CB140801}"/>
              </a:ext>
            </a:extLst>
          </p:cNvPr>
          <p:cNvSpPr txBox="1"/>
          <p:nvPr/>
        </p:nvSpPr>
        <p:spPr>
          <a:xfrm>
            <a:off x="6098731" y="5702768"/>
            <a:ext cx="6097836" cy="246221"/>
          </a:xfrm>
          <a:prstGeom prst="rect">
            <a:avLst/>
          </a:prstGeom>
          <a:noFill/>
        </p:spPr>
        <p:txBody>
          <a:bodyPr wrap="square">
            <a:spAutoFit/>
          </a:bodyPr>
          <a:lstStyle/>
          <a:p>
            <a:r>
              <a:rPr lang="en-GB" sz="1000"/>
              <a:t>Source: https://www.wmca.org.uk/media/d2pons0q/summary-of-climate-change-impacts-in-wmca-area.pdf</a:t>
            </a:r>
          </a:p>
        </p:txBody>
      </p:sp>
    </p:spTree>
    <p:extLst>
      <p:ext uri="{BB962C8B-B14F-4D97-AF65-F5344CB8AC3E}">
        <p14:creationId xmlns:p14="http://schemas.microsoft.com/office/powerpoint/2010/main" val="38933031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C0554-50DA-BDCF-1BC6-6ADCEB94015B}"/>
              </a:ext>
            </a:extLst>
          </p:cNvPr>
          <p:cNvSpPr>
            <a:spLocks noGrp="1"/>
          </p:cNvSpPr>
          <p:nvPr>
            <p:ph type="ctrTitle"/>
          </p:nvPr>
        </p:nvSpPr>
        <p:spPr/>
        <p:txBody>
          <a:bodyPr>
            <a:normAutofit fontScale="90000"/>
          </a:bodyPr>
          <a:lstStyle/>
          <a:p>
            <a:r>
              <a:rPr lang="en-GB" dirty="0">
                <a:latin typeface="Arial"/>
                <a:cs typeface="Arial"/>
              </a:rPr>
              <a:t>West Midlands by 2050</a:t>
            </a:r>
            <a:endParaRPr lang="en-GB" dirty="0"/>
          </a:p>
        </p:txBody>
      </p:sp>
      <p:sp>
        <p:nvSpPr>
          <p:cNvPr id="4" name="TextBox 3">
            <a:extLst>
              <a:ext uri="{FF2B5EF4-FFF2-40B4-BE49-F238E27FC236}">
                <a16:creationId xmlns:a16="http://schemas.microsoft.com/office/drawing/2014/main" id="{49FBE061-0006-F55B-D0CA-6A60F1C5B512}"/>
              </a:ext>
            </a:extLst>
          </p:cNvPr>
          <p:cNvSpPr txBox="1"/>
          <p:nvPr/>
        </p:nvSpPr>
        <p:spPr>
          <a:xfrm>
            <a:off x="310133" y="5304004"/>
            <a:ext cx="11996167" cy="584775"/>
          </a:xfrm>
          <a:prstGeom prst="rect">
            <a:avLst/>
          </a:prstGeom>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a:solidFill>
                  <a:srgbClr val="515151"/>
                </a:solidFill>
                <a:latin typeface="Arial"/>
                <a:cs typeface="Arial"/>
              </a:rPr>
              <a:t>Without effective adaptation, the socio-economic impacts of climate change are likely to escalate, potentially reducing the region’s Gross Value Added (GVA) - the value of goods and services - between £1.5 billion - £2.9 billion per year by 2050</a:t>
            </a:r>
            <a:r>
              <a:rPr lang="en-GB" sz="1600">
                <a:solidFill>
                  <a:srgbClr val="0D0D0D"/>
                </a:solidFill>
                <a:latin typeface="Manrope"/>
              </a:rPr>
              <a:t>.</a:t>
            </a:r>
            <a:endParaRPr lang="en-GB" sz="1600"/>
          </a:p>
        </p:txBody>
      </p:sp>
      <p:grpSp>
        <p:nvGrpSpPr>
          <p:cNvPr id="5" name="Group 4">
            <a:extLst>
              <a:ext uri="{FF2B5EF4-FFF2-40B4-BE49-F238E27FC236}">
                <a16:creationId xmlns:a16="http://schemas.microsoft.com/office/drawing/2014/main" id="{CEFE6683-23DE-8230-F609-FDD3407F14F7}"/>
              </a:ext>
            </a:extLst>
          </p:cNvPr>
          <p:cNvGrpSpPr/>
          <p:nvPr/>
        </p:nvGrpSpPr>
        <p:grpSpPr>
          <a:xfrm>
            <a:off x="1668130" y="1024875"/>
            <a:ext cx="2182011" cy="2175375"/>
            <a:chOff x="2446956" y="1110504"/>
            <a:chExt cx="2182011" cy="2175375"/>
          </a:xfrm>
        </p:grpSpPr>
        <p:sp>
          <p:nvSpPr>
            <p:cNvPr id="6" name="Rectangle: Rounded Corners 5" descr="Rain outline">
              <a:extLst>
                <a:ext uri="{FF2B5EF4-FFF2-40B4-BE49-F238E27FC236}">
                  <a16:creationId xmlns:a16="http://schemas.microsoft.com/office/drawing/2014/main" id="{4CACDB2D-A0D7-171F-45D2-8BF6CCCEF363}"/>
                </a:ext>
              </a:extLst>
            </p:cNvPr>
            <p:cNvSpPr/>
            <p:nvPr/>
          </p:nvSpPr>
          <p:spPr>
            <a:xfrm>
              <a:off x="2556060" y="1110504"/>
              <a:ext cx="1892350" cy="1750937"/>
            </a:xfrm>
            <a:prstGeom prst="roundRect">
              <a:avLst/>
            </a:prstGeom>
            <a:blipFill>
              <a:blip r:embed="rId3">
                <a:extLs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2000">
                <a:latin typeface="Arial" panose="020B0604020202020204" pitchFamily="34" charset="0"/>
                <a:cs typeface="Arial" panose="020B0604020202020204" pitchFamily="34" charset="0"/>
              </a:endParaRPr>
            </a:p>
          </p:txBody>
        </p:sp>
        <p:sp>
          <p:nvSpPr>
            <p:cNvPr id="7" name="Freeform: Shape 6">
              <a:extLst>
                <a:ext uri="{FF2B5EF4-FFF2-40B4-BE49-F238E27FC236}">
                  <a16:creationId xmlns:a16="http://schemas.microsoft.com/office/drawing/2014/main" id="{02AF3279-A4E2-0201-C7E3-3B03D48FD76D}"/>
                </a:ext>
              </a:extLst>
            </p:cNvPr>
            <p:cNvSpPr/>
            <p:nvPr/>
          </p:nvSpPr>
          <p:spPr>
            <a:xfrm>
              <a:off x="2446956" y="2536157"/>
              <a:ext cx="2182011" cy="749722"/>
            </a:xfrm>
            <a:custGeom>
              <a:avLst/>
              <a:gdLst>
                <a:gd name="connsiteX0" fmla="*/ 0 w 1921639"/>
                <a:gd name="connsiteY0" fmla="*/ 0 h 712928"/>
                <a:gd name="connsiteX1" fmla="*/ 1921639 w 1921639"/>
                <a:gd name="connsiteY1" fmla="*/ 0 h 712928"/>
                <a:gd name="connsiteX2" fmla="*/ 1921639 w 1921639"/>
                <a:gd name="connsiteY2" fmla="*/ 712928 h 712928"/>
                <a:gd name="connsiteX3" fmla="*/ 0 w 1921639"/>
                <a:gd name="connsiteY3" fmla="*/ 712928 h 712928"/>
                <a:gd name="connsiteX4" fmla="*/ 0 w 1921639"/>
                <a:gd name="connsiteY4" fmla="*/ 0 h 71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39" h="712928">
                  <a:moveTo>
                    <a:pt x="0" y="0"/>
                  </a:moveTo>
                  <a:lnTo>
                    <a:pt x="1921639" y="0"/>
                  </a:lnTo>
                  <a:lnTo>
                    <a:pt x="1921639" y="712928"/>
                  </a:lnTo>
                  <a:lnTo>
                    <a:pt x="0" y="7129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Winter rainfall could inc. by 6% by 2050s </a:t>
              </a:r>
            </a:p>
          </p:txBody>
        </p:sp>
      </p:grpSp>
      <p:grpSp>
        <p:nvGrpSpPr>
          <p:cNvPr id="8" name="Group 7">
            <a:extLst>
              <a:ext uri="{FF2B5EF4-FFF2-40B4-BE49-F238E27FC236}">
                <a16:creationId xmlns:a16="http://schemas.microsoft.com/office/drawing/2014/main" id="{8308B094-980E-56A0-11EF-265EC88E7085}"/>
              </a:ext>
            </a:extLst>
          </p:cNvPr>
          <p:cNvGrpSpPr/>
          <p:nvPr/>
        </p:nvGrpSpPr>
        <p:grpSpPr>
          <a:xfrm>
            <a:off x="4942150" y="1105805"/>
            <a:ext cx="2307700" cy="1792634"/>
            <a:chOff x="4763121" y="1166731"/>
            <a:chExt cx="2307700" cy="1792634"/>
          </a:xfrm>
        </p:grpSpPr>
        <p:sp>
          <p:nvSpPr>
            <p:cNvPr id="9" name="Rectangle: Rounded Corners 8" descr="Cloud outline">
              <a:extLst>
                <a:ext uri="{FF2B5EF4-FFF2-40B4-BE49-F238E27FC236}">
                  <a16:creationId xmlns:a16="http://schemas.microsoft.com/office/drawing/2014/main" id="{3C4439AE-902C-A123-1892-04BB598B7052}"/>
                </a:ext>
              </a:extLst>
            </p:cNvPr>
            <p:cNvSpPr/>
            <p:nvPr/>
          </p:nvSpPr>
          <p:spPr>
            <a:xfrm>
              <a:off x="4986507" y="1166731"/>
              <a:ext cx="1574989" cy="1104106"/>
            </a:xfrm>
            <a:prstGeom prst="roundRect">
              <a:avLst/>
            </a:prstGeom>
            <a:blipFill>
              <a:blip r:embed="rId5">
                <a:extLst>
                  <a:ext uri="{96DAC541-7B7A-43D3-8B79-37D633B846F1}">
                    <asvg:svgBlip xmlns:asvg="http://schemas.microsoft.com/office/drawing/2016/SVG/main" r:embed="rId6"/>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2000">
                <a:latin typeface="Arial" panose="020B0604020202020204" pitchFamily="34" charset="0"/>
                <a:cs typeface="Arial" panose="020B0604020202020204" pitchFamily="34" charset="0"/>
              </a:endParaRPr>
            </a:p>
          </p:txBody>
        </p:sp>
        <p:sp>
          <p:nvSpPr>
            <p:cNvPr id="10" name="Freeform: Shape 9">
              <a:extLst>
                <a:ext uri="{FF2B5EF4-FFF2-40B4-BE49-F238E27FC236}">
                  <a16:creationId xmlns:a16="http://schemas.microsoft.com/office/drawing/2014/main" id="{0E1E5623-4B31-2F96-6ED5-60D1DBB235C8}"/>
                </a:ext>
              </a:extLst>
            </p:cNvPr>
            <p:cNvSpPr/>
            <p:nvPr/>
          </p:nvSpPr>
          <p:spPr>
            <a:xfrm>
              <a:off x="4763121" y="2209643"/>
              <a:ext cx="2307700" cy="749722"/>
            </a:xfrm>
            <a:custGeom>
              <a:avLst/>
              <a:gdLst>
                <a:gd name="connsiteX0" fmla="*/ 0 w 1921639"/>
                <a:gd name="connsiteY0" fmla="*/ 0 h 712928"/>
                <a:gd name="connsiteX1" fmla="*/ 1921639 w 1921639"/>
                <a:gd name="connsiteY1" fmla="*/ 0 h 712928"/>
                <a:gd name="connsiteX2" fmla="*/ 1921639 w 1921639"/>
                <a:gd name="connsiteY2" fmla="*/ 712928 h 712928"/>
                <a:gd name="connsiteX3" fmla="*/ 0 w 1921639"/>
                <a:gd name="connsiteY3" fmla="*/ 712928 h 712928"/>
                <a:gd name="connsiteX4" fmla="*/ 0 w 1921639"/>
                <a:gd name="connsiteY4" fmla="*/ 0 h 71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39" h="712928">
                  <a:moveTo>
                    <a:pt x="0" y="0"/>
                  </a:moveTo>
                  <a:lnTo>
                    <a:pt x="1921639" y="0"/>
                  </a:lnTo>
                  <a:lnTo>
                    <a:pt x="1921639" y="712928"/>
                  </a:lnTo>
                  <a:lnTo>
                    <a:pt x="0" y="7129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Summer rainfall could dec. by 15% by 2050s </a:t>
              </a:r>
            </a:p>
          </p:txBody>
        </p:sp>
      </p:grpSp>
      <p:grpSp>
        <p:nvGrpSpPr>
          <p:cNvPr id="11" name="Group 10">
            <a:extLst>
              <a:ext uri="{FF2B5EF4-FFF2-40B4-BE49-F238E27FC236}">
                <a16:creationId xmlns:a16="http://schemas.microsoft.com/office/drawing/2014/main" id="{2CE63F23-68A0-8903-B7DF-F14F4BD2C010}"/>
              </a:ext>
            </a:extLst>
          </p:cNvPr>
          <p:cNvGrpSpPr/>
          <p:nvPr/>
        </p:nvGrpSpPr>
        <p:grpSpPr>
          <a:xfrm>
            <a:off x="7875385" y="840372"/>
            <a:ext cx="2182011" cy="2225313"/>
            <a:chOff x="7205494" y="1203687"/>
            <a:chExt cx="2182011" cy="2225313"/>
          </a:xfrm>
        </p:grpSpPr>
        <p:sp>
          <p:nvSpPr>
            <p:cNvPr id="12" name="Rectangle: Rounded Corners 11" descr="Dim (Medium Sun) outline">
              <a:extLst>
                <a:ext uri="{FF2B5EF4-FFF2-40B4-BE49-F238E27FC236}">
                  <a16:creationId xmlns:a16="http://schemas.microsoft.com/office/drawing/2014/main" id="{FC82A96A-6835-BF44-16FA-E8F7B7AD3087}"/>
                </a:ext>
              </a:extLst>
            </p:cNvPr>
            <p:cNvSpPr/>
            <p:nvPr/>
          </p:nvSpPr>
          <p:spPr>
            <a:xfrm>
              <a:off x="7395723" y="1203687"/>
              <a:ext cx="1801552" cy="1712610"/>
            </a:xfrm>
            <a:prstGeom prst="roundRect">
              <a:avLst/>
            </a:prstGeom>
            <a:blipFill>
              <a:blip r:embed="rId7">
                <a:extLst>
                  <a:ext uri="{96DAC541-7B7A-43D3-8B79-37D633B846F1}">
                    <asvg:svgBlip xmlns:asvg="http://schemas.microsoft.com/office/drawing/2016/SVG/main" r:embed="rId8"/>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2000">
                <a:latin typeface="Arial" panose="020B0604020202020204" pitchFamily="34" charset="0"/>
                <a:cs typeface="Arial" panose="020B0604020202020204" pitchFamily="34" charset="0"/>
              </a:endParaRPr>
            </a:p>
          </p:txBody>
        </p:sp>
        <p:sp>
          <p:nvSpPr>
            <p:cNvPr id="13" name="Freeform: Shape 12">
              <a:extLst>
                <a:ext uri="{FF2B5EF4-FFF2-40B4-BE49-F238E27FC236}">
                  <a16:creationId xmlns:a16="http://schemas.microsoft.com/office/drawing/2014/main" id="{14760A96-9A62-0E69-E056-D334F1033FA2}"/>
                </a:ext>
              </a:extLst>
            </p:cNvPr>
            <p:cNvSpPr/>
            <p:nvPr/>
          </p:nvSpPr>
          <p:spPr>
            <a:xfrm>
              <a:off x="7205494" y="2679278"/>
              <a:ext cx="2182011" cy="749722"/>
            </a:xfrm>
            <a:custGeom>
              <a:avLst/>
              <a:gdLst>
                <a:gd name="connsiteX0" fmla="*/ 0 w 1921639"/>
                <a:gd name="connsiteY0" fmla="*/ 0 h 712928"/>
                <a:gd name="connsiteX1" fmla="*/ 1921639 w 1921639"/>
                <a:gd name="connsiteY1" fmla="*/ 0 h 712928"/>
                <a:gd name="connsiteX2" fmla="*/ 1921639 w 1921639"/>
                <a:gd name="connsiteY2" fmla="*/ 712928 h 712928"/>
                <a:gd name="connsiteX3" fmla="*/ 0 w 1921639"/>
                <a:gd name="connsiteY3" fmla="*/ 712928 h 712928"/>
                <a:gd name="connsiteX4" fmla="*/ 0 w 1921639"/>
                <a:gd name="connsiteY4" fmla="*/ 0 h 71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39" h="712928">
                  <a:moveTo>
                    <a:pt x="0" y="0"/>
                  </a:moveTo>
                  <a:lnTo>
                    <a:pt x="1921639" y="0"/>
                  </a:lnTo>
                  <a:lnTo>
                    <a:pt x="1921639" y="712928"/>
                  </a:lnTo>
                  <a:lnTo>
                    <a:pt x="0" y="7129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Temperatures could inc. by 1.2</a:t>
              </a:r>
              <a:r>
                <a:rPr lang="en-GB" sz="2000" kern="1200">
                  <a:latin typeface="Arial" panose="020B0604020202020204" pitchFamily="34" charset="0"/>
                  <a:ea typeface="Lato" panose="020F0502020204030203" pitchFamily="34" charset="0"/>
                  <a:cs typeface="Arial" panose="020B0604020202020204" pitchFamily="34" charset="0"/>
                </a:rPr>
                <a:t>°C by 2050s</a:t>
              </a:r>
              <a:endParaRPr lang="en-GB" sz="2000" kern="1200">
                <a:latin typeface="Arial" panose="020B0604020202020204" pitchFamily="34" charset="0"/>
                <a:cs typeface="Arial" panose="020B0604020202020204" pitchFamily="34" charset="0"/>
              </a:endParaRPr>
            </a:p>
          </p:txBody>
        </p:sp>
      </p:grpSp>
      <p:grpSp>
        <p:nvGrpSpPr>
          <p:cNvPr id="14" name="Group 13">
            <a:extLst>
              <a:ext uri="{FF2B5EF4-FFF2-40B4-BE49-F238E27FC236}">
                <a16:creationId xmlns:a16="http://schemas.microsoft.com/office/drawing/2014/main" id="{28E2B7B7-D746-5B1F-E73C-959B89CB5E21}"/>
              </a:ext>
            </a:extLst>
          </p:cNvPr>
          <p:cNvGrpSpPr/>
          <p:nvPr/>
        </p:nvGrpSpPr>
        <p:grpSpPr>
          <a:xfrm>
            <a:off x="3274551" y="3320156"/>
            <a:ext cx="2586394" cy="1974553"/>
            <a:chOff x="9361268" y="1425776"/>
            <a:chExt cx="2586394" cy="1974553"/>
          </a:xfrm>
        </p:grpSpPr>
        <p:sp>
          <p:nvSpPr>
            <p:cNvPr id="15" name="Rectangle: Rounded Corners 14" descr="Handwashing outline">
              <a:extLst>
                <a:ext uri="{FF2B5EF4-FFF2-40B4-BE49-F238E27FC236}">
                  <a16:creationId xmlns:a16="http://schemas.microsoft.com/office/drawing/2014/main" id="{131F8EEC-C3F5-3805-F78F-603BAFAF128B}"/>
                </a:ext>
              </a:extLst>
            </p:cNvPr>
            <p:cNvSpPr/>
            <p:nvPr/>
          </p:nvSpPr>
          <p:spPr>
            <a:xfrm>
              <a:off x="9952643" y="1425776"/>
              <a:ext cx="1646455" cy="1392340"/>
            </a:xfrm>
            <a:prstGeom prst="roundRect">
              <a:avLst/>
            </a:prstGeom>
            <a:blipFill>
              <a:blip r:embed="rId9">
                <a:extLst>
                  <a:ext uri="{96DAC541-7B7A-43D3-8B79-37D633B846F1}">
                    <asvg:svgBlip xmlns:asvg="http://schemas.microsoft.com/office/drawing/2016/SVG/main" r:embed="rId10"/>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2000" dirty="0">
                <a:latin typeface="Arial" panose="020B0604020202020204" pitchFamily="34" charset="0"/>
                <a:cs typeface="Arial" panose="020B0604020202020204" pitchFamily="34" charset="0"/>
              </a:endParaRPr>
            </a:p>
          </p:txBody>
        </p:sp>
        <p:sp>
          <p:nvSpPr>
            <p:cNvPr id="16" name="Freeform: Shape 15">
              <a:extLst>
                <a:ext uri="{FF2B5EF4-FFF2-40B4-BE49-F238E27FC236}">
                  <a16:creationId xmlns:a16="http://schemas.microsoft.com/office/drawing/2014/main" id="{1641A0FB-8B7E-AF62-13CB-4CBBFBA9B8BE}"/>
                </a:ext>
              </a:extLst>
            </p:cNvPr>
            <p:cNvSpPr/>
            <p:nvPr/>
          </p:nvSpPr>
          <p:spPr>
            <a:xfrm>
              <a:off x="9361268" y="2650607"/>
              <a:ext cx="2586394" cy="749722"/>
            </a:xfrm>
            <a:custGeom>
              <a:avLst/>
              <a:gdLst>
                <a:gd name="connsiteX0" fmla="*/ 0 w 1921639"/>
                <a:gd name="connsiteY0" fmla="*/ 0 h 712928"/>
                <a:gd name="connsiteX1" fmla="*/ 1921639 w 1921639"/>
                <a:gd name="connsiteY1" fmla="*/ 0 h 712928"/>
                <a:gd name="connsiteX2" fmla="*/ 1921639 w 1921639"/>
                <a:gd name="connsiteY2" fmla="*/ 712928 h 712928"/>
                <a:gd name="connsiteX3" fmla="*/ 0 w 1921639"/>
                <a:gd name="connsiteY3" fmla="*/ 712928 h 712928"/>
                <a:gd name="connsiteX4" fmla="*/ 0 w 1921639"/>
                <a:gd name="connsiteY4" fmla="*/ 0 h 71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39" h="712928">
                  <a:moveTo>
                    <a:pt x="0" y="0"/>
                  </a:moveTo>
                  <a:lnTo>
                    <a:pt x="1921639" y="0"/>
                  </a:lnTo>
                  <a:lnTo>
                    <a:pt x="1921639" y="712928"/>
                  </a:lnTo>
                  <a:lnTo>
                    <a:pt x="0" y="7129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Risk of water scarcity by 2050s  </a:t>
              </a:r>
            </a:p>
          </p:txBody>
        </p:sp>
      </p:grpSp>
      <p:grpSp>
        <p:nvGrpSpPr>
          <p:cNvPr id="17" name="Group 16">
            <a:extLst>
              <a:ext uri="{FF2B5EF4-FFF2-40B4-BE49-F238E27FC236}">
                <a16:creationId xmlns:a16="http://schemas.microsoft.com/office/drawing/2014/main" id="{F57985E9-4F6E-110E-C143-0EDB378B7285}"/>
              </a:ext>
            </a:extLst>
          </p:cNvPr>
          <p:cNvGrpSpPr/>
          <p:nvPr/>
        </p:nvGrpSpPr>
        <p:grpSpPr>
          <a:xfrm>
            <a:off x="9435052" y="3368436"/>
            <a:ext cx="2182011" cy="1813504"/>
            <a:chOff x="2425661" y="3984194"/>
            <a:chExt cx="2182011" cy="1813504"/>
          </a:xfrm>
        </p:grpSpPr>
        <p:sp>
          <p:nvSpPr>
            <p:cNvPr id="18" name="Rectangle: Rounded Corners 17" descr="Fire outline">
              <a:extLst>
                <a:ext uri="{FF2B5EF4-FFF2-40B4-BE49-F238E27FC236}">
                  <a16:creationId xmlns:a16="http://schemas.microsoft.com/office/drawing/2014/main" id="{BDFF9729-0AF7-8C95-5C9B-F2D48AD13F00}"/>
                </a:ext>
              </a:extLst>
            </p:cNvPr>
            <p:cNvSpPr/>
            <p:nvPr/>
          </p:nvSpPr>
          <p:spPr>
            <a:xfrm>
              <a:off x="2792702" y="3984194"/>
              <a:ext cx="1447927" cy="1143000"/>
            </a:xfrm>
            <a:prstGeom prst="roundRect">
              <a:avLst/>
            </a:prstGeom>
            <a:blipFill>
              <a:blip r:embed="rId11">
                <a:extLst>
                  <a:ext uri="{96DAC541-7B7A-43D3-8B79-37D633B846F1}">
                    <asvg:svgBlip xmlns:asvg="http://schemas.microsoft.com/office/drawing/2016/SVG/main" r:embed="rId12"/>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2000" dirty="0">
                <a:latin typeface="Arial" panose="020B0604020202020204" pitchFamily="34" charset="0"/>
                <a:cs typeface="Arial" panose="020B0604020202020204" pitchFamily="34" charset="0"/>
              </a:endParaRPr>
            </a:p>
          </p:txBody>
        </p:sp>
        <p:sp>
          <p:nvSpPr>
            <p:cNvPr id="19" name="Freeform: Shape 18">
              <a:extLst>
                <a:ext uri="{FF2B5EF4-FFF2-40B4-BE49-F238E27FC236}">
                  <a16:creationId xmlns:a16="http://schemas.microsoft.com/office/drawing/2014/main" id="{C88D8B55-9576-F5CF-499F-20B5D9DF723A}"/>
                </a:ext>
              </a:extLst>
            </p:cNvPr>
            <p:cNvSpPr/>
            <p:nvPr/>
          </p:nvSpPr>
          <p:spPr>
            <a:xfrm>
              <a:off x="2425661" y="5047976"/>
              <a:ext cx="2182011" cy="749722"/>
            </a:xfrm>
            <a:custGeom>
              <a:avLst/>
              <a:gdLst>
                <a:gd name="connsiteX0" fmla="*/ 0 w 1921639"/>
                <a:gd name="connsiteY0" fmla="*/ 0 h 712928"/>
                <a:gd name="connsiteX1" fmla="*/ 1921639 w 1921639"/>
                <a:gd name="connsiteY1" fmla="*/ 0 h 712928"/>
                <a:gd name="connsiteX2" fmla="*/ 1921639 w 1921639"/>
                <a:gd name="connsiteY2" fmla="*/ 712928 h 712928"/>
                <a:gd name="connsiteX3" fmla="*/ 0 w 1921639"/>
                <a:gd name="connsiteY3" fmla="*/ 712928 h 712928"/>
                <a:gd name="connsiteX4" fmla="*/ 0 w 1921639"/>
                <a:gd name="connsiteY4" fmla="*/ 0 h 71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39" h="712928">
                  <a:moveTo>
                    <a:pt x="0" y="0"/>
                  </a:moveTo>
                  <a:lnTo>
                    <a:pt x="1921639" y="0"/>
                  </a:lnTo>
                  <a:lnTo>
                    <a:pt x="1921639" y="712928"/>
                  </a:lnTo>
                  <a:lnTo>
                    <a:pt x="0" y="7129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dirty="0">
                  <a:latin typeface="Arial" panose="020B0604020202020204" pitchFamily="34" charset="0"/>
                  <a:cs typeface="Arial" panose="020B0604020202020204" pitchFamily="34" charset="0"/>
                </a:rPr>
                <a:t>Inc. risk of wildfires </a:t>
              </a:r>
            </a:p>
          </p:txBody>
        </p:sp>
      </p:grpSp>
      <p:grpSp>
        <p:nvGrpSpPr>
          <p:cNvPr id="20" name="Group 19">
            <a:extLst>
              <a:ext uri="{FF2B5EF4-FFF2-40B4-BE49-F238E27FC236}">
                <a16:creationId xmlns:a16="http://schemas.microsoft.com/office/drawing/2014/main" id="{56F59B0D-6AC1-66FB-6B25-C348FDE11D11}"/>
              </a:ext>
            </a:extLst>
          </p:cNvPr>
          <p:cNvGrpSpPr/>
          <p:nvPr/>
        </p:nvGrpSpPr>
        <p:grpSpPr>
          <a:xfrm>
            <a:off x="6307244" y="3426207"/>
            <a:ext cx="2205823" cy="1963943"/>
            <a:chOff x="4784192" y="3996542"/>
            <a:chExt cx="2182011" cy="1975698"/>
          </a:xfrm>
        </p:grpSpPr>
        <p:sp>
          <p:nvSpPr>
            <p:cNvPr id="21" name="Rectangle: Rounded Corners 20" descr="Power Plant outline">
              <a:extLst>
                <a:ext uri="{FF2B5EF4-FFF2-40B4-BE49-F238E27FC236}">
                  <a16:creationId xmlns:a16="http://schemas.microsoft.com/office/drawing/2014/main" id="{D267E71F-000A-0D55-04B4-01016AAF2EFA}"/>
                </a:ext>
              </a:extLst>
            </p:cNvPr>
            <p:cNvSpPr/>
            <p:nvPr/>
          </p:nvSpPr>
          <p:spPr>
            <a:xfrm>
              <a:off x="5169342" y="3996542"/>
              <a:ext cx="1432297" cy="1276610"/>
            </a:xfrm>
            <a:prstGeom prst="roundRect">
              <a:avLst/>
            </a:prstGeom>
            <a:blipFill>
              <a:blip r:embed="rId13">
                <a:extLst>
                  <a:ext uri="{96DAC541-7B7A-43D3-8B79-37D633B846F1}">
                    <asvg:svgBlip xmlns:asvg="http://schemas.microsoft.com/office/drawing/2016/SVG/main" r:embed="rId1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2000" dirty="0">
                <a:latin typeface="Arial" panose="020B0604020202020204" pitchFamily="34" charset="0"/>
                <a:cs typeface="Arial" panose="020B0604020202020204" pitchFamily="34" charset="0"/>
              </a:endParaRPr>
            </a:p>
          </p:txBody>
        </p:sp>
        <p:sp>
          <p:nvSpPr>
            <p:cNvPr id="22" name="Freeform: Shape 21">
              <a:extLst>
                <a:ext uri="{FF2B5EF4-FFF2-40B4-BE49-F238E27FC236}">
                  <a16:creationId xmlns:a16="http://schemas.microsoft.com/office/drawing/2014/main" id="{1D4D1A05-4A3D-95AC-C192-A811807DF1A3}"/>
                </a:ext>
              </a:extLst>
            </p:cNvPr>
            <p:cNvSpPr/>
            <p:nvPr/>
          </p:nvSpPr>
          <p:spPr>
            <a:xfrm>
              <a:off x="4784192" y="5222518"/>
              <a:ext cx="2182011" cy="749722"/>
            </a:xfrm>
            <a:custGeom>
              <a:avLst/>
              <a:gdLst>
                <a:gd name="connsiteX0" fmla="*/ 0 w 1921639"/>
                <a:gd name="connsiteY0" fmla="*/ 0 h 712928"/>
                <a:gd name="connsiteX1" fmla="*/ 1921639 w 1921639"/>
                <a:gd name="connsiteY1" fmla="*/ 0 h 712928"/>
                <a:gd name="connsiteX2" fmla="*/ 1921639 w 1921639"/>
                <a:gd name="connsiteY2" fmla="*/ 712928 h 712928"/>
                <a:gd name="connsiteX3" fmla="*/ 0 w 1921639"/>
                <a:gd name="connsiteY3" fmla="*/ 712928 h 712928"/>
                <a:gd name="connsiteX4" fmla="*/ 0 w 1921639"/>
                <a:gd name="connsiteY4" fmla="*/ 0 h 71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39" h="712928">
                  <a:moveTo>
                    <a:pt x="0" y="0"/>
                  </a:moveTo>
                  <a:lnTo>
                    <a:pt x="1921639" y="0"/>
                  </a:lnTo>
                  <a:lnTo>
                    <a:pt x="1921639" y="712928"/>
                  </a:lnTo>
                  <a:lnTo>
                    <a:pt x="0" y="7129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a:latin typeface="Arial" panose="020B0604020202020204" pitchFamily="34" charset="0"/>
                  <a:cs typeface="Arial" panose="020B0604020202020204" pitchFamily="34" charset="0"/>
                </a:rPr>
                <a:t>Higher</a:t>
              </a:r>
              <a:r>
                <a:rPr lang="en-GB" sz="2000" kern="1200">
                  <a:latin typeface="Arial" panose="020B0604020202020204" pitchFamily="34" charset="0"/>
                  <a:cs typeface="Arial" panose="020B0604020202020204" pitchFamily="34" charset="0"/>
                </a:rPr>
                <a:t> pollution </a:t>
              </a:r>
            </a:p>
          </p:txBody>
        </p:sp>
      </p:grpSp>
      <p:grpSp>
        <p:nvGrpSpPr>
          <p:cNvPr id="23" name="Group 22">
            <a:extLst>
              <a:ext uri="{FF2B5EF4-FFF2-40B4-BE49-F238E27FC236}">
                <a16:creationId xmlns:a16="http://schemas.microsoft.com/office/drawing/2014/main" id="{84FD31EE-08E5-D53E-E35D-4B2EBC513870}"/>
              </a:ext>
            </a:extLst>
          </p:cNvPr>
          <p:cNvGrpSpPr/>
          <p:nvPr/>
        </p:nvGrpSpPr>
        <p:grpSpPr>
          <a:xfrm>
            <a:off x="226021" y="3529808"/>
            <a:ext cx="2182011" cy="1654054"/>
            <a:chOff x="7069386" y="3761781"/>
            <a:chExt cx="2182011" cy="1654054"/>
          </a:xfrm>
        </p:grpSpPr>
        <p:sp>
          <p:nvSpPr>
            <p:cNvPr id="24" name="Rectangle: Rounded Corners 23" descr="Heartbeat outline">
              <a:extLst>
                <a:ext uri="{FF2B5EF4-FFF2-40B4-BE49-F238E27FC236}">
                  <a16:creationId xmlns:a16="http://schemas.microsoft.com/office/drawing/2014/main" id="{FD07BCF8-CCF9-F3D7-5C72-680838A37133}"/>
                </a:ext>
              </a:extLst>
            </p:cNvPr>
            <p:cNvSpPr/>
            <p:nvPr/>
          </p:nvSpPr>
          <p:spPr>
            <a:xfrm>
              <a:off x="7205494" y="3761781"/>
              <a:ext cx="1944181" cy="1109989"/>
            </a:xfrm>
            <a:prstGeom prst="roundRect">
              <a:avLst/>
            </a:prstGeom>
            <a:blipFill>
              <a:blip r:embed="rId15">
                <a:extLst>
                  <a:ext uri="{96DAC541-7B7A-43D3-8B79-37D633B846F1}">
                    <asvg:svgBlip xmlns:asvg="http://schemas.microsoft.com/office/drawing/2016/SVG/main" r:embed="rId16"/>
                  </a:ext>
                </a:extLst>
              </a:blip>
              <a:srcRect/>
              <a:stretch>
                <a:fillRect t="-23000" b="-23000"/>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GB" sz="2000">
                <a:latin typeface="Arial" panose="020B0604020202020204" pitchFamily="34" charset="0"/>
                <a:cs typeface="Arial" panose="020B0604020202020204" pitchFamily="34" charset="0"/>
              </a:endParaRPr>
            </a:p>
          </p:txBody>
        </p:sp>
        <p:sp>
          <p:nvSpPr>
            <p:cNvPr id="25" name="Freeform: Shape 24">
              <a:extLst>
                <a:ext uri="{FF2B5EF4-FFF2-40B4-BE49-F238E27FC236}">
                  <a16:creationId xmlns:a16="http://schemas.microsoft.com/office/drawing/2014/main" id="{92E6C1A8-705E-5C9F-1A69-DA4B34752070}"/>
                </a:ext>
              </a:extLst>
            </p:cNvPr>
            <p:cNvSpPr/>
            <p:nvPr/>
          </p:nvSpPr>
          <p:spPr>
            <a:xfrm>
              <a:off x="7069386" y="4666113"/>
              <a:ext cx="2182011" cy="749722"/>
            </a:xfrm>
            <a:custGeom>
              <a:avLst/>
              <a:gdLst>
                <a:gd name="connsiteX0" fmla="*/ 0 w 1921639"/>
                <a:gd name="connsiteY0" fmla="*/ 0 h 712928"/>
                <a:gd name="connsiteX1" fmla="*/ 1921639 w 1921639"/>
                <a:gd name="connsiteY1" fmla="*/ 0 h 712928"/>
                <a:gd name="connsiteX2" fmla="*/ 1921639 w 1921639"/>
                <a:gd name="connsiteY2" fmla="*/ 712928 h 712928"/>
                <a:gd name="connsiteX3" fmla="*/ 0 w 1921639"/>
                <a:gd name="connsiteY3" fmla="*/ 712928 h 712928"/>
                <a:gd name="connsiteX4" fmla="*/ 0 w 1921639"/>
                <a:gd name="connsiteY4" fmla="*/ 0 h 712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1639" h="712928">
                  <a:moveTo>
                    <a:pt x="0" y="0"/>
                  </a:moveTo>
                  <a:lnTo>
                    <a:pt x="1921639" y="0"/>
                  </a:lnTo>
                  <a:lnTo>
                    <a:pt x="1921639" y="712928"/>
                  </a:lnTo>
                  <a:lnTo>
                    <a:pt x="0" y="71292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42240" tIns="142240" rIns="142240" bIns="0" numCol="1" spcCol="1270" anchor="t" anchorCtr="0">
              <a:noAutofit/>
            </a:bodyPr>
            <a:lstStyle/>
            <a:p>
              <a:pPr marL="0" lvl="0" indent="0" algn="ctr" defTabSz="889000">
                <a:lnSpc>
                  <a:spcPct val="90000"/>
                </a:lnSpc>
                <a:spcBef>
                  <a:spcPct val="0"/>
                </a:spcBef>
                <a:spcAft>
                  <a:spcPct val="35000"/>
                </a:spcAft>
                <a:buNone/>
              </a:pPr>
              <a:r>
                <a:rPr lang="en-GB" sz="2000" kern="1200">
                  <a:latin typeface="Arial" panose="020B0604020202020204" pitchFamily="34" charset="0"/>
                  <a:cs typeface="Arial" panose="020B0604020202020204" pitchFamily="34" charset="0"/>
                </a:rPr>
                <a:t>Inc. health inequalities</a:t>
              </a:r>
            </a:p>
          </p:txBody>
        </p:sp>
      </p:grpSp>
    </p:spTree>
    <p:extLst>
      <p:ext uri="{BB962C8B-B14F-4D97-AF65-F5344CB8AC3E}">
        <p14:creationId xmlns:p14="http://schemas.microsoft.com/office/powerpoint/2010/main" val="8144012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3796A8-2E11-07E9-3E92-A7842F9A1CC9}"/>
              </a:ext>
            </a:extLst>
          </p:cNvPr>
          <p:cNvSpPr>
            <a:spLocks noGrp="1"/>
          </p:cNvSpPr>
          <p:nvPr>
            <p:ph type="ctrTitle"/>
          </p:nvPr>
        </p:nvSpPr>
        <p:spPr>
          <a:xfrm>
            <a:off x="4671672" y="971433"/>
            <a:ext cx="7193494" cy="661515"/>
          </a:xfrm>
        </p:spPr>
        <p:txBody>
          <a:bodyPr>
            <a:normAutofit fontScale="90000"/>
          </a:bodyPr>
          <a:lstStyle/>
          <a:p>
            <a:pPr>
              <a:lnSpc>
                <a:spcPct val="100000"/>
              </a:lnSpc>
              <a:spcAft>
                <a:spcPts val="1200"/>
              </a:spcAft>
            </a:pPr>
            <a:r>
              <a:rPr lang="en-GB" dirty="0"/>
              <a:t>Context</a:t>
            </a:r>
          </a:p>
        </p:txBody>
      </p:sp>
      <p:sp>
        <p:nvSpPr>
          <p:cNvPr id="8" name="TextBox 7">
            <a:extLst>
              <a:ext uri="{FF2B5EF4-FFF2-40B4-BE49-F238E27FC236}">
                <a16:creationId xmlns:a16="http://schemas.microsoft.com/office/drawing/2014/main" id="{3E81EEE6-C6BD-8624-6CB3-4A17C8F085BD}"/>
              </a:ext>
            </a:extLst>
          </p:cNvPr>
          <p:cNvSpPr txBox="1"/>
          <p:nvPr/>
        </p:nvSpPr>
        <p:spPr>
          <a:xfrm>
            <a:off x="4671672" y="2031798"/>
            <a:ext cx="6919463" cy="3108543"/>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In Spring 2025 t</a:t>
            </a:r>
            <a:r>
              <a:rPr lang="en-GB" sz="1400" b="0" dirty="0">
                <a:solidFill>
                  <a:schemeClr val="tx1"/>
                </a:solidFill>
                <a:latin typeface="Arial" panose="020B0604020202020204" pitchFamily="34" charset="0"/>
                <a:cs typeface="Arial" panose="020B0604020202020204" pitchFamily="34" charset="0"/>
              </a:rPr>
              <a:t>he WMCA Community and Adaptation team, Groundwork South and Groundwork West Midlands collaborated to deliver a climate adaptation community action workshop series to West Midland Community Groups.</a:t>
            </a:r>
            <a:br>
              <a:rPr lang="en-GB" sz="1400" b="0" dirty="0">
                <a:solidFill>
                  <a:schemeClr val="tx1"/>
                </a:solidFill>
                <a:latin typeface="Arial" panose="020B0604020202020204" pitchFamily="34" charset="0"/>
                <a:cs typeface="Arial" panose="020B0604020202020204" pitchFamily="34" charset="0"/>
              </a:rPr>
            </a:br>
            <a:br>
              <a:rPr lang="en-GB" sz="1400" b="0" dirty="0">
                <a:solidFill>
                  <a:schemeClr val="tx1"/>
                </a:solidFill>
                <a:latin typeface="Arial" panose="020B0604020202020204" pitchFamily="34" charset="0"/>
                <a:cs typeface="Arial" panose="020B0604020202020204" pitchFamily="34" charset="0"/>
              </a:rPr>
            </a:br>
            <a:r>
              <a:rPr lang="en-GB" sz="1400" b="0" dirty="0">
                <a:solidFill>
                  <a:schemeClr val="tx1"/>
                </a:solidFill>
                <a:latin typeface="Arial" panose="020B0604020202020204" pitchFamily="34" charset="0"/>
                <a:cs typeface="Arial" panose="020B0604020202020204" pitchFamily="34" charset="0"/>
              </a:rPr>
              <a:t>The workshops, delivered in person at the Birmingham Eco Park, focused on climate risk, climate adaptation and what this means for the West Midlands. </a:t>
            </a:r>
          </a:p>
          <a:p>
            <a:endParaRPr lang="en-GB" sz="1400" dirty="0">
              <a:latin typeface="Arial" panose="020B0604020202020204" pitchFamily="34" charset="0"/>
              <a:cs typeface="Arial" panose="020B0604020202020204" pitchFamily="34" charset="0"/>
            </a:endParaRPr>
          </a:p>
          <a:p>
            <a:r>
              <a:rPr lang="en-GB" sz="1400" b="0" dirty="0">
                <a:solidFill>
                  <a:schemeClr val="tx1"/>
                </a:solidFill>
                <a:latin typeface="Arial" panose="020B0604020202020204" pitchFamily="34" charset="0"/>
                <a:cs typeface="Arial" panose="020B0604020202020204" pitchFamily="34" charset="0"/>
              </a:rPr>
              <a:t>The interactive sessions generated practical actions and pledges for the attendees to take away to integrate into their day to day lives and ongoing work with their communities. </a:t>
            </a:r>
            <a:br>
              <a:rPr lang="en-GB" sz="1400" b="0" dirty="0">
                <a:solidFill>
                  <a:schemeClr val="tx1"/>
                </a:solidFill>
                <a:latin typeface="Arial" panose="020B0604020202020204" pitchFamily="34" charset="0"/>
                <a:cs typeface="Arial" panose="020B0604020202020204" pitchFamily="34" charset="0"/>
              </a:rPr>
            </a:br>
            <a:br>
              <a:rPr lang="en-GB" sz="1400" b="0" dirty="0">
                <a:solidFill>
                  <a:schemeClr val="tx1"/>
                </a:solidFill>
                <a:latin typeface="Arial" panose="020B0604020202020204" pitchFamily="34" charset="0"/>
                <a:cs typeface="Arial" panose="020B0604020202020204" pitchFamily="34" charset="0"/>
              </a:rPr>
            </a:br>
            <a:r>
              <a:rPr lang="en-GB" sz="1400" b="0" dirty="0">
                <a:solidFill>
                  <a:schemeClr val="tx1"/>
                </a:solidFill>
                <a:latin typeface="Arial" panose="020B0604020202020204" pitchFamily="34" charset="0"/>
                <a:cs typeface="Arial" panose="020B0604020202020204" pitchFamily="34" charset="0"/>
              </a:rPr>
              <a:t>This resource pack brings together the workshop content and activities</a:t>
            </a:r>
            <a:r>
              <a:rPr lang="en-GB" sz="1400" dirty="0">
                <a:latin typeface="Arial" panose="020B0604020202020204" pitchFamily="34" charset="0"/>
                <a:cs typeface="Arial" panose="020B0604020202020204" pitchFamily="34" charset="0"/>
              </a:rPr>
              <a:t> </a:t>
            </a:r>
            <a:r>
              <a:rPr lang="en-GB" sz="1400" b="0" dirty="0">
                <a:solidFill>
                  <a:schemeClr val="tx1"/>
                </a:solidFill>
                <a:latin typeface="Arial" panose="020B0604020202020204" pitchFamily="34" charset="0"/>
                <a:cs typeface="Arial" panose="020B0604020202020204" pitchFamily="34" charset="0"/>
              </a:rPr>
              <a:t>to support wider West Midlands communities to develop climate adaptation actions and solutions for themselves. </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3383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7874-086D-E151-B7AB-484DC4F188ED}"/>
              </a:ext>
            </a:extLst>
          </p:cNvPr>
          <p:cNvSpPr>
            <a:spLocks noGrp="1"/>
          </p:cNvSpPr>
          <p:nvPr>
            <p:ph type="ctrTitle"/>
          </p:nvPr>
        </p:nvSpPr>
        <p:spPr/>
        <p:txBody>
          <a:bodyPr/>
          <a:lstStyle/>
          <a:p>
            <a:r>
              <a:rPr lang="en-GB">
                <a:latin typeface="Arial"/>
                <a:cs typeface="Arial"/>
              </a:rPr>
              <a:t>What is Climate Adaptation?</a:t>
            </a:r>
            <a:endParaRPr lang="en-GB"/>
          </a:p>
        </p:txBody>
      </p:sp>
    </p:spTree>
    <p:extLst>
      <p:ext uri="{BB962C8B-B14F-4D97-AF65-F5344CB8AC3E}">
        <p14:creationId xmlns:p14="http://schemas.microsoft.com/office/powerpoint/2010/main" val="766475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F2BA2B1-222C-FAA9-81BE-38340A33A59E}"/>
              </a:ext>
            </a:extLst>
          </p:cNvPr>
          <p:cNvSpPr>
            <a:spLocks noGrp="1"/>
          </p:cNvSpPr>
          <p:nvPr>
            <p:ph type="body" sz="quarter" idx="10"/>
          </p:nvPr>
        </p:nvSpPr>
        <p:spPr>
          <a:xfrm>
            <a:off x="6639553" y="3981381"/>
            <a:ext cx="1432905" cy="661515"/>
          </a:xfrm>
        </p:spPr>
        <p:txBody>
          <a:bodyPr>
            <a:noAutofit/>
          </a:bodyPr>
          <a:lstStyle/>
          <a:p>
            <a:r>
              <a:rPr lang="en-GB" sz="1600">
                <a:latin typeface="Arial"/>
                <a:cs typeface="Arial"/>
              </a:rPr>
              <a:t>Make changes in personal, communities, and wider society</a:t>
            </a:r>
            <a:endParaRPr lang="en-GB" sz="1600"/>
          </a:p>
        </p:txBody>
      </p:sp>
      <p:sp>
        <p:nvSpPr>
          <p:cNvPr id="3" name="Text Placeholder 2">
            <a:extLst>
              <a:ext uri="{FF2B5EF4-FFF2-40B4-BE49-F238E27FC236}">
                <a16:creationId xmlns:a16="http://schemas.microsoft.com/office/drawing/2014/main" id="{A2482CF2-9038-DB39-A7FF-5FC409749549}"/>
              </a:ext>
            </a:extLst>
          </p:cNvPr>
          <p:cNvSpPr>
            <a:spLocks noGrp="1"/>
          </p:cNvSpPr>
          <p:nvPr>
            <p:ph type="body" sz="quarter" idx="11"/>
          </p:nvPr>
        </p:nvSpPr>
        <p:spPr>
          <a:xfrm>
            <a:off x="3860800" y="3981381"/>
            <a:ext cx="1572379" cy="661515"/>
          </a:xfrm>
        </p:spPr>
        <p:txBody>
          <a:bodyPr>
            <a:noAutofit/>
          </a:bodyPr>
          <a:lstStyle/>
          <a:p>
            <a:r>
              <a:rPr lang="en-GB" sz="1600"/>
              <a:t>Improve our communities, making them greener, safer, healthier </a:t>
            </a:r>
          </a:p>
        </p:txBody>
      </p:sp>
      <p:sp>
        <p:nvSpPr>
          <p:cNvPr id="4" name="Text Placeholder 3">
            <a:extLst>
              <a:ext uri="{FF2B5EF4-FFF2-40B4-BE49-F238E27FC236}">
                <a16:creationId xmlns:a16="http://schemas.microsoft.com/office/drawing/2014/main" id="{31B2E40D-7CE1-CD2B-3B6F-20127B348764}"/>
              </a:ext>
            </a:extLst>
          </p:cNvPr>
          <p:cNvSpPr>
            <a:spLocks noGrp="1"/>
          </p:cNvSpPr>
          <p:nvPr>
            <p:ph type="body" sz="quarter" idx="12"/>
          </p:nvPr>
        </p:nvSpPr>
        <p:spPr>
          <a:xfrm>
            <a:off x="5345740" y="2450022"/>
            <a:ext cx="1293813" cy="1308100"/>
          </a:xfrm>
        </p:spPr>
        <p:txBody>
          <a:bodyPr>
            <a:normAutofit fontScale="77500" lnSpcReduction="20000"/>
          </a:bodyPr>
          <a:lstStyle/>
          <a:p>
            <a:r>
              <a:rPr lang="en-GB" dirty="0">
                <a:latin typeface="Arial"/>
                <a:cs typeface="Arial"/>
              </a:rPr>
              <a:t>Understand how climate change will impact us now and prepare for the future </a:t>
            </a:r>
            <a:endParaRPr lang="en-GB" dirty="0"/>
          </a:p>
        </p:txBody>
      </p:sp>
      <p:sp>
        <p:nvSpPr>
          <p:cNvPr id="5" name="Title 4">
            <a:extLst>
              <a:ext uri="{FF2B5EF4-FFF2-40B4-BE49-F238E27FC236}">
                <a16:creationId xmlns:a16="http://schemas.microsoft.com/office/drawing/2014/main" id="{AC6F7786-6917-0776-4700-04BDE46A3153}"/>
              </a:ext>
            </a:extLst>
          </p:cNvPr>
          <p:cNvSpPr>
            <a:spLocks noGrp="1"/>
          </p:cNvSpPr>
          <p:nvPr>
            <p:ph type="ctrTitle"/>
          </p:nvPr>
        </p:nvSpPr>
        <p:spPr>
          <a:xfrm>
            <a:off x="1193800" y="846209"/>
            <a:ext cx="10096500" cy="1603813"/>
          </a:xfrm>
        </p:spPr>
        <p:txBody>
          <a:bodyPr>
            <a:normAutofit/>
          </a:bodyPr>
          <a:lstStyle/>
          <a:p>
            <a:pPr marL="0" indent="0" algn="ctr">
              <a:buNone/>
            </a:pPr>
            <a:r>
              <a:rPr lang="en-GB" sz="3200" b="0" dirty="0">
                <a:solidFill>
                  <a:srgbClr val="515151"/>
                </a:solidFill>
              </a:rPr>
              <a:t>Actions we can take to reduce the risk and impact of climate change </a:t>
            </a:r>
          </a:p>
        </p:txBody>
      </p:sp>
      <p:sp>
        <p:nvSpPr>
          <p:cNvPr id="6" name="Title 1">
            <a:extLst>
              <a:ext uri="{FF2B5EF4-FFF2-40B4-BE49-F238E27FC236}">
                <a16:creationId xmlns:a16="http://schemas.microsoft.com/office/drawing/2014/main" id="{CE07982C-6226-1675-A4A9-1C911BCDDF89}"/>
              </a:ext>
            </a:extLst>
          </p:cNvPr>
          <p:cNvSpPr txBox="1">
            <a:spLocks/>
          </p:cNvSpPr>
          <p:nvPr/>
        </p:nvSpPr>
        <p:spPr>
          <a:xfrm>
            <a:off x="424312" y="445233"/>
            <a:ext cx="8627091" cy="726506"/>
          </a:xfrm>
          <a:prstGeom prst="rect">
            <a:avLst/>
          </a:prstGeom>
          <a:noFill/>
        </p:spPr>
        <p:txBody>
          <a:bodyPr vert="horz" lIns="91440" tIns="45720" rIns="91440" bIns="45720" rtlCol="0" anchor="ctr" anchorCtr="0">
            <a:normAutofit fontScale="97500" lnSpcReduction="10000"/>
          </a:bodyPr>
          <a:lstStyle>
            <a:lvl1pPr algn="ctr" defTabSz="914400" rtl="0" eaLnBrk="1" latinLnBrk="0" hangingPunct="1">
              <a:lnSpc>
                <a:spcPct val="90000"/>
              </a:lnSpc>
              <a:spcBef>
                <a:spcPct val="0"/>
              </a:spcBef>
              <a:buNone/>
              <a:defRPr sz="4800" b="1" i="0" kern="1200">
                <a:solidFill>
                  <a:srgbClr val="007976"/>
                </a:solidFill>
                <a:latin typeface="Arial" panose="020B0604020202020204" pitchFamily="34" charset="0"/>
                <a:ea typeface="+mj-ea"/>
                <a:cs typeface="Arial" panose="020B0604020202020204" pitchFamily="34" charset="0"/>
              </a:defRPr>
            </a:lvl1pPr>
          </a:lstStyle>
          <a:p>
            <a:pPr algn="l"/>
            <a:r>
              <a:rPr lang="en-GB">
                <a:latin typeface="Arial"/>
                <a:cs typeface="Arial"/>
              </a:rPr>
              <a:t>Climate Adaptation</a:t>
            </a:r>
            <a:endParaRPr lang="en-GB"/>
          </a:p>
        </p:txBody>
      </p:sp>
    </p:spTree>
    <p:extLst>
      <p:ext uri="{BB962C8B-B14F-4D97-AF65-F5344CB8AC3E}">
        <p14:creationId xmlns:p14="http://schemas.microsoft.com/office/powerpoint/2010/main" val="22522683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CC240-49C2-9EFF-0EE0-FC24856F3CF2}"/>
              </a:ext>
            </a:extLst>
          </p:cNvPr>
          <p:cNvSpPr>
            <a:spLocks noGrp="1"/>
          </p:cNvSpPr>
          <p:nvPr>
            <p:ph type="ctrTitle"/>
          </p:nvPr>
        </p:nvSpPr>
        <p:spPr/>
        <p:txBody>
          <a:bodyPr>
            <a:normAutofit fontScale="90000"/>
          </a:bodyPr>
          <a:lstStyle/>
          <a:p>
            <a:r>
              <a:rPr lang="en-GB">
                <a:latin typeface="Arial"/>
                <a:cs typeface="Arial"/>
              </a:rPr>
              <a:t>Mitigation or Adaptation</a:t>
            </a:r>
            <a:endParaRPr lang="en-GB"/>
          </a:p>
        </p:txBody>
      </p:sp>
      <p:pic>
        <p:nvPicPr>
          <p:cNvPr id="5" name="Content Placeholder 4" descr="What is adaptation? - Adaptation Scotland">
            <a:extLst>
              <a:ext uri="{FF2B5EF4-FFF2-40B4-BE49-F238E27FC236}">
                <a16:creationId xmlns:a16="http://schemas.microsoft.com/office/drawing/2014/main" id="{03E05B90-0190-D148-0620-B05BC9C4F7F5}"/>
              </a:ext>
            </a:extLst>
          </p:cNvPr>
          <p:cNvPicPr>
            <a:picLocks noGrp="1" noChangeAspect="1"/>
          </p:cNvPicPr>
          <p:nvPr>
            <p:ph sz="quarter" idx="12"/>
          </p:nvPr>
        </p:nvPicPr>
        <p:blipFill>
          <a:blip r:embed="rId2"/>
          <a:stretch>
            <a:fillRect/>
          </a:stretch>
        </p:blipFill>
        <p:spPr>
          <a:xfrm>
            <a:off x="4018419" y="1230562"/>
            <a:ext cx="7761174" cy="4567241"/>
          </a:xfrm>
          <a:ln>
            <a:noFill/>
          </a:ln>
        </p:spPr>
      </p:pic>
      <p:sp>
        <p:nvSpPr>
          <p:cNvPr id="4" name="Content Placeholder 3">
            <a:extLst>
              <a:ext uri="{FF2B5EF4-FFF2-40B4-BE49-F238E27FC236}">
                <a16:creationId xmlns:a16="http://schemas.microsoft.com/office/drawing/2014/main" id="{5ACBDC9E-8DE9-2E65-E073-96A4E4D59F3E}"/>
              </a:ext>
            </a:extLst>
          </p:cNvPr>
          <p:cNvSpPr>
            <a:spLocks noGrp="1"/>
          </p:cNvSpPr>
          <p:nvPr>
            <p:ph sz="quarter" idx="13"/>
          </p:nvPr>
        </p:nvSpPr>
        <p:spPr>
          <a:xfrm>
            <a:off x="424312" y="1285375"/>
            <a:ext cx="4249287" cy="5127391"/>
          </a:xfrm>
        </p:spPr>
        <p:txBody>
          <a:bodyPr vert="horz" lIns="91440" tIns="45720" rIns="91440" bIns="45720" rtlCol="0" anchor="t">
            <a:noAutofit/>
          </a:bodyPr>
          <a:lstStyle/>
          <a:p>
            <a:r>
              <a:rPr lang="en-GB" sz="2000">
                <a:latin typeface="Arial"/>
                <a:cs typeface="Arial"/>
              </a:rPr>
              <a:t>Climate adaptation looks at the actions to reduce risks and impacts e.g. flood protections. </a:t>
            </a:r>
          </a:p>
          <a:p>
            <a:r>
              <a:rPr lang="en-GB" sz="2000">
                <a:latin typeface="Arial"/>
                <a:cs typeface="Arial"/>
              </a:rPr>
              <a:t>Climate mitigation is actions to reduce pollution that causes climate change e.g. green sources of energy.</a:t>
            </a:r>
          </a:p>
          <a:p>
            <a:r>
              <a:rPr lang="en-GB" sz="2000">
                <a:latin typeface="Arial"/>
                <a:cs typeface="Arial"/>
              </a:rPr>
              <a:t>There is cross over between the two, such as water and energy conservation, and often they get confused due to how closely linked they are.</a:t>
            </a:r>
          </a:p>
          <a:p>
            <a:r>
              <a:rPr lang="en-GB" sz="2000">
                <a:latin typeface="Arial"/>
                <a:cs typeface="Arial"/>
              </a:rPr>
              <a:t>For example, insulation a home both protects it from overheating but also reduces energy demands for heating/cooling.</a:t>
            </a:r>
          </a:p>
        </p:txBody>
      </p:sp>
      <p:sp>
        <p:nvSpPr>
          <p:cNvPr id="6" name="TextBox 5">
            <a:extLst>
              <a:ext uri="{FF2B5EF4-FFF2-40B4-BE49-F238E27FC236}">
                <a16:creationId xmlns:a16="http://schemas.microsoft.com/office/drawing/2014/main" id="{8D1F719B-F23A-794B-7CFA-9DA6F15A3617}"/>
              </a:ext>
            </a:extLst>
          </p:cNvPr>
          <p:cNvSpPr txBox="1"/>
          <p:nvPr/>
        </p:nvSpPr>
        <p:spPr>
          <a:xfrm>
            <a:off x="6684484" y="5392694"/>
            <a:ext cx="6097836" cy="246221"/>
          </a:xfrm>
          <a:prstGeom prst="rect">
            <a:avLst/>
          </a:prstGeom>
          <a:noFill/>
        </p:spPr>
        <p:txBody>
          <a:bodyPr wrap="square">
            <a:spAutoFit/>
          </a:bodyPr>
          <a:lstStyle/>
          <a:p>
            <a:r>
              <a:rPr lang="en-GB" sz="1000"/>
              <a:t>Source: https://www.cilips.org.uk/gwl-adapt</a:t>
            </a:r>
          </a:p>
        </p:txBody>
      </p:sp>
    </p:spTree>
    <p:extLst>
      <p:ext uri="{BB962C8B-B14F-4D97-AF65-F5344CB8AC3E}">
        <p14:creationId xmlns:p14="http://schemas.microsoft.com/office/powerpoint/2010/main" val="11022942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4E78D-1BAF-5526-5D5D-1486AAAE3EB8}"/>
              </a:ext>
            </a:extLst>
          </p:cNvPr>
          <p:cNvSpPr>
            <a:spLocks noGrp="1"/>
          </p:cNvSpPr>
          <p:nvPr>
            <p:ph type="ctrTitle"/>
          </p:nvPr>
        </p:nvSpPr>
        <p:spPr/>
        <p:txBody>
          <a:bodyPr>
            <a:normAutofit fontScale="90000"/>
          </a:bodyPr>
          <a:lstStyle/>
          <a:p>
            <a:r>
              <a:rPr lang="en-GB">
                <a:latin typeface="Arial"/>
                <a:cs typeface="Arial"/>
              </a:rPr>
              <a:t>Socially Just Adaptation</a:t>
            </a:r>
            <a:endParaRPr lang="en-US"/>
          </a:p>
        </p:txBody>
      </p:sp>
      <p:sp>
        <p:nvSpPr>
          <p:cNvPr id="3" name="Text Placeholder 2">
            <a:extLst>
              <a:ext uri="{FF2B5EF4-FFF2-40B4-BE49-F238E27FC236}">
                <a16:creationId xmlns:a16="http://schemas.microsoft.com/office/drawing/2014/main" id="{C6FAA229-55E9-6AC7-B672-DD4A3CCF2AD5}"/>
              </a:ext>
            </a:extLst>
          </p:cNvPr>
          <p:cNvSpPr>
            <a:spLocks noGrp="1"/>
          </p:cNvSpPr>
          <p:nvPr>
            <p:ph type="body" sz="quarter" idx="10"/>
          </p:nvPr>
        </p:nvSpPr>
        <p:spPr>
          <a:xfrm>
            <a:off x="424312" y="1514475"/>
            <a:ext cx="5672137" cy="4425704"/>
          </a:xfrm>
        </p:spPr>
        <p:txBody>
          <a:bodyPr vert="horz" lIns="91440" tIns="45720" rIns="91440" bIns="45720" rtlCol="0" anchor="t">
            <a:normAutofit/>
          </a:bodyPr>
          <a:lstStyle/>
          <a:p>
            <a:r>
              <a:rPr lang="en-GB" sz="2000" dirty="0">
                <a:latin typeface="Arial"/>
                <a:cs typeface="Arial"/>
              </a:rPr>
              <a:t>Climate change impacts are unequally distributed, with marginalised and vulnerable communities the most impacted </a:t>
            </a:r>
          </a:p>
          <a:p>
            <a:r>
              <a:rPr lang="en-GB" sz="2000" dirty="0">
                <a:latin typeface="Arial"/>
                <a:cs typeface="Arial"/>
              </a:rPr>
              <a:t>Socially just adaption is centred on solutions, understanding who are the most impacted, and how their needs can be met </a:t>
            </a:r>
          </a:p>
          <a:p>
            <a:r>
              <a:rPr lang="en-GB" sz="2000" dirty="0">
                <a:latin typeface="Arial"/>
                <a:cs typeface="Arial"/>
              </a:rPr>
              <a:t>When thinking about climate adaptation, we need to make sure that it is socially just, that it is inclusive, and recognises different experiences and needs. </a:t>
            </a:r>
          </a:p>
        </p:txBody>
      </p:sp>
      <p:pic>
        <p:nvPicPr>
          <p:cNvPr id="7" name="Picture 6">
            <a:extLst>
              <a:ext uri="{FF2B5EF4-FFF2-40B4-BE49-F238E27FC236}">
                <a16:creationId xmlns:a16="http://schemas.microsoft.com/office/drawing/2014/main" id="{131D17FF-77D0-32E3-0FEE-A5F4FB944BE0}"/>
              </a:ext>
            </a:extLst>
          </p:cNvPr>
          <p:cNvPicPr>
            <a:picLocks noChangeAspect="1"/>
          </p:cNvPicPr>
          <p:nvPr/>
        </p:nvPicPr>
        <p:blipFill>
          <a:blip r:embed="rId2" cstate="hq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rcRect/>
          <a:stretch/>
        </p:blipFill>
        <p:spPr>
          <a:xfrm>
            <a:off x="6095210" y="2093468"/>
            <a:ext cx="5912386" cy="2425796"/>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a16="http://schemas.microsoft.com/office/drawing/2014/main" id="{21103570-F848-0131-CAC8-A9ABF36BD905}"/>
              </a:ext>
            </a:extLst>
          </p:cNvPr>
          <p:cNvSpPr txBox="1"/>
          <p:nvPr/>
        </p:nvSpPr>
        <p:spPr>
          <a:xfrm>
            <a:off x="6095210" y="4620700"/>
            <a:ext cx="6202496" cy="400110"/>
          </a:xfrm>
          <a:prstGeom prst="rect">
            <a:avLst/>
          </a:prstGeom>
          <a:noFill/>
        </p:spPr>
        <p:txBody>
          <a:bodyPr wrap="square">
            <a:spAutoFit/>
          </a:bodyPr>
          <a:lstStyle/>
          <a:p>
            <a:r>
              <a:rPr lang="en-GB" sz="1000">
                <a:latin typeface="Arial" panose="020B0604020202020204" pitchFamily="34" charset="0"/>
                <a:cs typeface="Arial" panose="020B0604020202020204" pitchFamily="34" charset="0"/>
              </a:rPr>
              <a:t>Source: https://www.internationalwomensday.com/Missions/18707/Equality-versus-Equity-What-s-the-difference-as-we-EmbraceEquity-for-IWD-2023-and-beyond</a:t>
            </a:r>
          </a:p>
        </p:txBody>
      </p:sp>
    </p:spTree>
    <p:extLst>
      <p:ext uri="{BB962C8B-B14F-4D97-AF65-F5344CB8AC3E}">
        <p14:creationId xmlns:p14="http://schemas.microsoft.com/office/powerpoint/2010/main" val="21343288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C84EB-AB67-FE34-AD1E-B646867CB2CC}"/>
              </a:ext>
            </a:extLst>
          </p:cNvPr>
          <p:cNvSpPr>
            <a:spLocks noGrp="1"/>
          </p:cNvSpPr>
          <p:nvPr>
            <p:ph type="ctrTitle"/>
          </p:nvPr>
        </p:nvSpPr>
        <p:spPr/>
        <p:txBody>
          <a:bodyPr>
            <a:normAutofit fontScale="90000"/>
          </a:bodyPr>
          <a:lstStyle/>
          <a:p>
            <a:r>
              <a:rPr lang="en-GB">
                <a:latin typeface="Arial"/>
                <a:cs typeface="Arial"/>
              </a:rPr>
              <a:t>Possible Adaptation Solutions</a:t>
            </a:r>
            <a:endParaRPr lang="en-GB"/>
          </a:p>
        </p:txBody>
      </p:sp>
      <p:sp>
        <p:nvSpPr>
          <p:cNvPr id="3" name="Text Placeholder 2">
            <a:extLst>
              <a:ext uri="{FF2B5EF4-FFF2-40B4-BE49-F238E27FC236}">
                <a16:creationId xmlns:a16="http://schemas.microsoft.com/office/drawing/2014/main" id="{26112053-1C7F-A892-EE73-B6CCB48F7ECE}"/>
              </a:ext>
            </a:extLst>
          </p:cNvPr>
          <p:cNvSpPr>
            <a:spLocks noGrp="1"/>
          </p:cNvSpPr>
          <p:nvPr>
            <p:ph type="body" sz="quarter" idx="10"/>
          </p:nvPr>
        </p:nvSpPr>
        <p:spPr>
          <a:xfrm>
            <a:off x="423863" y="1447478"/>
            <a:ext cx="6115099" cy="4901994"/>
          </a:xfrm>
        </p:spPr>
        <p:txBody>
          <a:bodyPr vert="horz" lIns="91440" tIns="45720" rIns="91440" bIns="45720" rtlCol="0" anchor="t">
            <a:normAutofit/>
          </a:bodyPr>
          <a:lstStyle/>
          <a:p>
            <a:pPr marL="0" indent="0">
              <a:buNone/>
            </a:pPr>
            <a:r>
              <a:rPr lang="en-GB" sz="2000" dirty="0">
                <a:latin typeface="Arial"/>
                <a:cs typeface="Arial"/>
              </a:rPr>
              <a:t>Resilient building design: </a:t>
            </a:r>
          </a:p>
          <a:p>
            <a:r>
              <a:rPr lang="en-GB" sz="1800" dirty="0">
                <a:latin typeface="Arial"/>
                <a:cs typeface="Arial"/>
              </a:rPr>
              <a:t>Homes designed for heat, insulated for cold. </a:t>
            </a:r>
          </a:p>
          <a:p>
            <a:pPr marL="0" indent="0">
              <a:buNone/>
            </a:pPr>
            <a:r>
              <a:rPr lang="en-GB" sz="2000" dirty="0">
                <a:latin typeface="Arial"/>
                <a:cs typeface="Arial"/>
              </a:rPr>
              <a:t>Community action &amp; awareness raising </a:t>
            </a:r>
          </a:p>
          <a:p>
            <a:r>
              <a:rPr lang="en-GB" sz="1800" dirty="0">
                <a:latin typeface="Arial"/>
                <a:cs typeface="Arial"/>
              </a:rPr>
              <a:t>Attend sessions like WMCA's training, spread the word.</a:t>
            </a:r>
          </a:p>
          <a:p>
            <a:pPr marL="0" indent="0">
              <a:buNone/>
            </a:pPr>
            <a:r>
              <a:rPr lang="en-GB" sz="2000" dirty="0">
                <a:latin typeface="Arial"/>
                <a:cs typeface="Arial"/>
              </a:rPr>
              <a:t>Nature based solutions: </a:t>
            </a:r>
          </a:p>
          <a:p>
            <a:r>
              <a:rPr lang="en-GB" sz="1800" dirty="0">
                <a:latin typeface="Arial"/>
                <a:cs typeface="Arial"/>
              </a:rPr>
              <a:t>Tree planting, rain gardens, water conservation e.g. water butts in gardens. </a:t>
            </a:r>
          </a:p>
          <a:p>
            <a:pPr marL="0" indent="0">
              <a:buNone/>
            </a:pPr>
            <a:r>
              <a:rPr lang="en-GB" sz="2000" dirty="0">
                <a:latin typeface="Arial"/>
                <a:cs typeface="Arial"/>
              </a:rPr>
              <a:t>Property level flood protections</a:t>
            </a:r>
          </a:p>
          <a:p>
            <a:r>
              <a:rPr lang="en-GB" sz="1800" dirty="0">
                <a:latin typeface="Arial"/>
                <a:cs typeface="Arial"/>
              </a:rPr>
              <a:t>Raised electrical sockets, flood barriers. </a:t>
            </a:r>
          </a:p>
          <a:p>
            <a:pPr marL="0" indent="0">
              <a:buNone/>
            </a:pPr>
            <a:r>
              <a:rPr lang="en-GB" sz="2000" dirty="0">
                <a:latin typeface="Arial"/>
                <a:cs typeface="Arial"/>
              </a:rPr>
              <a:t>Sustainable Urban Drainage systems </a:t>
            </a:r>
          </a:p>
          <a:p>
            <a:r>
              <a:rPr lang="en-GB" sz="1800" dirty="0">
                <a:latin typeface="Arial"/>
                <a:cs typeface="Arial"/>
              </a:rPr>
              <a:t>Manage water runoff in a more sustainable way. </a:t>
            </a:r>
          </a:p>
          <a:p>
            <a:endParaRPr lang="en-GB" dirty="0"/>
          </a:p>
          <a:p>
            <a:endParaRPr lang="en-GB" dirty="0"/>
          </a:p>
        </p:txBody>
      </p:sp>
      <p:pic>
        <p:nvPicPr>
          <p:cNvPr id="5" name="Content Placeholder 4" descr="A diagram of a diagram&#10;&#10;AI-generated content may be incorrect.">
            <a:extLst>
              <a:ext uri="{FF2B5EF4-FFF2-40B4-BE49-F238E27FC236}">
                <a16:creationId xmlns:a16="http://schemas.microsoft.com/office/drawing/2014/main" id="{DEAE0097-6169-BF81-F958-82947CE5337F}"/>
              </a:ext>
            </a:extLst>
          </p:cNvPr>
          <p:cNvPicPr>
            <a:picLocks noGrp="1" noChangeAspect="1"/>
          </p:cNvPicPr>
          <p:nvPr>
            <p:ph sz="quarter" idx="11"/>
          </p:nvPr>
        </p:nvPicPr>
        <p:blipFill>
          <a:blip r:embed="rId3"/>
          <a:stretch>
            <a:fillRect/>
          </a:stretch>
        </p:blipFill>
        <p:spPr>
          <a:xfrm>
            <a:off x="6538962" y="1031877"/>
            <a:ext cx="4702872" cy="4667004"/>
          </a:xfrm>
        </p:spPr>
      </p:pic>
      <p:sp>
        <p:nvSpPr>
          <p:cNvPr id="6" name="TextBox 5">
            <a:extLst>
              <a:ext uri="{FF2B5EF4-FFF2-40B4-BE49-F238E27FC236}">
                <a16:creationId xmlns:a16="http://schemas.microsoft.com/office/drawing/2014/main" id="{61526375-64F0-502E-5C75-41047709630B}"/>
              </a:ext>
            </a:extLst>
          </p:cNvPr>
          <p:cNvSpPr txBox="1"/>
          <p:nvPr/>
        </p:nvSpPr>
        <p:spPr>
          <a:xfrm>
            <a:off x="6342962" y="5575768"/>
            <a:ext cx="6097836" cy="246221"/>
          </a:xfrm>
          <a:prstGeom prst="rect">
            <a:avLst/>
          </a:prstGeom>
          <a:noFill/>
        </p:spPr>
        <p:txBody>
          <a:bodyPr wrap="square">
            <a:spAutoFit/>
          </a:bodyPr>
          <a:lstStyle/>
          <a:p>
            <a:r>
              <a:rPr lang="en-GB" sz="1000" dirty="0"/>
              <a:t>Source: https://www.wmca.org.uk/media/d2pons0q/summary-of-climate-change-impacts-in-wmca-area.pdf</a:t>
            </a:r>
          </a:p>
        </p:txBody>
      </p:sp>
    </p:spTree>
    <p:extLst>
      <p:ext uri="{BB962C8B-B14F-4D97-AF65-F5344CB8AC3E}">
        <p14:creationId xmlns:p14="http://schemas.microsoft.com/office/powerpoint/2010/main" val="1882262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086721-04F1-1DE9-8AF3-1F6B2AA157A2}"/>
              </a:ext>
            </a:extLst>
          </p:cNvPr>
          <p:cNvSpPr>
            <a:spLocks noGrp="1"/>
          </p:cNvSpPr>
          <p:nvPr>
            <p:ph type="ctrTitle"/>
          </p:nvPr>
        </p:nvSpPr>
        <p:spPr/>
        <p:txBody>
          <a:bodyPr vert="horz" lIns="91440" tIns="45720" rIns="91440" bIns="45720" rtlCol="0" anchor="b">
            <a:noAutofit/>
          </a:bodyPr>
          <a:lstStyle/>
          <a:p>
            <a:pPr marL="285750" indent="-285750">
              <a:spcBef>
                <a:spcPts val="1000"/>
              </a:spcBef>
              <a:buFont typeface="Arial"/>
              <a:buChar char="•"/>
            </a:pPr>
            <a:r>
              <a:rPr lang="en-GB" sz="2400" dirty="0">
                <a:solidFill>
                  <a:schemeClr val="tx2"/>
                </a:solidFill>
                <a:latin typeface="Arial"/>
                <a:cs typeface="Arial"/>
              </a:rPr>
              <a:t>Total economic cost - £21,641,500</a:t>
            </a:r>
          </a:p>
          <a:p>
            <a:pPr marL="285750" indent="-285750">
              <a:spcBef>
                <a:spcPts val="1000"/>
              </a:spcBef>
              <a:buFont typeface="Arial"/>
              <a:buChar char="•"/>
            </a:pPr>
            <a:r>
              <a:rPr lang="en-GB" sz="2400" dirty="0">
                <a:solidFill>
                  <a:schemeClr val="tx2"/>
                </a:solidFill>
                <a:latin typeface="Arial"/>
                <a:cs typeface="Arial"/>
              </a:rPr>
              <a:t>Impacts are connected</a:t>
            </a:r>
          </a:p>
          <a:p>
            <a:pPr marL="285750" indent="-285750">
              <a:spcBef>
                <a:spcPts val="1000"/>
              </a:spcBef>
              <a:buFont typeface="Arial"/>
              <a:buChar char="•"/>
            </a:pPr>
            <a:r>
              <a:rPr lang="en-GB" sz="2400" dirty="0">
                <a:solidFill>
                  <a:schemeClr val="tx2"/>
                </a:solidFill>
                <a:latin typeface="Arial"/>
                <a:cs typeface="Arial"/>
              </a:rPr>
              <a:t>Higher frequency means less time for recovery between events</a:t>
            </a:r>
          </a:p>
        </p:txBody>
      </p:sp>
      <p:sp>
        <p:nvSpPr>
          <p:cNvPr id="2" name="Text Placeholder 1">
            <a:extLst>
              <a:ext uri="{FF2B5EF4-FFF2-40B4-BE49-F238E27FC236}">
                <a16:creationId xmlns:a16="http://schemas.microsoft.com/office/drawing/2014/main" id="{4F6FFA2B-A70F-3AB6-72C4-D70A7127C098}"/>
              </a:ext>
            </a:extLst>
          </p:cNvPr>
          <p:cNvSpPr>
            <a:spLocks noGrp="1"/>
          </p:cNvSpPr>
          <p:nvPr>
            <p:ph type="body" sz="quarter" idx="10"/>
          </p:nvPr>
        </p:nvSpPr>
        <p:spPr/>
        <p:txBody>
          <a:bodyPr>
            <a:noAutofit/>
          </a:bodyPr>
          <a:lstStyle/>
          <a:p>
            <a:pPr marL="0" indent="0">
              <a:buNone/>
            </a:pPr>
            <a:r>
              <a:rPr lang="en-GB" sz="3600" b="1">
                <a:latin typeface="Arial"/>
                <a:cs typeface="Arial"/>
              </a:rPr>
              <a:t>Impacts Summary</a:t>
            </a:r>
            <a:endParaRPr lang="en-GB" sz="3600"/>
          </a:p>
        </p:txBody>
      </p:sp>
    </p:spTree>
    <p:extLst>
      <p:ext uri="{BB962C8B-B14F-4D97-AF65-F5344CB8AC3E}">
        <p14:creationId xmlns:p14="http://schemas.microsoft.com/office/powerpoint/2010/main" val="530194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760AEB-12FD-9BCD-7CDD-2E054A11A397}"/>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016A5AAC-CE26-2DBD-1E04-9FCE05522077}"/>
              </a:ext>
            </a:extLst>
          </p:cNvPr>
          <p:cNvSpPr>
            <a:spLocks noGrp="1"/>
          </p:cNvSpPr>
          <p:nvPr>
            <p:ph type="ctrTitle"/>
          </p:nvPr>
        </p:nvSpPr>
        <p:spPr>
          <a:xfrm>
            <a:off x="1690664" y="1111094"/>
            <a:ext cx="9364023" cy="2317906"/>
          </a:xfrm>
        </p:spPr>
        <p:txBody>
          <a:bodyPr>
            <a:normAutofit/>
          </a:bodyPr>
          <a:lstStyle/>
          <a:p>
            <a:r>
              <a:rPr lang="en-GB" sz="8000" dirty="0">
                <a:latin typeface="Arial"/>
                <a:cs typeface="Arial"/>
              </a:rPr>
              <a:t>Part 2: </a:t>
            </a:r>
            <a:br>
              <a:rPr lang="en-GB" dirty="0">
                <a:latin typeface="Arial"/>
                <a:cs typeface="Arial"/>
              </a:rPr>
            </a:br>
            <a:r>
              <a:rPr lang="en-GB" dirty="0">
                <a:latin typeface="Arial"/>
                <a:cs typeface="Arial"/>
              </a:rPr>
              <a:t>Community Adaptation Action </a:t>
            </a:r>
            <a:endParaRPr lang="en-GB" dirty="0"/>
          </a:p>
        </p:txBody>
      </p:sp>
    </p:spTree>
    <p:extLst>
      <p:ext uri="{BB962C8B-B14F-4D97-AF65-F5344CB8AC3E}">
        <p14:creationId xmlns:p14="http://schemas.microsoft.com/office/powerpoint/2010/main" val="762192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5DF8F6-4244-766B-06AC-DC93141B5D61}"/>
              </a:ext>
            </a:extLst>
          </p:cNvPr>
          <p:cNvSpPr>
            <a:spLocks noGrp="1"/>
          </p:cNvSpPr>
          <p:nvPr>
            <p:ph type="ctrTitle"/>
          </p:nvPr>
        </p:nvSpPr>
        <p:spPr>
          <a:xfrm>
            <a:off x="424312" y="986654"/>
            <a:ext cx="11344222" cy="726506"/>
          </a:xfrm>
        </p:spPr>
        <p:txBody>
          <a:bodyPr>
            <a:normAutofit fontScale="90000"/>
          </a:bodyPr>
          <a:lstStyle/>
          <a:p>
            <a:r>
              <a:rPr lang="en-GB">
                <a:latin typeface="Arial"/>
                <a:cs typeface="Arial"/>
              </a:rPr>
              <a:t>Case Study 1 – Adapting West Bromwich Outdoor Market</a:t>
            </a:r>
            <a:endParaRPr lang="en-GB"/>
          </a:p>
        </p:txBody>
      </p:sp>
      <p:sp>
        <p:nvSpPr>
          <p:cNvPr id="3" name="Content Placeholder 2">
            <a:extLst>
              <a:ext uri="{FF2B5EF4-FFF2-40B4-BE49-F238E27FC236}">
                <a16:creationId xmlns:a16="http://schemas.microsoft.com/office/drawing/2014/main" id="{E58B64A2-7F71-68D0-4561-BA94FCFC1D2C}"/>
              </a:ext>
            </a:extLst>
          </p:cNvPr>
          <p:cNvSpPr>
            <a:spLocks noGrp="1"/>
          </p:cNvSpPr>
          <p:nvPr>
            <p:ph sz="quarter" idx="13"/>
          </p:nvPr>
        </p:nvSpPr>
        <p:spPr>
          <a:xfrm>
            <a:off x="424313" y="1876929"/>
            <a:ext cx="11343374" cy="1876844"/>
          </a:xfrm>
        </p:spPr>
        <p:txBody>
          <a:bodyPr vert="horz" lIns="91440" tIns="45720" rIns="91440" bIns="45720" rtlCol="0" anchor="t">
            <a:normAutofit fontScale="70000" lnSpcReduction="20000"/>
          </a:bodyPr>
          <a:lstStyle/>
          <a:p>
            <a:r>
              <a:rPr lang="en-GB">
                <a:latin typeface="Arial"/>
                <a:cs typeface="Arial"/>
              </a:rPr>
              <a:t>Installation of solar PV (photovoltaic) panels on the market, at project cost of £467,000</a:t>
            </a:r>
            <a:endParaRPr lang="en-GB"/>
          </a:p>
          <a:p>
            <a:r>
              <a:rPr lang="en-GB">
                <a:latin typeface="Arial"/>
                <a:cs typeface="Arial"/>
              </a:rPr>
              <a:t>An example of both mitigation and adaptation</a:t>
            </a:r>
          </a:p>
          <a:p>
            <a:r>
              <a:rPr lang="en-GB">
                <a:latin typeface="Arial"/>
                <a:cs typeface="Arial"/>
              </a:rPr>
              <a:t>Solar PV panels reduce the heat gain during heatwaves, by reflecting and absorbing heat.</a:t>
            </a:r>
          </a:p>
          <a:p>
            <a:r>
              <a:rPr lang="en-GB">
                <a:latin typeface="Arial"/>
                <a:cs typeface="Arial"/>
              </a:rPr>
              <a:t>Weatherproofing was also installed to reduce strong winds discovered while work was being done on site</a:t>
            </a:r>
          </a:p>
        </p:txBody>
      </p:sp>
      <p:pic>
        <p:nvPicPr>
          <p:cNvPr id="4" name="Picture 3" descr="A group of people standing outside a store&#10;&#10;AI-generated content may be incorrect.">
            <a:extLst>
              <a:ext uri="{FF2B5EF4-FFF2-40B4-BE49-F238E27FC236}">
                <a16:creationId xmlns:a16="http://schemas.microsoft.com/office/drawing/2014/main" id="{AF4C6345-F38C-E025-A1CB-4F7397D73FEF}"/>
              </a:ext>
            </a:extLst>
          </p:cNvPr>
          <p:cNvPicPr>
            <a:picLocks noChangeAspect="1"/>
          </p:cNvPicPr>
          <p:nvPr/>
        </p:nvPicPr>
        <p:blipFill>
          <a:blip r:embed="rId2"/>
          <a:stretch>
            <a:fillRect/>
          </a:stretch>
        </p:blipFill>
        <p:spPr>
          <a:xfrm>
            <a:off x="3277352" y="3272966"/>
            <a:ext cx="5637297" cy="2341145"/>
          </a:xfrm>
          <a:prstGeom prst="rect">
            <a:avLst/>
          </a:prstGeom>
        </p:spPr>
      </p:pic>
      <p:sp>
        <p:nvSpPr>
          <p:cNvPr id="5" name="TextBox 4">
            <a:extLst>
              <a:ext uri="{FF2B5EF4-FFF2-40B4-BE49-F238E27FC236}">
                <a16:creationId xmlns:a16="http://schemas.microsoft.com/office/drawing/2014/main" id="{371E223D-3750-C71D-D9A2-8CE2A5B79591}"/>
              </a:ext>
            </a:extLst>
          </p:cNvPr>
          <p:cNvSpPr txBox="1"/>
          <p:nvPr/>
        </p:nvSpPr>
        <p:spPr>
          <a:xfrm>
            <a:off x="426489" y="5578841"/>
            <a:ext cx="7362336"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t>Source: </a:t>
            </a:r>
            <a:r>
              <a:rPr lang="en-GB" sz="1000" dirty="0">
                <a:hlinkClick r:id="rId3">
                  <a:extLst>
                    <a:ext uri="{A12FA001-AC4F-418D-AE19-62706E023703}">
                      <ahyp:hlinkClr xmlns:ahyp="http://schemas.microsoft.com/office/drawing/2018/hyperlinkcolor" val="tx"/>
                    </a:ext>
                  </a:extLst>
                </a:hlinkClick>
              </a:rPr>
              <a:t>https://www.sustainabilitywestmidlands.org.uk/wp-content/uploads/2023/12/Climate-change-adaptation-practical-examples-for-local-authorities-.pdf</a:t>
            </a:r>
            <a:endParaRPr lang="en-GB" sz="1000" dirty="0"/>
          </a:p>
          <a:p>
            <a:r>
              <a:rPr lang="en-GB" sz="1000" dirty="0"/>
              <a:t>Image source: </a:t>
            </a:r>
            <a:r>
              <a:rPr lang="en-GB" sz="1000" dirty="0">
                <a:hlinkClick r:id="rId4">
                  <a:extLst>
                    <a:ext uri="{A12FA001-AC4F-418D-AE19-62706E023703}">
                      <ahyp:hlinkClr xmlns:ahyp="http://schemas.microsoft.com/office/drawing/2018/hyperlinkcolor" val="tx"/>
                    </a:ext>
                  </a:extLst>
                </a:hlinkClick>
              </a:rPr>
              <a:t>https://www.local.gov.uk/case-studies/sandwell-metropolitan-borough-council-urban-greening-west-bromwich-outdoor-market#:~:text=The%20West%20Bromwich%20outdoor%20market,heart%20of%20the%20town%20centre</a:t>
            </a:r>
            <a:r>
              <a:rPr lang="en-GB" sz="1000" dirty="0"/>
              <a:t>. </a:t>
            </a:r>
          </a:p>
        </p:txBody>
      </p:sp>
    </p:spTree>
    <p:extLst>
      <p:ext uri="{BB962C8B-B14F-4D97-AF65-F5344CB8AC3E}">
        <p14:creationId xmlns:p14="http://schemas.microsoft.com/office/powerpoint/2010/main" val="7033697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88D8FE-2416-7B8B-780E-41BE8739D434}"/>
              </a:ext>
            </a:extLst>
          </p:cNvPr>
          <p:cNvSpPr>
            <a:spLocks noGrp="1"/>
          </p:cNvSpPr>
          <p:nvPr>
            <p:ph type="ctrTitle"/>
          </p:nvPr>
        </p:nvSpPr>
        <p:spPr>
          <a:xfrm>
            <a:off x="424312" y="754796"/>
            <a:ext cx="11341715" cy="809849"/>
          </a:xfrm>
        </p:spPr>
        <p:txBody>
          <a:bodyPr>
            <a:normAutofit fontScale="90000"/>
          </a:bodyPr>
          <a:lstStyle/>
          <a:p>
            <a:r>
              <a:rPr lang="en-GB">
                <a:latin typeface="Arial"/>
                <a:cs typeface="Arial"/>
              </a:rPr>
              <a:t>Case Study 2 – </a:t>
            </a:r>
            <a:r>
              <a:rPr lang="en-GB" err="1">
                <a:latin typeface="Arial"/>
                <a:cs typeface="Arial"/>
              </a:rPr>
              <a:t>Badsey</a:t>
            </a:r>
            <a:r>
              <a:rPr lang="en-GB">
                <a:latin typeface="Arial"/>
                <a:cs typeface="Arial"/>
              </a:rPr>
              <a:t> Brook Flood Alleviation and River Cleanup</a:t>
            </a:r>
            <a:endParaRPr lang="en-GB"/>
          </a:p>
        </p:txBody>
      </p:sp>
      <p:sp>
        <p:nvSpPr>
          <p:cNvPr id="3" name="Content Placeholder 2">
            <a:extLst>
              <a:ext uri="{FF2B5EF4-FFF2-40B4-BE49-F238E27FC236}">
                <a16:creationId xmlns:a16="http://schemas.microsoft.com/office/drawing/2014/main" id="{057E5EDB-9FB2-4C23-8F0A-39574CB6DFC4}"/>
              </a:ext>
            </a:extLst>
          </p:cNvPr>
          <p:cNvSpPr>
            <a:spLocks noGrp="1"/>
          </p:cNvSpPr>
          <p:nvPr>
            <p:ph sz="quarter" idx="12"/>
          </p:nvPr>
        </p:nvSpPr>
        <p:spPr>
          <a:xfrm>
            <a:off x="4256544" y="1567634"/>
            <a:ext cx="7511143" cy="4166942"/>
          </a:xfrm>
        </p:spPr>
        <p:txBody>
          <a:bodyPr vert="horz" lIns="91440" tIns="45720" rIns="91440" bIns="45720" rtlCol="0" anchor="t">
            <a:normAutofit/>
          </a:bodyPr>
          <a:lstStyle/>
          <a:p>
            <a:pPr>
              <a:lnSpc>
                <a:spcPct val="100000"/>
              </a:lnSpc>
              <a:spcBef>
                <a:spcPct val="20000"/>
              </a:spcBef>
            </a:pPr>
            <a:r>
              <a:rPr lang="en-GB" sz="2000">
                <a:latin typeface="Arial"/>
                <a:cs typeface="Arial"/>
              </a:rPr>
              <a:t>Large scale adaptation project highlights the scale of some adaptation needs, costing up to £4.1 million</a:t>
            </a:r>
          </a:p>
          <a:p>
            <a:pPr>
              <a:lnSpc>
                <a:spcPct val="100000"/>
              </a:lnSpc>
              <a:spcBef>
                <a:spcPct val="20000"/>
              </a:spcBef>
            </a:pPr>
            <a:r>
              <a:rPr lang="en-GB" sz="2000">
                <a:latin typeface="Arial"/>
                <a:cs typeface="Arial"/>
              </a:rPr>
              <a:t>Storage area holding 135,000 cubic meters of water</a:t>
            </a:r>
          </a:p>
          <a:p>
            <a:pPr>
              <a:lnSpc>
                <a:spcPct val="100000"/>
              </a:lnSpc>
              <a:spcBef>
                <a:spcPct val="20000"/>
              </a:spcBef>
            </a:pPr>
            <a:r>
              <a:rPr lang="en-GB" sz="2000">
                <a:latin typeface="Arial"/>
                <a:cs typeface="Arial"/>
              </a:rPr>
              <a:t>At the community level: Love Your River</a:t>
            </a:r>
          </a:p>
          <a:p>
            <a:pPr>
              <a:lnSpc>
                <a:spcPct val="100000"/>
              </a:lnSpc>
              <a:spcBef>
                <a:spcPct val="20000"/>
              </a:spcBef>
            </a:pPr>
            <a:r>
              <a:rPr lang="en-GB" sz="2000">
                <a:latin typeface="Arial"/>
                <a:cs typeface="Arial"/>
              </a:rPr>
              <a:t>River cleanup, removing litter and invasive species such as Himalayan balsam</a:t>
            </a:r>
          </a:p>
          <a:p>
            <a:pPr>
              <a:lnSpc>
                <a:spcPct val="100000"/>
              </a:lnSpc>
              <a:spcBef>
                <a:spcPct val="20000"/>
              </a:spcBef>
            </a:pPr>
            <a:r>
              <a:rPr lang="en-GB" sz="2000">
                <a:latin typeface="Arial"/>
                <a:cs typeface="Arial"/>
              </a:rPr>
              <a:t>Implementing urban catchment areas and managing them</a:t>
            </a:r>
          </a:p>
          <a:p>
            <a:pPr>
              <a:lnSpc>
                <a:spcPct val="100000"/>
              </a:lnSpc>
              <a:spcBef>
                <a:spcPct val="20000"/>
              </a:spcBef>
            </a:pPr>
            <a:r>
              <a:rPr lang="en-GB" sz="2000">
                <a:latin typeface="Arial"/>
                <a:cs typeface="Arial"/>
              </a:rPr>
              <a:t>Conservation and protection of wildlife</a:t>
            </a:r>
          </a:p>
          <a:p>
            <a:pPr>
              <a:lnSpc>
                <a:spcPct val="100000"/>
              </a:lnSpc>
              <a:spcBef>
                <a:spcPct val="20000"/>
              </a:spcBef>
            </a:pPr>
            <a:r>
              <a:rPr lang="en-GB" sz="2000">
                <a:latin typeface="Arial"/>
                <a:cs typeface="Arial"/>
              </a:rPr>
              <a:t>Reducing the silt level in rivers, improving flow rate of the water reducing the flood risk</a:t>
            </a:r>
          </a:p>
        </p:txBody>
      </p:sp>
      <p:pic>
        <p:nvPicPr>
          <p:cNvPr id="5" name="Content Placeholder 4" descr="Love Your River Stour | Birmingham &amp; Black Country Wildlife Trust">
            <a:extLst>
              <a:ext uri="{FF2B5EF4-FFF2-40B4-BE49-F238E27FC236}">
                <a16:creationId xmlns:a16="http://schemas.microsoft.com/office/drawing/2014/main" id="{0DDAB5FF-3838-E99D-FDD1-B251F445F096}"/>
              </a:ext>
            </a:extLst>
          </p:cNvPr>
          <p:cNvPicPr>
            <a:picLocks noGrp="1" noChangeAspect="1"/>
          </p:cNvPicPr>
          <p:nvPr>
            <p:ph sz="quarter" idx="13"/>
          </p:nvPr>
        </p:nvPicPr>
        <p:blipFill>
          <a:blip r:embed="rId2"/>
          <a:stretch>
            <a:fillRect/>
          </a:stretch>
        </p:blipFill>
        <p:spPr>
          <a:xfrm>
            <a:off x="424313" y="2332321"/>
            <a:ext cx="3600000" cy="2644550"/>
          </a:xfrm>
        </p:spPr>
      </p:pic>
      <p:sp>
        <p:nvSpPr>
          <p:cNvPr id="6" name="TextBox 5">
            <a:extLst>
              <a:ext uri="{FF2B5EF4-FFF2-40B4-BE49-F238E27FC236}">
                <a16:creationId xmlns:a16="http://schemas.microsoft.com/office/drawing/2014/main" id="{E1BF103F-55C2-78A6-7642-2E0FC91432B6}"/>
              </a:ext>
            </a:extLst>
          </p:cNvPr>
          <p:cNvSpPr txBox="1"/>
          <p:nvPr/>
        </p:nvSpPr>
        <p:spPr>
          <a:xfrm>
            <a:off x="263770" y="5089769"/>
            <a:ext cx="912446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Arial"/>
                <a:cs typeface="Arial"/>
              </a:rPr>
              <a:t>Source: </a:t>
            </a:r>
            <a:r>
              <a:rPr lang="en-GB" sz="1000" dirty="0">
                <a:latin typeface="Arial"/>
                <a:cs typeface="Arial"/>
                <a:hlinkClick r:id="rId3">
                  <a:extLst>
                    <a:ext uri="{A12FA001-AC4F-418D-AE19-62706E023703}">
                      <ahyp:hlinkClr xmlns:ahyp="http://schemas.microsoft.com/office/drawing/2018/hyperlinkcolor" val="tx"/>
                    </a:ext>
                  </a:extLst>
                </a:hlinkClick>
              </a:rPr>
              <a:t>https://www.sustainabilitywestmidlands.org.uk/wp-content/uploads/2023/12/Climate-change-adaptation-practical-examples-for-local-authorities-.pdf</a:t>
            </a:r>
            <a:endParaRPr lang="en-GB" sz="1000" dirty="0">
              <a:latin typeface="Arial"/>
              <a:cs typeface="Arial"/>
            </a:endParaRPr>
          </a:p>
        </p:txBody>
      </p:sp>
      <p:sp>
        <p:nvSpPr>
          <p:cNvPr id="4" name="TextBox 3">
            <a:extLst>
              <a:ext uri="{FF2B5EF4-FFF2-40B4-BE49-F238E27FC236}">
                <a16:creationId xmlns:a16="http://schemas.microsoft.com/office/drawing/2014/main" id="{8DEA505F-4731-9E1A-EB5D-D7D3259DAD90}"/>
              </a:ext>
            </a:extLst>
          </p:cNvPr>
          <p:cNvSpPr txBox="1"/>
          <p:nvPr/>
        </p:nvSpPr>
        <p:spPr>
          <a:xfrm>
            <a:off x="261257" y="5334000"/>
            <a:ext cx="440871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Arial"/>
                <a:ea typeface="Calibri"/>
                <a:cs typeface="Calibri"/>
              </a:rPr>
              <a:t>Image source</a:t>
            </a:r>
            <a:r>
              <a:rPr lang="en-GB" sz="1000" dirty="0">
                <a:latin typeface="Arial"/>
                <a:cs typeface="Arial"/>
              </a:rPr>
              <a:t>: </a:t>
            </a:r>
            <a:r>
              <a:rPr lang="en-GB" sz="1000" dirty="0">
                <a:latin typeface="Arial"/>
                <a:cs typeface="Arial"/>
                <a:hlinkClick r:id="rId4">
                  <a:extLst>
                    <a:ext uri="{A12FA001-AC4F-418D-AE19-62706E023703}">
                      <ahyp:hlinkClr xmlns:ahyp="http://schemas.microsoft.com/office/drawing/2018/hyperlinkcolor" val="tx"/>
                    </a:ext>
                  </a:extLst>
                </a:hlinkClick>
              </a:rPr>
              <a:t>https://www.bbcwildlife.org.uk/LoveYourRiverStour</a:t>
            </a:r>
            <a:r>
              <a:rPr lang="en-GB" sz="1000" dirty="0">
                <a:latin typeface="Arial"/>
                <a:cs typeface="Arial"/>
              </a:rPr>
              <a:t> </a:t>
            </a:r>
          </a:p>
        </p:txBody>
      </p:sp>
    </p:spTree>
    <p:extLst>
      <p:ext uri="{BB962C8B-B14F-4D97-AF65-F5344CB8AC3E}">
        <p14:creationId xmlns:p14="http://schemas.microsoft.com/office/powerpoint/2010/main" val="38106023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1A4CE-C400-6A83-0338-6F1108520CE9}"/>
              </a:ext>
            </a:extLst>
          </p:cNvPr>
          <p:cNvSpPr>
            <a:spLocks noGrp="1"/>
          </p:cNvSpPr>
          <p:nvPr>
            <p:ph type="ctrTitle"/>
          </p:nvPr>
        </p:nvSpPr>
        <p:spPr>
          <a:xfrm>
            <a:off x="424312" y="445233"/>
            <a:ext cx="9258122" cy="821755"/>
          </a:xfrm>
        </p:spPr>
        <p:txBody>
          <a:bodyPr>
            <a:normAutofit fontScale="90000"/>
          </a:bodyPr>
          <a:lstStyle/>
          <a:p>
            <a:r>
              <a:rPr lang="en-GB">
                <a:latin typeface="Arial"/>
                <a:cs typeface="Arial"/>
              </a:rPr>
              <a:t>Case Study 3 – Urban Heat Islands</a:t>
            </a:r>
            <a:endParaRPr lang="en-GB"/>
          </a:p>
        </p:txBody>
      </p:sp>
      <p:pic>
        <p:nvPicPr>
          <p:cNvPr id="12" name="Content Placeholder 11" descr="A map of a city&#10;&#10;AI-generated content may be incorrect.">
            <a:extLst>
              <a:ext uri="{FF2B5EF4-FFF2-40B4-BE49-F238E27FC236}">
                <a16:creationId xmlns:a16="http://schemas.microsoft.com/office/drawing/2014/main" id="{8839B4CD-4B57-2494-7AA0-A8BB4D19FF45}"/>
              </a:ext>
            </a:extLst>
          </p:cNvPr>
          <p:cNvPicPr>
            <a:picLocks noGrp="1" noChangeAspect="1"/>
          </p:cNvPicPr>
          <p:nvPr>
            <p:ph sz="quarter" idx="12"/>
          </p:nvPr>
        </p:nvPicPr>
        <p:blipFill>
          <a:blip r:embed="rId2"/>
          <a:stretch>
            <a:fillRect/>
          </a:stretch>
        </p:blipFill>
        <p:spPr>
          <a:xfrm>
            <a:off x="5679281" y="1543567"/>
            <a:ext cx="6064593" cy="3774544"/>
          </a:xfrm>
        </p:spPr>
      </p:pic>
      <p:sp>
        <p:nvSpPr>
          <p:cNvPr id="4" name="Content Placeholder 3">
            <a:extLst>
              <a:ext uri="{FF2B5EF4-FFF2-40B4-BE49-F238E27FC236}">
                <a16:creationId xmlns:a16="http://schemas.microsoft.com/office/drawing/2014/main" id="{2B7E2784-C430-C192-0323-10EEDE8C132E}"/>
              </a:ext>
            </a:extLst>
          </p:cNvPr>
          <p:cNvSpPr>
            <a:spLocks noGrp="1"/>
          </p:cNvSpPr>
          <p:nvPr>
            <p:ph sz="quarter" idx="13"/>
          </p:nvPr>
        </p:nvSpPr>
        <p:spPr>
          <a:xfrm>
            <a:off x="424312" y="1380626"/>
            <a:ext cx="5141800" cy="4464598"/>
          </a:xfrm>
        </p:spPr>
        <p:txBody>
          <a:bodyPr vert="horz" lIns="91440" tIns="45720" rIns="91440" bIns="45720" rtlCol="0" anchor="t">
            <a:normAutofit fontScale="92500" lnSpcReduction="10000"/>
          </a:bodyPr>
          <a:lstStyle/>
          <a:p>
            <a:pPr>
              <a:lnSpc>
                <a:spcPct val="120000"/>
              </a:lnSpc>
              <a:spcBef>
                <a:spcPct val="20000"/>
              </a:spcBef>
            </a:pPr>
            <a:r>
              <a:rPr lang="en-GB" sz="2200">
                <a:latin typeface="Arial"/>
                <a:cs typeface="Arial"/>
              </a:rPr>
              <a:t>An example from Cambridge; Canopy Project</a:t>
            </a:r>
            <a:endParaRPr lang="en-US" sz="2200">
              <a:latin typeface="Arial"/>
              <a:cs typeface="Arial"/>
            </a:endParaRPr>
          </a:p>
          <a:p>
            <a:pPr>
              <a:lnSpc>
                <a:spcPct val="120000"/>
              </a:lnSpc>
              <a:spcBef>
                <a:spcPct val="20000"/>
              </a:spcBef>
            </a:pPr>
            <a:r>
              <a:rPr lang="en-GB" sz="2200">
                <a:latin typeface="Arial"/>
                <a:cs typeface="Arial"/>
              </a:rPr>
              <a:t>Aim to increase urban tree coverage from 17% to 19%</a:t>
            </a:r>
            <a:endParaRPr lang="en-US" sz="2200">
              <a:latin typeface="Arial"/>
              <a:cs typeface="Arial"/>
            </a:endParaRPr>
          </a:p>
          <a:p>
            <a:pPr>
              <a:lnSpc>
                <a:spcPct val="120000"/>
              </a:lnSpc>
              <a:spcBef>
                <a:spcPct val="20000"/>
              </a:spcBef>
            </a:pPr>
            <a:r>
              <a:rPr lang="en-GB" sz="2200">
                <a:latin typeface="Arial"/>
                <a:cs typeface="Arial"/>
              </a:rPr>
              <a:t>2,000 locations identified to plant trees</a:t>
            </a:r>
            <a:endParaRPr lang="en-US" sz="2200">
              <a:latin typeface="Arial"/>
              <a:cs typeface="Arial"/>
            </a:endParaRPr>
          </a:p>
          <a:p>
            <a:pPr>
              <a:lnSpc>
                <a:spcPct val="120000"/>
              </a:lnSpc>
              <a:spcBef>
                <a:spcPct val="20000"/>
              </a:spcBef>
            </a:pPr>
            <a:r>
              <a:rPr lang="en-GB" sz="2200">
                <a:latin typeface="Arial"/>
                <a:cs typeface="Arial"/>
              </a:rPr>
              <a:t>Trees gifted to residents</a:t>
            </a:r>
            <a:endParaRPr lang="en-US" sz="2200">
              <a:latin typeface="Arial"/>
              <a:cs typeface="Arial"/>
            </a:endParaRPr>
          </a:p>
          <a:p>
            <a:pPr>
              <a:lnSpc>
                <a:spcPct val="120000"/>
              </a:lnSpc>
              <a:spcBef>
                <a:spcPct val="20000"/>
              </a:spcBef>
            </a:pPr>
            <a:r>
              <a:rPr lang="en-GB" sz="2200">
                <a:latin typeface="Arial"/>
                <a:cs typeface="Arial"/>
              </a:rPr>
              <a:t>Engagement projects through community organisations</a:t>
            </a:r>
            <a:endParaRPr lang="en-US" sz="2200">
              <a:latin typeface="Arial"/>
              <a:cs typeface="Arial"/>
            </a:endParaRPr>
          </a:p>
          <a:p>
            <a:pPr>
              <a:lnSpc>
                <a:spcPct val="120000"/>
              </a:lnSpc>
              <a:spcBef>
                <a:spcPct val="20000"/>
              </a:spcBef>
            </a:pPr>
            <a:r>
              <a:rPr lang="en-GB" sz="2200">
                <a:latin typeface="Arial"/>
                <a:cs typeface="Arial"/>
              </a:rPr>
              <a:t>City centre/industrial areas can be as low as 13.5% in the WMCA region, further exacerbating existing issues during heatwaves</a:t>
            </a:r>
          </a:p>
          <a:p>
            <a:pPr>
              <a:lnSpc>
                <a:spcPct val="100000"/>
              </a:lnSpc>
              <a:spcBef>
                <a:spcPct val="20000"/>
              </a:spcBef>
            </a:pPr>
            <a:endParaRPr lang="en-GB" sz="2700">
              <a:solidFill>
                <a:srgbClr val="000000"/>
              </a:solidFill>
              <a:latin typeface="Lato"/>
              <a:ea typeface="Lato"/>
              <a:cs typeface="Lato"/>
            </a:endParaRPr>
          </a:p>
        </p:txBody>
      </p:sp>
      <p:sp>
        <p:nvSpPr>
          <p:cNvPr id="5" name="TextBox 4">
            <a:extLst>
              <a:ext uri="{FF2B5EF4-FFF2-40B4-BE49-F238E27FC236}">
                <a16:creationId xmlns:a16="http://schemas.microsoft.com/office/drawing/2014/main" id="{BAF700EE-77C5-9C4E-8A35-B07BD6CE1328}"/>
              </a:ext>
            </a:extLst>
          </p:cNvPr>
          <p:cNvSpPr txBox="1"/>
          <p:nvPr/>
        </p:nvSpPr>
        <p:spPr>
          <a:xfrm>
            <a:off x="2999155" y="5550598"/>
            <a:ext cx="912446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000" dirty="0">
                <a:latin typeface="Calibri"/>
                <a:ea typeface="Calibri"/>
                <a:cs typeface="Arial"/>
              </a:rPr>
              <a:t>Source</a:t>
            </a:r>
            <a:r>
              <a:rPr lang="en-GB" sz="1000" dirty="0">
                <a:latin typeface="Calibri"/>
                <a:ea typeface="+mn-lt"/>
                <a:cs typeface="Arial"/>
              </a:rPr>
              <a:t>: </a:t>
            </a:r>
            <a:r>
              <a:rPr lang="en-GB" sz="1000" dirty="0">
                <a:latin typeface="Calibri"/>
                <a:ea typeface="+mn-lt"/>
                <a:cs typeface="Arial"/>
                <a:hlinkClick r:id="rId3">
                  <a:extLst>
                    <a:ext uri="{A12FA001-AC4F-418D-AE19-62706E023703}">
                      <ahyp:hlinkClr xmlns:ahyp="http://schemas.microsoft.com/office/drawing/2018/hyperlinkcolor" val="tx"/>
                    </a:ext>
                  </a:extLst>
                </a:hlinkClick>
              </a:rPr>
              <a:t>https://www.sustainabilitywestmidlands.org.uk/wp-content/uploads/2023/12/Climate-change-adaptation-practical-examples-for-local-authorities-.pdf</a:t>
            </a:r>
            <a:endParaRPr lang="en-GB" sz="1000" dirty="0">
              <a:latin typeface="Calibri"/>
              <a:ea typeface="+mn-lt"/>
              <a:cs typeface="Arial"/>
            </a:endParaRPr>
          </a:p>
          <a:p>
            <a:r>
              <a:rPr lang="en-GB" sz="1000" dirty="0">
                <a:latin typeface="Calibri"/>
                <a:ea typeface="+mn-lt"/>
                <a:cs typeface="Arial"/>
              </a:rPr>
              <a:t>Image is a screenshot taken from: https</a:t>
            </a:r>
            <a:r>
              <a:rPr lang="en-GB" sz="1000" dirty="0">
                <a:latin typeface="Calibri"/>
                <a:ea typeface="+mn-lt"/>
                <a:cs typeface="+mn-lt"/>
              </a:rPr>
              <a:t>://forestry.maps.arcgis.com/apps/webappviewer/index.html?id=d8c253ab17e1412586d9774d1a09fa07 </a:t>
            </a:r>
          </a:p>
        </p:txBody>
      </p:sp>
    </p:spTree>
    <p:extLst>
      <p:ext uri="{BB962C8B-B14F-4D97-AF65-F5344CB8AC3E}">
        <p14:creationId xmlns:p14="http://schemas.microsoft.com/office/powerpoint/2010/main" val="3361383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053D9-617A-6D50-6931-70210187CDB9}"/>
              </a:ext>
            </a:extLst>
          </p:cNvPr>
          <p:cNvSpPr>
            <a:spLocks noGrp="1"/>
          </p:cNvSpPr>
          <p:nvPr>
            <p:ph type="ctrTitle"/>
          </p:nvPr>
        </p:nvSpPr>
        <p:spPr/>
        <p:txBody>
          <a:bodyPr>
            <a:normAutofit fontScale="90000"/>
          </a:bodyPr>
          <a:lstStyle/>
          <a:p>
            <a:r>
              <a:rPr lang="en-GB">
                <a:latin typeface="Arial"/>
                <a:cs typeface="Arial"/>
              </a:rPr>
              <a:t>Introducing Groundwork</a:t>
            </a:r>
            <a:endParaRPr lang="en-GB"/>
          </a:p>
        </p:txBody>
      </p:sp>
      <p:sp>
        <p:nvSpPr>
          <p:cNvPr id="3" name="Text Placeholder 2">
            <a:extLst>
              <a:ext uri="{FF2B5EF4-FFF2-40B4-BE49-F238E27FC236}">
                <a16:creationId xmlns:a16="http://schemas.microsoft.com/office/drawing/2014/main" id="{51A31CD8-B663-6E26-A091-C173E5216F8D}"/>
              </a:ext>
            </a:extLst>
          </p:cNvPr>
          <p:cNvSpPr>
            <a:spLocks noGrp="1"/>
          </p:cNvSpPr>
          <p:nvPr>
            <p:ph type="body" sz="quarter" idx="10"/>
          </p:nvPr>
        </p:nvSpPr>
        <p:spPr>
          <a:xfrm>
            <a:off x="542924" y="3927781"/>
            <a:ext cx="4979101" cy="2152212"/>
          </a:xfrm>
        </p:spPr>
        <p:txBody>
          <a:bodyPr vert="horz" lIns="91440" tIns="45720" rIns="91440" bIns="45720" rtlCol="0" anchor="t">
            <a:normAutofit fontScale="92500" lnSpcReduction="10000"/>
          </a:bodyPr>
          <a:lstStyle/>
          <a:p>
            <a:pPr marL="0" indent="0" algn="ctr">
              <a:lnSpc>
                <a:spcPct val="120000"/>
              </a:lnSpc>
              <a:buNone/>
            </a:pPr>
            <a:r>
              <a:rPr lang="en-GB" sz="1700" dirty="0">
                <a:latin typeface="Arial"/>
                <a:cs typeface="Arial"/>
              </a:rPr>
              <a:t>Communities Prepared is a Groundwork South programme delivering community resilience and multi hazard training and workshops across England. Find out more on our webpage, sign up to our newsletter or come to a free delivery session on Zoom, via our events page. </a:t>
            </a:r>
          </a:p>
          <a:p>
            <a:pPr marL="0" indent="0" algn="ctr">
              <a:buNone/>
            </a:pPr>
            <a:r>
              <a:rPr lang="en-GB" sz="1700" dirty="0">
                <a:latin typeface="Arial"/>
                <a:cs typeface="Arial"/>
                <a:hlinkClick r:id="rId3"/>
              </a:rPr>
              <a:t>https://www.communitiesprepared.org.uk/</a:t>
            </a:r>
            <a:endParaRPr lang="en-GB" sz="1700" dirty="0">
              <a:latin typeface="Arial"/>
              <a:cs typeface="Arial"/>
            </a:endParaRPr>
          </a:p>
        </p:txBody>
      </p:sp>
      <p:pic>
        <p:nvPicPr>
          <p:cNvPr id="6" name="Content Placeholder 5" descr="A group of hands in a triangle&#10;&#10;Description automatically generated">
            <a:extLst>
              <a:ext uri="{FF2B5EF4-FFF2-40B4-BE49-F238E27FC236}">
                <a16:creationId xmlns:a16="http://schemas.microsoft.com/office/drawing/2014/main" id="{EAC4FE08-3ADC-77C4-2402-99787BA3FD2D}"/>
              </a:ext>
            </a:extLst>
          </p:cNvPr>
          <p:cNvPicPr>
            <a:picLocks noGrp="1" noChangeAspect="1"/>
          </p:cNvPicPr>
          <p:nvPr>
            <p:ph sz="quarter" idx="11"/>
          </p:nvPr>
        </p:nvPicPr>
        <p:blipFill>
          <a:blip r:embed="rId4" cstate="hqprint">
            <a:extLst>
              <a:ext uri="{28A0092B-C50C-407E-A947-70E740481C1C}">
                <a14:useLocalDpi xmlns:a14="http://schemas.microsoft.com/office/drawing/2010/main"/>
              </a:ext>
            </a:extLst>
          </a:blip>
          <a:stretch>
            <a:fillRect/>
          </a:stretch>
        </p:blipFill>
        <p:spPr>
          <a:xfrm>
            <a:off x="2199037" y="1333095"/>
            <a:ext cx="1666876" cy="1850231"/>
          </a:xfrm>
        </p:spPr>
      </p:pic>
      <p:pic>
        <p:nvPicPr>
          <p:cNvPr id="7" name="Picture 6" descr="A green triangle with white text&#10;&#10;Description automatically generated">
            <a:extLst>
              <a:ext uri="{FF2B5EF4-FFF2-40B4-BE49-F238E27FC236}">
                <a16:creationId xmlns:a16="http://schemas.microsoft.com/office/drawing/2014/main" id="{8E82502C-6C43-42FE-B824-454E21604BC1}"/>
              </a:ext>
            </a:extLst>
          </p:cNvPr>
          <p:cNvPicPr>
            <a:picLocks noChangeAspect="1"/>
          </p:cNvPicPr>
          <p:nvPr/>
        </p:nvPicPr>
        <p:blipFill>
          <a:blip r:embed="rId5"/>
          <a:stretch>
            <a:fillRect/>
          </a:stretch>
        </p:blipFill>
        <p:spPr>
          <a:xfrm>
            <a:off x="8326087" y="1292066"/>
            <a:ext cx="1666876" cy="1866901"/>
          </a:xfrm>
          <a:prstGeom prst="rect">
            <a:avLst/>
          </a:prstGeom>
        </p:spPr>
      </p:pic>
      <p:sp>
        <p:nvSpPr>
          <p:cNvPr id="9" name="Text Placeholder 2">
            <a:extLst>
              <a:ext uri="{FF2B5EF4-FFF2-40B4-BE49-F238E27FC236}">
                <a16:creationId xmlns:a16="http://schemas.microsoft.com/office/drawing/2014/main" id="{81503A98-A22A-706F-A3F4-FBD75EB61A0E}"/>
              </a:ext>
            </a:extLst>
          </p:cNvPr>
          <p:cNvSpPr txBox="1">
            <a:spLocks/>
          </p:cNvSpPr>
          <p:nvPr/>
        </p:nvSpPr>
        <p:spPr>
          <a:xfrm>
            <a:off x="6323455" y="3927781"/>
            <a:ext cx="5672137" cy="24849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rgbClr val="51515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1515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1515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1515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1515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n-GB" sz="1600" dirty="0">
                <a:latin typeface="Arial"/>
                <a:cs typeface="Arial"/>
              </a:rPr>
              <a:t>Groundwork West Midlands are a charity that operates across the West Midlands, supporting people and organisations through a variety of projects.</a:t>
            </a:r>
          </a:p>
          <a:p>
            <a:pPr marL="0" indent="0" algn="ctr">
              <a:lnSpc>
                <a:spcPct val="100000"/>
              </a:lnSpc>
              <a:buNone/>
            </a:pPr>
            <a:r>
              <a:rPr lang="en-GB" sz="1600" dirty="0">
                <a:latin typeface="Arial"/>
                <a:cs typeface="Arial"/>
              </a:rPr>
              <a:t>Find more information on our website: </a:t>
            </a:r>
            <a:r>
              <a:rPr lang="en-GB" sz="1600" dirty="0">
                <a:latin typeface="Arial"/>
                <a:cs typeface="Arial"/>
                <a:hlinkClick r:id="rId6"/>
              </a:rPr>
              <a:t>https://www.groundwork.org.uk/westmidlands/</a:t>
            </a:r>
            <a:endParaRPr lang="en-GB" sz="1600" dirty="0"/>
          </a:p>
          <a:p>
            <a:pPr marL="0" indent="0" algn="ctr">
              <a:buNone/>
            </a:pPr>
            <a:endParaRPr lang="en-GB" sz="1800" dirty="0"/>
          </a:p>
        </p:txBody>
      </p:sp>
      <p:sp>
        <p:nvSpPr>
          <p:cNvPr id="5" name="TextBox 4">
            <a:extLst>
              <a:ext uri="{FF2B5EF4-FFF2-40B4-BE49-F238E27FC236}">
                <a16:creationId xmlns:a16="http://schemas.microsoft.com/office/drawing/2014/main" id="{BE32FC41-7A48-8152-C957-57AD5CDB8DE3}"/>
              </a:ext>
            </a:extLst>
          </p:cNvPr>
          <p:cNvSpPr txBox="1"/>
          <p:nvPr/>
        </p:nvSpPr>
        <p:spPr>
          <a:xfrm>
            <a:off x="-1978" y="3167300"/>
            <a:ext cx="6097978" cy="646331"/>
          </a:xfrm>
          <a:prstGeom prst="rect">
            <a:avLst/>
          </a:prstGeom>
          <a:noFill/>
        </p:spPr>
        <p:txBody>
          <a:bodyPr wrap="square">
            <a:spAutoFit/>
          </a:bodyPr>
          <a:lstStyle/>
          <a:p>
            <a:pPr marL="0" indent="0" algn="ctr">
              <a:buNone/>
            </a:pPr>
            <a:r>
              <a:rPr lang="en-GB" sz="1800" dirty="0">
                <a:latin typeface="Arial"/>
                <a:cs typeface="Arial"/>
              </a:rPr>
              <a:t>Alice Moorcroft-Hughes</a:t>
            </a:r>
            <a:endParaRPr lang="en-GB" sz="1800" dirty="0"/>
          </a:p>
          <a:p>
            <a:pPr algn="ctr"/>
            <a:r>
              <a:rPr lang="en-GB" sz="1800" dirty="0">
                <a:latin typeface="Arial"/>
                <a:cs typeface="Arial"/>
              </a:rPr>
              <a:t>Communities Prepared </a:t>
            </a:r>
            <a:r>
              <a:rPr lang="en-GB" dirty="0">
                <a:latin typeface="Arial"/>
                <a:cs typeface="Arial"/>
              </a:rPr>
              <a:t>(Groundwork South) </a:t>
            </a:r>
            <a:endParaRPr lang="en-GB" sz="1800" dirty="0">
              <a:latin typeface="Arial"/>
              <a:cs typeface="Arial"/>
            </a:endParaRPr>
          </a:p>
        </p:txBody>
      </p:sp>
      <p:sp>
        <p:nvSpPr>
          <p:cNvPr id="10" name="TextBox 9">
            <a:extLst>
              <a:ext uri="{FF2B5EF4-FFF2-40B4-BE49-F238E27FC236}">
                <a16:creationId xmlns:a16="http://schemas.microsoft.com/office/drawing/2014/main" id="{1CAF78C2-9BD1-2C69-F8F5-7A7ABB6DC289}"/>
              </a:ext>
            </a:extLst>
          </p:cNvPr>
          <p:cNvSpPr txBox="1"/>
          <p:nvPr/>
        </p:nvSpPr>
        <p:spPr>
          <a:xfrm>
            <a:off x="6110535" y="3270506"/>
            <a:ext cx="6097978" cy="535531"/>
          </a:xfrm>
          <a:prstGeom prst="rect">
            <a:avLst/>
          </a:prstGeom>
          <a:noFill/>
        </p:spPr>
        <p:txBody>
          <a:bodyPr wrap="square">
            <a:spAutoFit/>
          </a:bodyPr>
          <a:lstStyle/>
          <a:p>
            <a:pPr marL="0" indent="0" algn="ctr">
              <a:lnSpc>
                <a:spcPct val="80000"/>
              </a:lnSpc>
              <a:buNone/>
            </a:pPr>
            <a:r>
              <a:rPr lang="en-GB" sz="1800" dirty="0">
                <a:latin typeface="Arial"/>
                <a:cs typeface="Arial"/>
              </a:rPr>
              <a:t>Jack Holmes</a:t>
            </a:r>
          </a:p>
          <a:p>
            <a:pPr marL="0" indent="0" algn="ctr">
              <a:lnSpc>
                <a:spcPct val="80000"/>
              </a:lnSpc>
              <a:buNone/>
            </a:pPr>
            <a:r>
              <a:rPr lang="en-GB" sz="1800" dirty="0">
                <a:latin typeface="Arial"/>
                <a:cs typeface="Arial"/>
              </a:rPr>
              <a:t>Groundwork West Midlands</a:t>
            </a:r>
          </a:p>
        </p:txBody>
      </p:sp>
    </p:spTree>
    <p:extLst>
      <p:ext uri="{BB962C8B-B14F-4D97-AF65-F5344CB8AC3E}">
        <p14:creationId xmlns:p14="http://schemas.microsoft.com/office/powerpoint/2010/main" val="41055954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5F94086-0D77-3701-5F47-985C2751C63D}"/>
              </a:ext>
            </a:extLst>
          </p:cNvPr>
          <p:cNvPicPr>
            <a:picLocks noChangeAspect="1"/>
          </p:cNvPicPr>
          <p:nvPr/>
        </p:nvPicPr>
        <p:blipFill>
          <a:blip r:embed="rId2"/>
          <a:stretch>
            <a:fillRect/>
          </a:stretch>
        </p:blipFill>
        <p:spPr>
          <a:xfrm>
            <a:off x="1969697" y="1166811"/>
            <a:ext cx="10240948" cy="5691189"/>
          </a:xfrm>
          <a:prstGeom prst="rect">
            <a:avLst/>
          </a:prstGeom>
          <a:ln>
            <a:noFill/>
          </a:ln>
        </p:spPr>
      </p:pic>
      <p:sp>
        <p:nvSpPr>
          <p:cNvPr id="2" name="Title 1">
            <a:extLst>
              <a:ext uri="{FF2B5EF4-FFF2-40B4-BE49-F238E27FC236}">
                <a16:creationId xmlns:a16="http://schemas.microsoft.com/office/drawing/2014/main" id="{8853C82D-7EAE-9120-B4D2-5D23149E99CF}"/>
              </a:ext>
            </a:extLst>
          </p:cNvPr>
          <p:cNvSpPr>
            <a:spLocks noGrp="1"/>
          </p:cNvSpPr>
          <p:nvPr>
            <p:ph type="ctrTitle"/>
          </p:nvPr>
        </p:nvSpPr>
        <p:spPr>
          <a:xfrm>
            <a:off x="698156" y="445233"/>
            <a:ext cx="11248421" cy="726506"/>
          </a:xfrm>
        </p:spPr>
        <p:txBody>
          <a:bodyPr>
            <a:noAutofit/>
          </a:bodyPr>
          <a:lstStyle/>
          <a:p>
            <a:r>
              <a:rPr lang="en-GB" sz="2400" dirty="0">
                <a:solidFill>
                  <a:schemeClr val="tx2"/>
                </a:solidFill>
                <a:latin typeface="Arial"/>
                <a:cs typeface="Segoe UI"/>
              </a:rPr>
              <a:t>If we carry on as normal and do not adapt to our changing climate, this is what the west midlands could experience</a:t>
            </a:r>
            <a:endParaRPr lang="en-US" sz="2400" dirty="0">
              <a:solidFill>
                <a:schemeClr val="tx2"/>
              </a:solidFill>
              <a:latin typeface="Arial"/>
            </a:endParaRPr>
          </a:p>
        </p:txBody>
      </p:sp>
    </p:spTree>
    <p:extLst>
      <p:ext uri="{BB962C8B-B14F-4D97-AF65-F5344CB8AC3E}">
        <p14:creationId xmlns:p14="http://schemas.microsoft.com/office/powerpoint/2010/main" val="342056811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645DACC-E87D-A2E1-C517-6DE350AAE4B9}"/>
              </a:ext>
            </a:extLst>
          </p:cNvPr>
          <p:cNvPicPr>
            <a:picLocks noChangeAspect="1"/>
          </p:cNvPicPr>
          <p:nvPr/>
        </p:nvPicPr>
        <p:blipFill>
          <a:blip r:embed="rId2"/>
          <a:stretch>
            <a:fillRect/>
          </a:stretch>
        </p:blipFill>
        <p:spPr>
          <a:xfrm>
            <a:off x="1985477" y="1166811"/>
            <a:ext cx="10209388" cy="5691189"/>
          </a:xfrm>
          <a:prstGeom prst="rect">
            <a:avLst/>
          </a:prstGeom>
          <a:ln>
            <a:noFill/>
          </a:ln>
        </p:spPr>
      </p:pic>
      <p:sp>
        <p:nvSpPr>
          <p:cNvPr id="7" name="Title 6">
            <a:extLst>
              <a:ext uri="{FF2B5EF4-FFF2-40B4-BE49-F238E27FC236}">
                <a16:creationId xmlns:a16="http://schemas.microsoft.com/office/drawing/2014/main" id="{58572FA6-298F-1D7C-21DF-3F39EA69F7CB}"/>
              </a:ext>
            </a:extLst>
          </p:cNvPr>
          <p:cNvSpPr>
            <a:spLocks noGrp="1"/>
          </p:cNvSpPr>
          <p:nvPr>
            <p:ph type="ctrTitle"/>
          </p:nvPr>
        </p:nvSpPr>
        <p:spPr>
          <a:xfrm>
            <a:off x="424312" y="445233"/>
            <a:ext cx="10702868" cy="726506"/>
          </a:xfrm>
        </p:spPr>
        <p:txBody>
          <a:bodyPr>
            <a:noAutofit/>
          </a:bodyPr>
          <a:lstStyle/>
          <a:p>
            <a:r>
              <a:rPr lang="en-GB" sz="2400" dirty="0">
                <a:solidFill>
                  <a:schemeClr val="tx2"/>
                </a:solidFill>
                <a:latin typeface="Arial"/>
                <a:cs typeface="Segoe UI"/>
              </a:rPr>
              <a:t>But if we do adapt to our changing climate, we can take any of the below measures to improve our living environment for our communities</a:t>
            </a:r>
            <a:endParaRPr lang="en-US" sz="2400" dirty="0">
              <a:solidFill>
                <a:schemeClr val="tx2"/>
              </a:solidFill>
              <a:latin typeface="Arial"/>
            </a:endParaRPr>
          </a:p>
        </p:txBody>
      </p:sp>
    </p:spTree>
    <p:extLst>
      <p:ext uri="{BB962C8B-B14F-4D97-AF65-F5344CB8AC3E}">
        <p14:creationId xmlns:p14="http://schemas.microsoft.com/office/powerpoint/2010/main" val="7673790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91CD018-6CDC-E211-A0AD-965EF9CCD698}"/>
              </a:ext>
            </a:extLst>
          </p:cNvPr>
          <p:cNvSpPr>
            <a:spLocks noGrp="1"/>
          </p:cNvSpPr>
          <p:nvPr>
            <p:ph type="ctrTitle"/>
          </p:nvPr>
        </p:nvSpPr>
        <p:spPr/>
        <p:txBody>
          <a:bodyPr>
            <a:normAutofit fontScale="90000"/>
          </a:bodyPr>
          <a:lstStyle/>
          <a:p>
            <a:r>
              <a:rPr lang="en-GB"/>
              <a:t>An example of Community Climate Adaption initiatives </a:t>
            </a:r>
          </a:p>
        </p:txBody>
      </p:sp>
    </p:spTree>
    <p:extLst>
      <p:ext uri="{BB962C8B-B14F-4D97-AF65-F5344CB8AC3E}">
        <p14:creationId xmlns:p14="http://schemas.microsoft.com/office/powerpoint/2010/main" val="23566594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6" name="Freeform: Shape 25">
            <a:extLst>
              <a:ext uri="{FF2B5EF4-FFF2-40B4-BE49-F238E27FC236}">
                <a16:creationId xmlns:a16="http://schemas.microsoft.com/office/drawing/2014/main" id="{39C3C864-C625-4883-B868-9A4C470F4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521532" y="3296652"/>
            <a:ext cx="9151584" cy="3561346"/>
          </a:xfrm>
          <a:custGeom>
            <a:avLst/>
            <a:gdLst>
              <a:gd name="connsiteX0" fmla="*/ 0 w 12202113"/>
              <a:gd name="connsiteY0" fmla="*/ 3188466 h 3188466"/>
              <a:gd name="connsiteX1" fmla="*/ 10116 w 12202113"/>
              <a:gd name="connsiteY1" fmla="*/ 2657641 h 3188466"/>
              <a:gd name="connsiteX2" fmla="*/ 10116 w 12202113"/>
              <a:gd name="connsiteY2" fmla="*/ 0 h 3188466"/>
              <a:gd name="connsiteX3" fmla="*/ 12202113 w 12202113"/>
              <a:gd name="connsiteY3" fmla="*/ 0 h 3188466"/>
              <a:gd name="connsiteX4" fmla="*/ 12202113 w 12202113"/>
              <a:gd name="connsiteY4" fmla="*/ 2879832 h 3188466"/>
              <a:gd name="connsiteX5" fmla="*/ 12198167 w 12202113"/>
              <a:gd name="connsiteY5" fmla="*/ 2880360 h 3188466"/>
              <a:gd name="connsiteX6" fmla="*/ 12122128 w 12202113"/>
              <a:gd name="connsiteY6" fmla="*/ 2887194 h 3188466"/>
              <a:gd name="connsiteX7" fmla="*/ 12028868 w 12202113"/>
              <a:gd name="connsiteY7" fmla="*/ 2911786 h 3188466"/>
              <a:gd name="connsiteX8" fmla="*/ 11995238 w 12202113"/>
              <a:gd name="connsiteY8" fmla="*/ 2914090 h 3188466"/>
              <a:gd name="connsiteX9" fmla="*/ 11996460 w 12202113"/>
              <a:gd name="connsiteY9" fmla="*/ 2918442 h 3188466"/>
              <a:gd name="connsiteX10" fmla="*/ 11983968 w 12202113"/>
              <a:gd name="connsiteY10" fmla="*/ 2918762 h 3188466"/>
              <a:gd name="connsiteX11" fmla="*/ 11956084 w 12202113"/>
              <a:gd name="connsiteY11" fmla="*/ 2918868 h 3188466"/>
              <a:gd name="connsiteX12" fmla="*/ 11872586 w 12202113"/>
              <a:gd name="connsiteY12" fmla="*/ 2920076 h 3188466"/>
              <a:gd name="connsiteX13" fmla="*/ 11849804 w 12202113"/>
              <a:gd name="connsiteY13" fmla="*/ 2928420 h 3188466"/>
              <a:gd name="connsiteX14" fmla="*/ 11828254 w 12202113"/>
              <a:gd name="connsiteY14" fmla="*/ 2928551 h 3188466"/>
              <a:gd name="connsiteX15" fmla="*/ 11703277 w 12202113"/>
              <a:gd name="connsiteY15" fmla="*/ 2939735 h 3188466"/>
              <a:gd name="connsiteX16" fmla="*/ 11686094 w 12202113"/>
              <a:gd name="connsiteY16" fmla="*/ 2940570 h 3188466"/>
              <a:gd name="connsiteX17" fmla="*/ 11676788 w 12202113"/>
              <a:gd name="connsiteY17" fmla="*/ 2944321 h 3188466"/>
              <a:gd name="connsiteX18" fmla="*/ 11643464 w 12202113"/>
              <a:gd name="connsiteY18" fmla="*/ 2945066 h 3188466"/>
              <a:gd name="connsiteX19" fmla="*/ 11641922 w 12202113"/>
              <a:gd name="connsiteY19" fmla="*/ 2947200 h 3188466"/>
              <a:gd name="connsiteX20" fmla="*/ 11532386 w 12202113"/>
              <a:gd name="connsiteY20" fmla="*/ 2965529 h 3188466"/>
              <a:gd name="connsiteX21" fmla="*/ 11513619 w 12202113"/>
              <a:gd name="connsiteY21" fmla="*/ 2968556 h 3188466"/>
              <a:gd name="connsiteX22" fmla="*/ 11497404 w 12202113"/>
              <a:gd name="connsiteY22" fmla="*/ 2967639 h 3188466"/>
              <a:gd name="connsiteX23" fmla="*/ 11407630 w 12202113"/>
              <a:gd name="connsiteY23" fmla="*/ 2970255 h 3188466"/>
              <a:gd name="connsiteX24" fmla="*/ 11386276 w 12202113"/>
              <a:gd name="connsiteY24" fmla="*/ 2968648 h 3188466"/>
              <a:gd name="connsiteX25" fmla="*/ 11377296 w 12202113"/>
              <a:gd name="connsiteY25" fmla="*/ 2965257 h 3188466"/>
              <a:gd name="connsiteX26" fmla="*/ 11342536 w 12202113"/>
              <a:gd name="connsiteY26" fmla="*/ 2971666 h 3188466"/>
              <a:gd name="connsiteX27" fmla="*/ 11288902 w 12202113"/>
              <a:gd name="connsiteY27" fmla="*/ 2976058 h 3188466"/>
              <a:gd name="connsiteX28" fmla="*/ 11263411 w 12202113"/>
              <a:gd name="connsiteY28" fmla="*/ 2979228 h 3188466"/>
              <a:gd name="connsiteX29" fmla="*/ 11242843 w 12202113"/>
              <a:gd name="connsiteY29" fmla="*/ 2977303 h 3188466"/>
              <a:gd name="connsiteX30" fmla="*/ 11125798 w 12202113"/>
              <a:gd name="connsiteY30" fmla="*/ 2976816 h 3188466"/>
              <a:gd name="connsiteX31" fmla="*/ 11098884 w 12202113"/>
              <a:gd name="connsiteY31" fmla="*/ 2973758 h 3188466"/>
              <a:gd name="connsiteX32" fmla="*/ 11086128 w 12202113"/>
              <a:gd name="connsiteY32" fmla="*/ 2967663 h 3188466"/>
              <a:gd name="connsiteX33" fmla="*/ 11076132 w 12202113"/>
              <a:gd name="connsiteY33" fmla="*/ 2969836 h 3188466"/>
              <a:gd name="connsiteX34" fmla="*/ 11005337 w 12202113"/>
              <a:gd name="connsiteY34" fmla="*/ 2970053 h 3188466"/>
              <a:gd name="connsiteX35" fmla="*/ 10959154 w 12202113"/>
              <a:gd name="connsiteY35" fmla="*/ 2970750 h 3188466"/>
              <a:gd name="connsiteX36" fmla="*/ 10956347 w 12202113"/>
              <a:gd name="connsiteY36" fmla="*/ 2979118 h 3188466"/>
              <a:gd name="connsiteX37" fmla="*/ 10915223 w 12202113"/>
              <a:gd name="connsiteY37" fmla="*/ 2982099 h 3188466"/>
              <a:gd name="connsiteX38" fmla="*/ 10871398 w 12202113"/>
              <a:gd name="connsiteY38" fmla="*/ 2976728 h 3188466"/>
              <a:gd name="connsiteX39" fmla="*/ 10819743 w 12202113"/>
              <a:gd name="connsiteY39" fmla="*/ 2977481 h 3188466"/>
              <a:gd name="connsiteX40" fmla="*/ 10788834 w 12202113"/>
              <a:gd name="connsiteY40" fmla="*/ 2977840 h 3188466"/>
              <a:gd name="connsiteX41" fmla="*/ 10707711 w 12202113"/>
              <a:gd name="connsiteY41" fmla="*/ 2985644 h 3188466"/>
              <a:gd name="connsiteX42" fmla="*/ 10576086 w 12202113"/>
              <a:gd name="connsiteY42" fmla="*/ 3015319 h 3188466"/>
              <a:gd name="connsiteX43" fmla="*/ 10534761 w 12202113"/>
              <a:gd name="connsiteY43" fmla="*/ 3019524 h 3188466"/>
              <a:gd name="connsiteX44" fmla="*/ 10527537 w 12202113"/>
              <a:gd name="connsiteY44" fmla="*/ 3017814 h 3188466"/>
              <a:gd name="connsiteX45" fmla="*/ 10321799 w 12202113"/>
              <a:gd name="connsiteY45" fmla="*/ 3035635 h 3188466"/>
              <a:gd name="connsiteX46" fmla="*/ 10284989 w 12202113"/>
              <a:gd name="connsiteY46" fmla="*/ 3036679 h 3188466"/>
              <a:gd name="connsiteX47" fmla="*/ 10257423 w 12202113"/>
              <a:gd name="connsiteY47" fmla="*/ 3036027 h 3188466"/>
              <a:gd name="connsiteX48" fmla="*/ 10191450 w 12202113"/>
              <a:gd name="connsiteY48" fmla="*/ 3041963 h 3188466"/>
              <a:gd name="connsiteX49" fmla="*/ 10083845 w 12202113"/>
              <a:gd name="connsiteY49" fmla="*/ 3054978 h 3188466"/>
              <a:gd name="connsiteX50" fmla="*/ 10060611 w 12202113"/>
              <a:gd name="connsiteY50" fmla="*/ 3057035 h 3188466"/>
              <a:gd name="connsiteX51" fmla="*/ 10039363 w 12202113"/>
              <a:gd name="connsiteY51" fmla="*/ 3055961 h 3188466"/>
              <a:gd name="connsiteX52" fmla="*/ 10033322 w 12202113"/>
              <a:gd name="connsiteY52" fmla="*/ 3053238 h 3188466"/>
              <a:gd name="connsiteX53" fmla="*/ 10020337 w 12202113"/>
              <a:gd name="connsiteY53" fmla="*/ 3053912 h 3188466"/>
              <a:gd name="connsiteX54" fmla="*/ 10016616 w 12202113"/>
              <a:gd name="connsiteY54" fmla="*/ 3053498 h 3188466"/>
              <a:gd name="connsiteX55" fmla="*/ 9995549 w 12202113"/>
              <a:gd name="connsiteY55" fmla="*/ 3051719 h 3188466"/>
              <a:gd name="connsiteX56" fmla="*/ 9957212 w 12202113"/>
              <a:gd name="connsiteY56" fmla="*/ 3062663 h 3188466"/>
              <a:gd name="connsiteX57" fmla="*/ 9904584 w 12202113"/>
              <a:gd name="connsiteY57" fmla="*/ 3063999 h 3188466"/>
              <a:gd name="connsiteX58" fmla="*/ 9713857 w 12202113"/>
              <a:gd name="connsiteY58" fmla="*/ 3087955 h 3188466"/>
              <a:gd name="connsiteX59" fmla="*/ 9678879 w 12202113"/>
              <a:gd name="connsiteY59" fmla="*/ 3079676 h 3188466"/>
              <a:gd name="connsiteX60" fmla="*/ 9598760 w 12202113"/>
              <a:gd name="connsiteY60" fmla="*/ 3085228 h 3188466"/>
              <a:gd name="connsiteX61" fmla="*/ 9488796 w 12202113"/>
              <a:gd name="connsiteY61" fmla="*/ 3115384 h 3188466"/>
              <a:gd name="connsiteX62" fmla="*/ 9341972 w 12202113"/>
              <a:gd name="connsiteY62" fmla="*/ 3126583 h 3188466"/>
              <a:gd name="connsiteX63" fmla="*/ 9333795 w 12202113"/>
              <a:gd name="connsiteY63" fmla="*/ 3132083 h 3188466"/>
              <a:gd name="connsiteX64" fmla="*/ 9321736 w 12202113"/>
              <a:gd name="connsiteY64" fmla="*/ 3135834 h 3188466"/>
              <a:gd name="connsiteX65" fmla="*/ 9319405 w 12202113"/>
              <a:gd name="connsiteY65" fmla="*/ 3135561 h 3188466"/>
              <a:gd name="connsiteX66" fmla="*/ 9302847 w 12202113"/>
              <a:gd name="connsiteY66" fmla="*/ 3137746 h 3188466"/>
              <a:gd name="connsiteX67" fmla="*/ 9300930 w 12202113"/>
              <a:gd name="connsiteY67" fmla="*/ 3139687 h 3188466"/>
              <a:gd name="connsiteX68" fmla="*/ 9290106 w 12202113"/>
              <a:gd name="connsiteY68" fmla="*/ 3141645 h 3188466"/>
              <a:gd name="connsiteX69" fmla="*/ 9270220 w 12202113"/>
              <a:gd name="connsiteY69" fmla="*/ 3146737 h 3188466"/>
              <a:gd name="connsiteX70" fmla="*/ 9265150 w 12202113"/>
              <a:gd name="connsiteY70" fmla="*/ 3146531 h 3188466"/>
              <a:gd name="connsiteX71" fmla="*/ 9233057 w 12202113"/>
              <a:gd name="connsiteY71" fmla="*/ 3152408 h 3188466"/>
              <a:gd name="connsiteX72" fmla="*/ 9231974 w 12202113"/>
              <a:gd name="connsiteY72" fmla="*/ 3151938 h 3188466"/>
              <a:gd name="connsiteX73" fmla="*/ 9220130 w 12202113"/>
              <a:gd name="connsiteY73" fmla="*/ 3151189 h 3188466"/>
              <a:gd name="connsiteX74" fmla="*/ 9198955 w 12202113"/>
              <a:gd name="connsiteY74" fmla="*/ 3151015 h 3188466"/>
              <a:gd name="connsiteX75" fmla="*/ 9142196 w 12202113"/>
              <a:gd name="connsiteY75" fmla="*/ 3143802 h 3188466"/>
              <a:gd name="connsiteX76" fmla="*/ 9108665 w 12202113"/>
              <a:gd name="connsiteY76" fmla="*/ 3149868 h 3188466"/>
              <a:gd name="connsiteX77" fmla="*/ 9014086 w 12202113"/>
              <a:gd name="connsiteY77" fmla="*/ 3150791 h 3188466"/>
              <a:gd name="connsiteX78" fmla="*/ 8915037 w 12202113"/>
              <a:gd name="connsiteY78" fmla="*/ 3140020 h 3188466"/>
              <a:gd name="connsiteX79" fmla="*/ 8815667 w 12202113"/>
              <a:gd name="connsiteY79" fmla="*/ 3138606 h 3188466"/>
              <a:gd name="connsiteX80" fmla="*/ 8779688 w 12202113"/>
              <a:gd name="connsiteY80" fmla="*/ 3138895 h 3188466"/>
              <a:gd name="connsiteX81" fmla="*/ 8715556 w 12202113"/>
              <a:gd name="connsiteY81" fmla="*/ 3135878 h 3188466"/>
              <a:gd name="connsiteX82" fmla="*/ 8686183 w 12202113"/>
              <a:gd name="connsiteY82" fmla="*/ 3132307 h 3188466"/>
              <a:gd name="connsiteX83" fmla="*/ 8684895 w 12202113"/>
              <a:gd name="connsiteY83" fmla="*/ 3132527 h 3188466"/>
              <a:gd name="connsiteX84" fmla="*/ 8682270 w 12202113"/>
              <a:gd name="connsiteY84" fmla="*/ 3130989 h 3188466"/>
              <a:gd name="connsiteX85" fmla="*/ 8676836 w 12202113"/>
              <a:gd name="connsiteY85" fmla="*/ 3130278 h 3188466"/>
              <a:gd name="connsiteX86" fmla="*/ 8662002 w 12202113"/>
              <a:gd name="connsiteY86" fmla="*/ 3130735 h 3188466"/>
              <a:gd name="connsiteX87" fmla="*/ 8656423 w 12202113"/>
              <a:gd name="connsiteY87" fmla="*/ 3131304 h 3188466"/>
              <a:gd name="connsiteX88" fmla="*/ 8648261 w 12202113"/>
              <a:gd name="connsiteY88" fmla="*/ 3131294 h 3188466"/>
              <a:gd name="connsiteX89" fmla="*/ 8648057 w 12202113"/>
              <a:gd name="connsiteY89" fmla="*/ 3131167 h 3188466"/>
              <a:gd name="connsiteX90" fmla="*/ 8640412 w 12202113"/>
              <a:gd name="connsiteY90" fmla="*/ 3131403 h 3188466"/>
              <a:gd name="connsiteX91" fmla="*/ 8603003 w 12202113"/>
              <a:gd name="connsiteY91" fmla="*/ 3134155 h 3188466"/>
              <a:gd name="connsiteX92" fmla="*/ 8553571 w 12202113"/>
              <a:gd name="connsiteY92" fmla="*/ 3122125 h 3188466"/>
              <a:gd name="connsiteX93" fmla="*/ 8533128 w 12202113"/>
              <a:gd name="connsiteY93" fmla="*/ 3120039 h 3188466"/>
              <a:gd name="connsiteX94" fmla="*/ 8522209 w 12202113"/>
              <a:gd name="connsiteY94" fmla="*/ 3118252 h 3188466"/>
              <a:gd name="connsiteX95" fmla="*/ 8521532 w 12202113"/>
              <a:gd name="connsiteY95" fmla="*/ 3117705 h 3188466"/>
              <a:gd name="connsiteX96" fmla="*/ 8485667 w 12202113"/>
              <a:gd name="connsiteY96" fmla="*/ 3120406 h 3188466"/>
              <a:gd name="connsiteX97" fmla="*/ 8480905 w 12202113"/>
              <a:gd name="connsiteY97" fmla="*/ 3119749 h 3188466"/>
              <a:gd name="connsiteX98" fmla="*/ 8457530 w 12202113"/>
              <a:gd name="connsiteY98" fmla="*/ 3122810 h 3188466"/>
              <a:gd name="connsiteX99" fmla="*/ 8445451 w 12202113"/>
              <a:gd name="connsiteY99" fmla="*/ 3123697 h 3188466"/>
              <a:gd name="connsiteX100" fmla="*/ 8442039 w 12202113"/>
              <a:gd name="connsiteY100" fmla="*/ 3125378 h 3188466"/>
              <a:gd name="connsiteX101" fmla="*/ 8424215 w 12202113"/>
              <a:gd name="connsiteY101" fmla="*/ 3125963 h 3188466"/>
              <a:gd name="connsiteX102" fmla="*/ 8422165 w 12202113"/>
              <a:gd name="connsiteY102" fmla="*/ 3125491 h 3188466"/>
              <a:gd name="connsiteX103" fmla="*/ 8407465 w 12202113"/>
              <a:gd name="connsiteY103" fmla="*/ 3127979 h 3188466"/>
              <a:gd name="connsiteX104" fmla="*/ 8395146 w 12202113"/>
              <a:gd name="connsiteY104" fmla="*/ 3132488 h 3188466"/>
              <a:gd name="connsiteX105" fmla="*/ 8243538 w 12202113"/>
              <a:gd name="connsiteY105" fmla="*/ 3129873 h 3188466"/>
              <a:gd name="connsiteX106" fmla="*/ 8112685 w 12202113"/>
              <a:gd name="connsiteY106" fmla="*/ 3148698 h 3188466"/>
              <a:gd name="connsiteX107" fmla="*/ 8026741 w 12202113"/>
              <a:gd name="connsiteY107" fmla="*/ 3154015 h 3188466"/>
              <a:gd name="connsiteX108" fmla="*/ 8030400 w 12202113"/>
              <a:gd name="connsiteY108" fmla="*/ 3146736 h 3188466"/>
              <a:gd name="connsiteX109" fmla="*/ 8002987 w 12202113"/>
              <a:gd name="connsiteY109" fmla="*/ 3135663 h 3188466"/>
              <a:gd name="connsiteX110" fmla="*/ 7798568 w 12202113"/>
              <a:gd name="connsiteY110" fmla="*/ 3141249 h 3188466"/>
              <a:gd name="connsiteX111" fmla="*/ 7746353 w 12202113"/>
              <a:gd name="connsiteY111" fmla="*/ 3137755 h 3188466"/>
              <a:gd name="connsiteX112" fmla="*/ 7700395 w 12202113"/>
              <a:gd name="connsiteY112" fmla="*/ 3144729 h 3188466"/>
              <a:gd name="connsiteX113" fmla="*/ 7681335 w 12202113"/>
              <a:gd name="connsiteY113" fmla="*/ 3141120 h 3188466"/>
              <a:gd name="connsiteX114" fmla="*/ 7678044 w 12202113"/>
              <a:gd name="connsiteY114" fmla="*/ 3140387 h 3188466"/>
              <a:gd name="connsiteX115" fmla="*/ 7664890 w 12202113"/>
              <a:gd name="connsiteY115" fmla="*/ 3139855 h 3188466"/>
              <a:gd name="connsiteX116" fmla="*/ 7661183 w 12202113"/>
              <a:gd name="connsiteY116" fmla="*/ 3136706 h 3188466"/>
              <a:gd name="connsiteX117" fmla="*/ 7641383 w 12202113"/>
              <a:gd name="connsiteY117" fmla="*/ 3133755 h 3188466"/>
              <a:gd name="connsiteX118" fmla="*/ 7617169 w 12202113"/>
              <a:gd name="connsiteY118" fmla="*/ 3133614 h 3188466"/>
              <a:gd name="connsiteX119" fmla="*/ 7531143 w 12202113"/>
              <a:gd name="connsiteY119" fmla="*/ 3132781 h 3188466"/>
              <a:gd name="connsiteX120" fmla="*/ 7517113 w 12202113"/>
              <a:gd name="connsiteY120" fmla="*/ 3134483 h 3188466"/>
              <a:gd name="connsiteX121" fmla="*/ 7471320 w 12202113"/>
              <a:gd name="connsiteY121" fmla="*/ 3131645 h 3188466"/>
              <a:gd name="connsiteX122" fmla="*/ 7430512 w 12202113"/>
              <a:gd name="connsiteY122" fmla="*/ 3131007 h 3188466"/>
              <a:gd name="connsiteX123" fmla="*/ 7404071 w 12202113"/>
              <a:gd name="connsiteY123" fmla="*/ 3132361 h 3188466"/>
              <a:gd name="connsiteX124" fmla="*/ 7397140 w 12202113"/>
              <a:gd name="connsiteY124" fmla="*/ 3131239 h 3188466"/>
              <a:gd name="connsiteX125" fmla="*/ 7370514 w 12202113"/>
              <a:gd name="connsiteY125" fmla="*/ 3130516 h 3188466"/>
              <a:gd name="connsiteX126" fmla="*/ 7356953 w 12202113"/>
              <a:gd name="connsiteY126" fmla="*/ 3132179 h 3188466"/>
              <a:gd name="connsiteX127" fmla="*/ 7343567 w 12202113"/>
              <a:gd name="connsiteY127" fmla="*/ 3128350 h 3188466"/>
              <a:gd name="connsiteX128" fmla="*/ 7340295 w 12202113"/>
              <a:gd name="connsiteY128" fmla="*/ 3125545 h 3188466"/>
              <a:gd name="connsiteX129" fmla="*/ 7321348 w 12202113"/>
              <a:gd name="connsiteY129" fmla="*/ 3126804 h 3188466"/>
              <a:gd name="connsiteX130" fmla="*/ 7305815 w 12202113"/>
              <a:gd name="connsiteY130" fmla="*/ 3124063 h 3188466"/>
              <a:gd name="connsiteX131" fmla="*/ 7292274 w 12202113"/>
              <a:gd name="connsiteY131" fmla="*/ 3125855 h 3188466"/>
              <a:gd name="connsiteX132" fmla="*/ 7286654 w 12202113"/>
              <a:gd name="connsiteY132" fmla="*/ 3125451 h 3188466"/>
              <a:gd name="connsiteX133" fmla="*/ 7272685 w 12202113"/>
              <a:gd name="connsiteY133" fmla="*/ 3124094 h 3188466"/>
              <a:gd name="connsiteX134" fmla="*/ 7248584 w 12202113"/>
              <a:gd name="connsiteY134" fmla="*/ 3121080 h 3188466"/>
              <a:gd name="connsiteX135" fmla="*/ 7241065 w 12202113"/>
              <a:gd name="connsiteY135" fmla="*/ 3120661 h 3188466"/>
              <a:gd name="connsiteX136" fmla="*/ 7224696 w 12202113"/>
              <a:gd name="connsiteY136" fmla="*/ 3116051 h 3188466"/>
              <a:gd name="connsiteX137" fmla="*/ 7193009 w 12202113"/>
              <a:gd name="connsiteY137" fmla="*/ 3112108 h 3188466"/>
              <a:gd name="connsiteX138" fmla="*/ 7137220 w 12202113"/>
              <a:gd name="connsiteY138" fmla="*/ 3098354 h 3188466"/>
              <a:gd name="connsiteX139" fmla="*/ 7104427 w 12202113"/>
              <a:gd name="connsiteY139" fmla="*/ 3091790 h 3188466"/>
              <a:gd name="connsiteX140" fmla="*/ 7082240 w 12202113"/>
              <a:gd name="connsiteY140" fmla="*/ 3085740 h 3188466"/>
              <a:gd name="connsiteX141" fmla="*/ 7016754 w 12202113"/>
              <a:gd name="connsiteY141" fmla="*/ 3077196 h 3188466"/>
              <a:gd name="connsiteX142" fmla="*/ 6904436 w 12202113"/>
              <a:gd name="connsiteY142" fmla="*/ 3065900 h 3188466"/>
              <a:gd name="connsiteX143" fmla="*/ 6881434 w 12202113"/>
              <a:gd name="connsiteY143" fmla="*/ 3062865 h 3188466"/>
              <a:gd name="connsiteX144" fmla="*/ 6865273 w 12202113"/>
              <a:gd name="connsiteY144" fmla="*/ 3057749 h 3188466"/>
              <a:gd name="connsiteX145" fmla="*/ 6864671 w 12202113"/>
              <a:gd name="connsiteY145" fmla="*/ 3054378 h 3188466"/>
              <a:gd name="connsiteX146" fmla="*/ 6852599 w 12202113"/>
              <a:gd name="connsiteY146" fmla="*/ 3052306 h 3188466"/>
              <a:gd name="connsiteX147" fmla="*/ 6850143 w 12202113"/>
              <a:gd name="connsiteY147" fmla="*/ 3051232 h 3188466"/>
              <a:gd name="connsiteX148" fmla="*/ 6835301 w 12202113"/>
              <a:gd name="connsiteY148" fmla="*/ 3045593 h 3188466"/>
              <a:gd name="connsiteX149" fmla="*/ 6784871 w 12202113"/>
              <a:gd name="connsiteY149" fmla="*/ 3046562 h 3188466"/>
              <a:gd name="connsiteX150" fmla="*/ 6738245 w 12202113"/>
              <a:gd name="connsiteY150" fmla="*/ 3037055 h 3188466"/>
              <a:gd name="connsiteX151" fmla="*/ 6537703 w 12202113"/>
              <a:gd name="connsiteY151" fmla="*/ 3017736 h 3188466"/>
              <a:gd name="connsiteX152" fmla="*/ 6521858 w 12202113"/>
              <a:gd name="connsiteY152" fmla="*/ 3004158 h 3188466"/>
              <a:gd name="connsiteX153" fmla="*/ 6445069 w 12202113"/>
              <a:gd name="connsiteY153" fmla="*/ 2992470 h 3188466"/>
              <a:gd name="connsiteX154" fmla="*/ 6302447 w 12202113"/>
              <a:gd name="connsiteY154" fmla="*/ 2994274 h 3188466"/>
              <a:gd name="connsiteX155" fmla="*/ 6160029 w 12202113"/>
              <a:gd name="connsiteY155" fmla="*/ 2973666 h 3188466"/>
              <a:gd name="connsiteX156" fmla="*/ 6144046 w 12202113"/>
              <a:gd name="connsiteY156" fmla="*/ 2976380 h 3188466"/>
              <a:gd name="connsiteX157" fmla="*/ 6127670 w 12202113"/>
              <a:gd name="connsiteY157" fmla="*/ 2976929 h 3188466"/>
              <a:gd name="connsiteX158" fmla="*/ 6126155 w 12202113"/>
              <a:gd name="connsiteY158" fmla="*/ 2976245 h 3188466"/>
              <a:gd name="connsiteX159" fmla="*/ 6108575 w 12202113"/>
              <a:gd name="connsiteY159" fmla="*/ 2974651 h 3188466"/>
              <a:gd name="connsiteX160" fmla="*/ 6103746 w 12202113"/>
              <a:gd name="connsiteY160" fmla="*/ 2975803 h 3188466"/>
              <a:gd name="connsiteX161" fmla="*/ 6091377 w 12202113"/>
              <a:gd name="connsiteY161" fmla="*/ 2975180 h 3188466"/>
              <a:gd name="connsiteX162" fmla="*/ 6066183 w 12202113"/>
              <a:gd name="connsiteY162" fmla="*/ 2975222 h 3188466"/>
              <a:gd name="connsiteX163" fmla="*/ 6063287 w 12202113"/>
              <a:gd name="connsiteY163" fmla="*/ 2974353 h 3188466"/>
              <a:gd name="connsiteX164" fmla="*/ 6054813 w 12202113"/>
              <a:gd name="connsiteY164" fmla="*/ 2974911 h 3188466"/>
              <a:gd name="connsiteX165" fmla="*/ 6050809 w 12202113"/>
              <a:gd name="connsiteY165" fmla="*/ 2973985 h 3188466"/>
              <a:gd name="connsiteX166" fmla="*/ 6013979 w 12202113"/>
              <a:gd name="connsiteY166" fmla="*/ 2974553 h 3188466"/>
              <a:gd name="connsiteX167" fmla="*/ 6013800 w 12202113"/>
              <a:gd name="connsiteY167" fmla="*/ 2973973 h 3188466"/>
              <a:gd name="connsiteX168" fmla="*/ 6004866 w 12202113"/>
              <a:gd name="connsiteY168" fmla="*/ 2971570 h 3188466"/>
              <a:gd name="connsiteX169" fmla="*/ 5987036 w 12202113"/>
              <a:gd name="connsiteY169" fmla="*/ 2968315 h 3188466"/>
              <a:gd name="connsiteX170" fmla="*/ 5950027 w 12202113"/>
              <a:gd name="connsiteY170" fmla="*/ 2953546 h 3188466"/>
              <a:gd name="connsiteX171" fmla="*/ 5911668 w 12202113"/>
              <a:gd name="connsiteY171" fmla="*/ 2954074 h 3188466"/>
              <a:gd name="connsiteX172" fmla="*/ 5904110 w 12202113"/>
              <a:gd name="connsiteY172" fmla="*/ 2953861 h 3188466"/>
              <a:gd name="connsiteX173" fmla="*/ 5904026 w 12202113"/>
              <a:gd name="connsiteY173" fmla="*/ 2953724 h 3188466"/>
              <a:gd name="connsiteX174" fmla="*/ 5896189 w 12202113"/>
              <a:gd name="connsiteY174" fmla="*/ 2953236 h 3188466"/>
              <a:gd name="connsiteX175" fmla="*/ 5890331 w 12202113"/>
              <a:gd name="connsiteY175" fmla="*/ 2953471 h 3188466"/>
              <a:gd name="connsiteX176" fmla="*/ 5875672 w 12202113"/>
              <a:gd name="connsiteY176" fmla="*/ 2953056 h 3188466"/>
              <a:gd name="connsiteX177" fmla="*/ 5871070 w 12202113"/>
              <a:gd name="connsiteY177" fmla="*/ 2952035 h 3188466"/>
              <a:gd name="connsiteX178" fmla="*/ 5869888 w 12202113"/>
              <a:gd name="connsiteY178" fmla="*/ 2950364 h 3188466"/>
              <a:gd name="connsiteX179" fmla="*/ 5868461 w 12202113"/>
              <a:gd name="connsiteY179" fmla="*/ 2950506 h 3188466"/>
              <a:gd name="connsiteX180" fmla="*/ 5843343 w 12202113"/>
              <a:gd name="connsiteY180" fmla="*/ 2945262 h 3188466"/>
              <a:gd name="connsiteX181" fmla="*/ 5784331 w 12202113"/>
              <a:gd name="connsiteY181" fmla="*/ 2938531 h 3188466"/>
              <a:gd name="connsiteX182" fmla="*/ 5749498 w 12202113"/>
              <a:gd name="connsiteY182" fmla="*/ 2936713 h 3188466"/>
              <a:gd name="connsiteX183" fmla="*/ 5655214 w 12202113"/>
              <a:gd name="connsiteY183" fmla="*/ 2929503 h 3188466"/>
              <a:gd name="connsiteX184" fmla="*/ 5561446 w 12202113"/>
              <a:gd name="connsiteY184" fmla="*/ 2920575 h 3188466"/>
              <a:gd name="connsiteX185" fmla="*/ 5519456 w 12202113"/>
              <a:gd name="connsiteY185" fmla="*/ 2906631 h 3188466"/>
              <a:gd name="connsiteX186" fmla="*/ 5514099 w 12202113"/>
              <a:gd name="connsiteY186" fmla="*/ 2906097 h 3188466"/>
              <a:gd name="connsiteX187" fmla="*/ 5499273 w 12202113"/>
              <a:gd name="connsiteY187" fmla="*/ 2907057 h 3188466"/>
              <a:gd name="connsiteX188" fmla="*/ 5493664 w 12202113"/>
              <a:gd name="connsiteY188" fmla="*/ 2907817 h 3188466"/>
              <a:gd name="connsiteX189" fmla="*/ 5485530 w 12202113"/>
              <a:gd name="connsiteY189" fmla="*/ 2908080 h 3188466"/>
              <a:gd name="connsiteX190" fmla="*/ 5485337 w 12202113"/>
              <a:gd name="connsiteY190" fmla="*/ 2907959 h 3188466"/>
              <a:gd name="connsiteX191" fmla="*/ 5477696 w 12202113"/>
              <a:gd name="connsiteY191" fmla="*/ 2908455 h 3188466"/>
              <a:gd name="connsiteX192" fmla="*/ 5440170 w 12202113"/>
              <a:gd name="connsiteY192" fmla="*/ 2912482 h 3188466"/>
              <a:gd name="connsiteX193" fmla="*/ 5391911 w 12202113"/>
              <a:gd name="connsiteY193" fmla="*/ 2902040 h 3188466"/>
              <a:gd name="connsiteX194" fmla="*/ 5371708 w 12202113"/>
              <a:gd name="connsiteY194" fmla="*/ 2900629 h 3188466"/>
              <a:gd name="connsiteX195" fmla="*/ 5360976 w 12202113"/>
              <a:gd name="connsiteY195" fmla="*/ 2899197 h 3188466"/>
              <a:gd name="connsiteX196" fmla="*/ 5360345 w 12202113"/>
              <a:gd name="connsiteY196" fmla="*/ 2898671 h 3188466"/>
              <a:gd name="connsiteX197" fmla="*/ 5324367 w 12202113"/>
              <a:gd name="connsiteY197" fmla="*/ 2902593 h 3188466"/>
              <a:gd name="connsiteX198" fmla="*/ 5319673 w 12202113"/>
              <a:gd name="connsiteY198" fmla="*/ 2902094 h 3188466"/>
              <a:gd name="connsiteX199" fmla="*/ 5296114 w 12202113"/>
              <a:gd name="connsiteY199" fmla="*/ 2905958 h 3188466"/>
              <a:gd name="connsiteX200" fmla="*/ 5283999 w 12202113"/>
              <a:gd name="connsiteY200" fmla="*/ 2907258 h 3188466"/>
              <a:gd name="connsiteX201" fmla="*/ 5280460 w 12202113"/>
              <a:gd name="connsiteY201" fmla="*/ 2909063 h 3188466"/>
              <a:gd name="connsiteX202" fmla="*/ 5262637 w 12202113"/>
              <a:gd name="connsiteY202" fmla="*/ 2910250 h 3188466"/>
              <a:gd name="connsiteX203" fmla="*/ 5260635 w 12202113"/>
              <a:gd name="connsiteY203" fmla="*/ 2909845 h 3188466"/>
              <a:gd name="connsiteX204" fmla="*/ 5245770 w 12202113"/>
              <a:gd name="connsiteY204" fmla="*/ 2912842 h 3188466"/>
              <a:gd name="connsiteX205" fmla="*/ 5233108 w 12202113"/>
              <a:gd name="connsiteY205" fmla="*/ 2917794 h 3188466"/>
              <a:gd name="connsiteX206" fmla="*/ 5082201 w 12202113"/>
              <a:gd name="connsiteY206" fmla="*/ 2920260 h 3188466"/>
              <a:gd name="connsiteX207" fmla="*/ 4939211 w 12202113"/>
              <a:gd name="connsiteY207" fmla="*/ 2931760 h 3188466"/>
              <a:gd name="connsiteX208" fmla="*/ 4794309 w 12202113"/>
              <a:gd name="connsiteY208" fmla="*/ 2937227 h 3188466"/>
              <a:gd name="connsiteX209" fmla="*/ 4637676 w 12202113"/>
              <a:gd name="connsiteY209" fmla="*/ 2946666 h 3188466"/>
              <a:gd name="connsiteX210" fmla="*/ 4585922 w 12202113"/>
              <a:gd name="connsiteY210" fmla="*/ 2944906 h 3188466"/>
              <a:gd name="connsiteX211" fmla="*/ 4539516 w 12202113"/>
              <a:gd name="connsiteY211" fmla="*/ 2953466 h 3188466"/>
              <a:gd name="connsiteX212" fmla="*/ 4520819 w 12202113"/>
              <a:gd name="connsiteY212" fmla="*/ 2950477 h 3188466"/>
              <a:gd name="connsiteX213" fmla="*/ 4517604 w 12202113"/>
              <a:gd name="connsiteY213" fmla="*/ 2949852 h 3188466"/>
              <a:gd name="connsiteX214" fmla="*/ 4504537 w 12202113"/>
              <a:gd name="connsiteY214" fmla="*/ 2949759 h 3188466"/>
              <a:gd name="connsiteX215" fmla="*/ 4501104 w 12202113"/>
              <a:gd name="connsiteY215" fmla="*/ 2946715 h 3188466"/>
              <a:gd name="connsiteX216" fmla="*/ 4342695 w 12202113"/>
              <a:gd name="connsiteY216" fmla="*/ 2951638 h 3188466"/>
              <a:gd name="connsiteX217" fmla="*/ 4274096 w 12202113"/>
              <a:gd name="connsiteY217" fmla="*/ 2953640 h 3188466"/>
              <a:gd name="connsiteX218" fmla="*/ 4248170 w 12202113"/>
              <a:gd name="connsiteY218" fmla="*/ 2951384 h 3188466"/>
              <a:gd name="connsiteX219" fmla="*/ 4147924 w 12202113"/>
              <a:gd name="connsiteY219" fmla="*/ 2945945 h 3188466"/>
              <a:gd name="connsiteX220" fmla="*/ 4061825 w 12202113"/>
              <a:gd name="connsiteY220" fmla="*/ 2944206 h 3188466"/>
              <a:gd name="connsiteX221" fmla="*/ 3998557 w 12202113"/>
              <a:gd name="connsiteY221" fmla="*/ 2955821 h 3188466"/>
              <a:gd name="connsiteX222" fmla="*/ 3993107 w 12202113"/>
              <a:gd name="connsiteY222" fmla="*/ 2953708 h 3188466"/>
              <a:gd name="connsiteX223" fmla="*/ 3949713 w 12202113"/>
              <a:gd name="connsiteY223" fmla="*/ 2955441 h 3188466"/>
              <a:gd name="connsiteX224" fmla="*/ 3797284 w 12202113"/>
              <a:gd name="connsiteY224" fmla="*/ 2977037 h 3188466"/>
              <a:gd name="connsiteX225" fmla="*/ 3712498 w 12202113"/>
              <a:gd name="connsiteY225" fmla="*/ 2979996 h 3188466"/>
              <a:gd name="connsiteX226" fmla="*/ 3682471 w 12202113"/>
              <a:gd name="connsiteY226" fmla="*/ 2978543 h 3188466"/>
              <a:gd name="connsiteX227" fmla="*/ 3632163 w 12202113"/>
              <a:gd name="connsiteY227" fmla="*/ 2976264 h 3188466"/>
              <a:gd name="connsiteX228" fmla="*/ 3594728 w 12202113"/>
              <a:gd name="connsiteY228" fmla="*/ 2968398 h 3188466"/>
              <a:gd name="connsiteX229" fmla="*/ 3552594 w 12202113"/>
              <a:gd name="connsiteY229" fmla="*/ 2968934 h 3188466"/>
              <a:gd name="connsiteX230" fmla="*/ 3542589 w 12202113"/>
              <a:gd name="connsiteY230" fmla="*/ 2977031 h 3188466"/>
              <a:gd name="connsiteX231" fmla="*/ 3497591 w 12202113"/>
              <a:gd name="connsiteY231" fmla="*/ 2975018 h 3188466"/>
              <a:gd name="connsiteX232" fmla="*/ 3429352 w 12202113"/>
              <a:gd name="connsiteY232" fmla="*/ 2971090 h 3188466"/>
              <a:gd name="connsiteX233" fmla="*/ 3389938 w 12202113"/>
              <a:gd name="connsiteY233" fmla="*/ 2970884 h 3188466"/>
              <a:gd name="connsiteX234" fmla="*/ 3282344 w 12202113"/>
              <a:gd name="connsiteY234" fmla="*/ 2968084 h 3188466"/>
              <a:gd name="connsiteX235" fmla="*/ 3174624 w 12202113"/>
              <a:gd name="connsiteY235" fmla="*/ 2963576 h 3188466"/>
              <a:gd name="connsiteX236" fmla="*/ 3111077 w 12202113"/>
              <a:gd name="connsiteY236" fmla="*/ 2951285 h 3188466"/>
              <a:gd name="connsiteX237" fmla="*/ 3022501 w 12202113"/>
              <a:gd name="connsiteY237" fmla="*/ 2948619 h 3188466"/>
              <a:gd name="connsiteX238" fmla="*/ 3007714 w 12202113"/>
              <a:gd name="connsiteY238" fmla="*/ 2946762 h 3188466"/>
              <a:gd name="connsiteX239" fmla="*/ 2903098 w 12202113"/>
              <a:gd name="connsiteY239" fmla="*/ 2940576 h 3188466"/>
              <a:gd name="connsiteX240" fmla="*/ 2781591 w 12202113"/>
              <a:gd name="connsiteY240" fmla="*/ 2946394 h 3188466"/>
              <a:gd name="connsiteX241" fmla="*/ 2627942 w 12202113"/>
              <a:gd name="connsiteY241" fmla="*/ 2919996 h 3188466"/>
              <a:gd name="connsiteX242" fmla="*/ 2354959 w 12202113"/>
              <a:gd name="connsiteY242" fmla="*/ 2882080 h 3188466"/>
              <a:gd name="connsiteX243" fmla="*/ 2063184 w 12202113"/>
              <a:gd name="connsiteY243" fmla="*/ 2879109 h 3188466"/>
              <a:gd name="connsiteX244" fmla="*/ 1986946 w 12202113"/>
              <a:gd name="connsiteY244" fmla="*/ 2887619 h 3188466"/>
              <a:gd name="connsiteX245" fmla="*/ 1763479 w 12202113"/>
              <a:gd name="connsiteY245" fmla="*/ 2909077 h 3188466"/>
              <a:gd name="connsiteX246" fmla="*/ 1537980 w 12202113"/>
              <a:gd name="connsiteY246" fmla="*/ 2960398 h 3188466"/>
              <a:gd name="connsiteX247" fmla="*/ 1395229 w 12202113"/>
              <a:gd name="connsiteY247" fmla="*/ 2975625 h 3188466"/>
              <a:gd name="connsiteX248" fmla="*/ 1327834 w 12202113"/>
              <a:gd name="connsiteY248" fmla="*/ 2989485 h 3188466"/>
              <a:gd name="connsiteX249" fmla="*/ 1280757 w 12202113"/>
              <a:gd name="connsiteY249" fmla="*/ 2992959 h 3188466"/>
              <a:gd name="connsiteX250" fmla="*/ 1252582 w 12202113"/>
              <a:gd name="connsiteY250" fmla="*/ 2995877 h 3188466"/>
              <a:gd name="connsiteX251" fmla="*/ 1204670 w 12202113"/>
              <a:gd name="connsiteY251" fmla="*/ 3014826 h 3188466"/>
              <a:gd name="connsiteX252" fmla="*/ 1020457 w 12202113"/>
              <a:gd name="connsiteY252" fmla="*/ 3031603 h 3188466"/>
              <a:gd name="connsiteX253" fmla="*/ 843248 w 12202113"/>
              <a:gd name="connsiteY253" fmla="*/ 3026954 h 3188466"/>
              <a:gd name="connsiteX254" fmla="*/ 583517 w 12202113"/>
              <a:gd name="connsiteY254" fmla="*/ 3089095 h 3188466"/>
              <a:gd name="connsiteX255" fmla="*/ 556836 w 12202113"/>
              <a:gd name="connsiteY255" fmla="*/ 3094374 h 3188466"/>
              <a:gd name="connsiteX256" fmla="*/ 412089 w 12202113"/>
              <a:gd name="connsiteY256" fmla="*/ 3121334 h 3188466"/>
              <a:gd name="connsiteX257" fmla="*/ 83929 w 12202113"/>
              <a:gd name="connsiteY257" fmla="*/ 3150566 h 3188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12202113" h="3188466">
                <a:moveTo>
                  <a:pt x="0" y="3188466"/>
                </a:moveTo>
                <a:lnTo>
                  <a:pt x="10116" y="2657641"/>
                </a:lnTo>
                <a:lnTo>
                  <a:pt x="10116" y="0"/>
                </a:lnTo>
                <a:lnTo>
                  <a:pt x="12202113" y="0"/>
                </a:lnTo>
                <a:lnTo>
                  <a:pt x="12202113" y="2879832"/>
                </a:lnTo>
                <a:lnTo>
                  <a:pt x="12198167" y="2880360"/>
                </a:lnTo>
                <a:cubicBezTo>
                  <a:pt x="12163116" y="2884349"/>
                  <a:pt x="12143771" y="2884544"/>
                  <a:pt x="12122128" y="2887194"/>
                </a:cubicBezTo>
                <a:cubicBezTo>
                  <a:pt x="12087086" y="2893347"/>
                  <a:pt x="12050015" y="2907304"/>
                  <a:pt x="12028868" y="2911786"/>
                </a:cubicBezTo>
                <a:lnTo>
                  <a:pt x="11995238" y="2914090"/>
                </a:lnTo>
                <a:lnTo>
                  <a:pt x="11996460" y="2918442"/>
                </a:lnTo>
                <a:lnTo>
                  <a:pt x="11983968" y="2918762"/>
                </a:lnTo>
                <a:lnTo>
                  <a:pt x="11956084" y="2918868"/>
                </a:lnTo>
                <a:cubicBezTo>
                  <a:pt x="11938684" y="2919526"/>
                  <a:pt x="11890300" y="2918483"/>
                  <a:pt x="11872586" y="2920076"/>
                </a:cubicBezTo>
                <a:cubicBezTo>
                  <a:pt x="11867476" y="2924717"/>
                  <a:pt x="11859589" y="2927247"/>
                  <a:pt x="11849804" y="2928420"/>
                </a:cubicBezTo>
                <a:lnTo>
                  <a:pt x="11828254" y="2928551"/>
                </a:lnTo>
                <a:lnTo>
                  <a:pt x="11703277" y="2939735"/>
                </a:lnTo>
                <a:lnTo>
                  <a:pt x="11686094" y="2940570"/>
                </a:lnTo>
                <a:lnTo>
                  <a:pt x="11676788" y="2944321"/>
                </a:lnTo>
                <a:cubicBezTo>
                  <a:pt x="11669684" y="2945069"/>
                  <a:pt x="11649276" y="2944585"/>
                  <a:pt x="11643464" y="2945066"/>
                </a:cubicBezTo>
                <a:lnTo>
                  <a:pt x="11641922" y="2947200"/>
                </a:lnTo>
                <a:cubicBezTo>
                  <a:pt x="11623408" y="2950611"/>
                  <a:pt x="11553770" y="2961969"/>
                  <a:pt x="11532386" y="2965529"/>
                </a:cubicBezTo>
                <a:cubicBezTo>
                  <a:pt x="11528114" y="2962248"/>
                  <a:pt x="11518548" y="2967430"/>
                  <a:pt x="11513619" y="2968556"/>
                </a:cubicBezTo>
                <a:cubicBezTo>
                  <a:pt x="11512856" y="2966346"/>
                  <a:pt x="11500924" y="2965672"/>
                  <a:pt x="11497404" y="2967639"/>
                </a:cubicBezTo>
                <a:cubicBezTo>
                  <a:pt x="11413522" y="2978420"/>
                  <a:pt x="11455510" y="2956141"/>
                  <a:pt x="11407630" y="2970255"/>
                </a:cubicBezTo>
                <a:cubicBezTo>
                  <a:pt x="11399160" y="2971190"/>
                  <a:pt x="11392296" y="2970299"/>
                  <a:pt x="11386276" y="2968648"/>
                </a:cubicBezTo>
                <a:lnTo>
                  <a:pt x="11377296" y="2965257"/>
                </a:lnTo>
                <a:lnTo>
                  <a:pt x="11342536" y="2971666"/>
                </a:lnTo>
                <a:cubicBezTo>
                  <a:pt x="11325414" y="2973900"/>
                  <a:pt x="11307393" y="2975381"/>
                  <a:pt x="11288902" y="2976058"/>
                </a:cubicBezTo>
                <a:cubicBezTo>
                  <a:pt x="11284753" y="2971542"/>
                  <a:pt x="11270239" y="2977957"/>
                  <a:pt x="11263411" y="2979228"/>
                </a:cubicBezTo>
                <a:cubicBezTo>
                  <a:pt x="11263340" y="2976278"/>
                  <a:pt x="11248212" y="2974865"/>
                  <a:pt x="11242843" y="2977303"/>
                </a:cubicBezTo>
                <a:cubicBezTo>
                  <a:pt x="11130019" y="2987845"/>
                  <a:pt x="11193504" y="2960297"/>
                  <a:pt x="11125798" y="2976816"/>
                </a:cubicBezTo>
                <a:cubicBezTo>
                  <a:pt x="11114472" y="2977677"/>
                  <a:pt x="11105974" y="2976199"/>
                  <a:pt x="11098884" y="2973758"/>
                </a:cubicBezTo>
                <a:lnTo>
                  <a:pt x="11086128" y="2967663"/>
                </a:lnTo>
                <a:lnTo>
                  <a:pt x="11076132" y="2969836"/>
                </a:lnTo>
                <a:cubicBezTo>
                  <a:pt x="11038408" y="2970007"/>
                  <a:pt x="11027285" y="2963760"/>
                  <a:pt x="11005337" y="2970053"/>
                </a:cubicBezTo>
                <a:cubicBezTo>
                  <a:pt x="10972902" y="2956973"/>
                  <a:pt x="10983824" y="2968749"/>
                  <a:pt x="10959154" y="2970750"/>
                </a:cubicBezTo>
                <a:cubicBezTo>
                  <a:pt x="10939692" y="2973358"/>
                  <a:pt x="10975422" y="2978377"/>
                  <a:pt x="10956347" y="2979118"/>
                </a:cubicBezTo>
                <a:cubicBezTo>
                  <a:pt x="10935712" y="2975741"/>
                  <a:pt x="10936682" y="2986229"/>
                  <a:pt x="10915223" y="2982099"/>
                </a:cubicBezTo>
                <a:cubicBezTo>
                  <a:pt x="10920436" y="2974198"/>
                  <a:pt x="10872877" y="2983630"/>
                  <a:pt x="10871398" y="2976728"/>
                </a:cubicBezTo>
                <a:cubicBezTo>
                  <a:pt x="10853171" y="2986599"/>
                  <a:pt x="10844013" y="2974439"/>
                  <a:pt x="10819743" y="2977481"/>
                </a:cubicBezTo>
                <a:cubicBezTo>
                  <a:pt x="10808314" y="2981215"/>
                  <a:pt x="10800068" y="2981856"/>
                  <a:pt x="10788834" y="2977840"/>
                </a:cubicBezTo>
                <a:cubicBezTo>
                  <a:pt x="10736185" y="2996020"/>
                  <a:pt x="10756982" y="2978653"/>
                  <a:pt x="10707711" y="2985644"/>
                </a:cubicBezTo>
                <a:cubicBezTo>
                  <a:pt x="10665262" y="2992997"/>
                  <a:pt x="10617142" y="2997767"/>
                  <a:pt x="10576086" y="3015319"/>
                </a:cubicBezTo>
                <a:cubicBezTo>
                  <a:pt x="10568550" y="3020292"/>
                  <a:pt x="10550046" y="3022174"/>
                  <a:pt x="10534761" y="3019524"/>
                </a:cubicBezTo>
                <a:cubicBezTo>
                  <a:pt x="10532134" y="3019067"/>
                  <a:pt x="10529698" y="3018490"/>
                  <a:pt x="10527537" y="3017814"/>
                </a:cubicBezTo>
                <a:cubicBezTo>
                  <a:pt x="10492044" y="3020498"/>
                  <a:pt x="10362224" y="3032491"/>
                  <a:pt x="10321799" y="3035635"/>
                </a:cubicBezTo>
                <a:cubicBezTo>
                  <a:pt x="10318526" y="3029246"/>
                  <a:pt x="10298084" y="3040774"/>
                  <a:pt x="10284989" y="3036679"/>
                </a:cubicBezTo>
                <a:cubicBezTo>
                  <a:pt x="10275610" y="3033085"/>
                  <a:pt x="10267220" y="3035744"/>
                  <a:pt x="10257423" y="3036027"/>
                </a:cubicBezTo>
                <a:cubicBezTo>
                  <a:pt x="10244517" y="3033202"/>
                  <a:pt x="10202424" y="3038304"/>
                  <a:pt x="10191450" y="3041963"/>
                </a:cubicBezTo>
                <a:cubicBezTo>
                  <a:pt x="10165225" y="3054679"/>
                  <a:pt x="10105634" y="3045236"/>
                  <a:pt x="10083845" y="3054978"/>
                </a:cubicBezTo>
                <a:cubicBezTo>
                  <a:pt x="10075939" y="3056408"/>
                  <a:pt x="10068203" y="3056986"/>
                  <a:pt x="10060611" y="3057035"/>
                </a:cubicBezTo>
                <a:lnTo>
                  <a:pt x="10039363" y="3055961"/>
                </a:lnTo>
                <a:lnTo>
                  <a:pt x="10033322" y="3053238"/>
                </a:lnTo>
                <a:lnTo>
                  <a:pt x="10020337" y="3053912"/>
                </a:lnTo>
                <a:lnTo>
                  <a:pt x="10016616" y="3053498"/>
                </a:lnTo>
                <a:cubicBezTo>
                  <a:pt x="10009508" y="3052695"/>
                  <a:pt x="10002492" y="3051995"/>
                  <a:pt x="9995549" y="3051719"/>
                </a:cubicBezTo>
                <a:cubicBezTo>
                  <a:pt x="10004680" y="3065377"/>
                  <a:pt x="9937988" y="3051618"/>
                  <a:pt x="9957212" y="3062663"/>
                </a:cubicBezTo>
                <a:cubicBezTo>
                  <a:pt x="9920646" y="3063519"/>
                  <a:pt x="9948538" y="3073806"/>
                  <a:pt x="9904584" y="3063999"/>
                </a:cubicBezTo>
                <a:cubicBezTo>
                  <a:pt x="9847813" y="3075166"/>
                  <a:pt x="9758323" y="3071010"/>
                  <a:pt x="9713857" y="3087955"/>
                </a:cubicBezTo>
                <a:cubicBezTo>
                  <a:pt x="9719380" y="3081485"/>
                  <a:pt x="9695453" y="3076466"/>
                  <a:pt x="9678879" y="3079676"/>
                </a:cubicBezTo>
                <a:cubicBezTo>
                  <a:pt x="9698255" y="3054291"/>
                  <a:pt x="9613348" y="3102551"/>
                  <a:pt x="9598760" y="3085228"/>
                </a:cubicBezTo>
                <a:cubicBezTo>
                  <a:pt x="9598041" y="3101310"/>
                  <a:pt x="9523758" y="3128579"/>
                  <a:pt x="9488796" y="3115384"/>
                </a:cubicBezTo>
                <a:cubicBezTo>
                  <a:pt x="9435532" y="3118605"/>
                  <a:pt x="9397815" y="3131898"/>
                  <a:pt x="9341972" y="3126583"/>
                </a:cubicBezTo>
                <a:cubicBezTo>
                  <a:pt x="9340239" y="3128735"/>
                  <a:pt x="9337399" y="3130536"/>
                  <a:pt x="9333795" y="3132083"/>
                </a:cubicBezTo>
                <a:lnTo>
                  <a:pt x="9321736" y="3135834"/>
                </a:lnTo>
                <a:lnTo>
                  <a:pt x="9319405" y="3135561"/>
                </a:lnTo>
                <a:cubicBezTo>
                  <a:pt x="9310247" y="3135512"/>
                  <a:pt x="9305558" y="3136419"/>
                  <a:pt x="9302847" y="3137746"/>
                </a:cubicBezTo>
                <a:lnTo>
                  <a:pt x="9300930" y="3139687"/>
                </a:lnTo>
                <a:lnTo>
                  <a:pt x="9290106" y="3141645"/>
                </a:lnTo>
                <a:lnTo>
                  <a:pt x="9270220" y="3146737"/>
                </a:lnTo>
                <a:lnTo>
                  <a:pt x="9265150" y="3146531"/>
                </a:lnTo>
                <a:lnTo>
                  <a:pt x="9233057" y="3152408"/>
                </a:lnTo>
                <a:lnTo>
                  <a:pt x="9231974" y="3151938"/>
                </a:lnTo>
                <a:cubicBezTo>
                  <a:pt x="9228816" y="3151020"/>
                  <a:pt x="9225099" y="3150595"/>
                  <a:pt x="9220130" y="3151189"/>
                </a:cubicBezTo>
                <a:cubicBezTo>
                  <a:pt x="9218372" y="3142213"/>
                  <a:pt x="9213458" y="3148467"/>
                  <a:pt x="9198955" y="3151015"/>
                </a:cubicBezTo>
                <a:cubicBezTo>
                  <a:pt x="9192986" y="3137641"/>
                  <a:pt x="9157451" y="3149750"/>
                  <a:pt x="9142196" y="3143802"/>
                </a:cubicBezTo>
                <a:cubicBezTo>
                  <a:pt x="9131673" y="3145976"/>
                  <a:pt x="9120437" y="3148030"/>
                  <a:pt x="9108665" y="3149868"/>
                </a:cubicBezTo>
                <a:lnTo>
                  <a:pt x="9014086" y="3150791"/>
                </a:lnTo>
                <a:lnTo>
                  <a:pt x="8915037" y="3140020"/>
                </a:lnTo>
                <a:cubicBezTo>
                  <a:pt x="8878400" y="3139785"/>
                  <a:pt x="8846675" y="3135786"/>
                  <a:pt x="8815667" y="3138606"/>
                </a:cubicBezTo>
                <a:cubicBezTo>
                  <a:pt x="8803071" y="3135495"/>
                  <a:pt x="8791199" y="3134238"/>
                  <a:pt x="8779688" y="3138895"/>
                </a:cubicBezTo>
                <a:cubicBezTo>
                  <a:pt x="8745498" y="3137342"/>
                  <a:pt x="8737221" y="3130691"/>
                  <a:pt x="8715556" y="3135878"/>
                </a:cubicBezTo>
                <a:cubicBezTo>
                  <a:pt x="8696347" y="3125121"/>
                  <a:pt x="8695210" y="3129227"/>
                  <a:pt x="8686183" y="3132307"/>
                </a:cubicBezTo>
                <a:lnTo>
                  <a:pt x="8684895" y="3132527"/>
                </a:lnTo>
                <a:lnTo>
                  <a:pt x="8682270" y="3130989"/>
                </a:lnTo>
                <a:lnTo>
                  <a:pt x="8676836" y="3130278"/>
                </a:lnTo>
                <a:lnTo>
                  <a:pt x="8662002" y="3130735"/>
                </a:lnTo>
                <a:lnTo>
                  <a:pt x="8656423" y="3131304"/>
                </a:lnTo>
                <a:cubicBezTo>
                  <a:pt x="8652581" y="3131550"/>
                  <a:pt x="8650028" y="3131521"/>
                  <a:pt x="8648261" y="3131294"/>
                </a:cubicBezTo>
                <a:lnTo>
                  <a:pt x="8648057" y="3131167"/>
                </a:lnTo>
                <a:lnTo>
                  <a:pt x="8640412" y="3131403"/>
                </a:lnTo>
                <a:cubicBezTo>
                  <a:pt x="8627510" y="3132092"/>
                  <a:pt x="8614954" y="3133035"/>
                  <a:pt x="8603003" y="3134155"/>
                </a:cubicBezTo>
                <a:cubicBezTo>
                  <a:pt x="8592897" y="3127095"/>
                  <a:pt x="8548738" y="3135435"/>
                  <a:pt x="8553571" y="3122125"/>
                </a:cubicBezTo>
                <a:cubicBezTo>
                  <a:pt x="8537450" y="3123243"/>
                  <a:pt x="8527699" y="3128769"/>
                  <a:pt x="8533128" y="3120039"/>
                </a:cubicBezTo>
                <a:cubicBezTo>
                  <a:pt x="8527821" y="3120156"/>
                  <a:pt x="8524551" y="3119414"/>
                  <a:pt x="8522209" y="3118252"/>
                </a:cubicBezTo>
                <a:lnTo>
                  <a:pt x="8521532" y="3117705"/>
                </a:lnTo>
                <a:lnTo>
                  <a:pt x="8485667" y="3120406"/>
                </a:lnTo>
                <a:lnTo>
                  <a:pt x="8480905" y="3119749"/>
                </a:lnTo>
                <a:lnTo>
                  <a:pt x="8457530" y="3122810"/>
                </a:lnTo>
                <a:lnTo>
                  <a:pt x="8445451" y="3123697"/>
                </a:lnTo>
                <a:lnTo>
                  <a:pt x="8442039" y="3125378"/>
                </a:lnTo>
                <a:cubicBezTo>
                  <a:pt x="8438355" y="3126399"/>
                  <a:pt x="8433075" y="3126839"/>
                  <a:pt x="8424215" y="3125963"/>
                </a:cubicBezTo>
                <a:lnTo>
                  <a:pt x="8422165" y="3125491"/>
                </a:lnTo>
                <a:lnTo>
                  <a:pt x="8407465" y="3127979"/>
                </a:lnTo>
                <a:cubicBezTo>
                  <a:pt x="8402731" y="3129129"/>
                  <a:pt x="8398540" y="3130592"/>
                  <a:pt x="8395146" y="3132488"/>
                </a:cubicBezTo>
                <a:cubicBezTo>
                  <a:pt x="8345093" y="3122354"/>
                  <a:pt x="8297866" y="3131626"/>
                  <a:pt x="8243538" y="3129873"/>
                </a:cubicBezTo>
                <a:cubicBezTo>
                  <a:pt x="8220052" y="3114107"/>
                  <a:pt x="8126172" y="3133411"/>
                  <a:pt x="8112685" y="3148698"/>
                </a:cubicBezTo>
                <a:cubicBezTo>
                  <a:pt x="8112380" y="3135302"/>
                  <a:pt x="8044302" y="3153542"/>
                  <a:pt x="8026741" y="3154015"/>
                </a:cubicBezTo>
                <a:cubicBezTo>
                  <a:pt x="8020887" y="3154173"/>
                  <a:pt x="8020646" y="3152357"/>
                  <a:pt x="8030400" y="3146736"/>
                </a:cubicBezTo>
                <a:cubicBezTo>
                  <a:pt x="8011739" y="3148301"/>
                  <a:pt x="7992477" y="3141339"/>
                  <a:pt x="8002987" y="3135663"/>
                </a:cubicBezTo>
                <a:cubicBezTo>
                  <a:pt x="7946297" y="3147811"/>
                  <a:pt x="7862627" y="3135732"/>
                  <a:pt x="7798568" y="3141249"/>
                </a:cubicBezTo>
                <a:cubicBezTo>
                  <a:pt x="7763645" y="3127901"/>
                  <a:pt x="7782577" y="3140251"/>
                  <a:pt x="7746353" y="3137755"/>
                </a:cubicBezTo>
                <a:cubicBezTo>
                  <a:pt x="7756261" y="3150042"/>
                  <a:pt x="7702377" y="3130861"/>
                  <a:pt x="7700395" y="3144729"/>
                </a:cubicBezTo>
                <a:cubicBezTo>
                  <a:pt x="7693866" y="3143835"/>
                  <a:pt x="7687603" y="3142532"/>
                  <a:pt x="7681335" y="3141120"/>
                </a:cubicBezTo>
                <a:lnTo>
                  <a:pt x="7678044" y="3140387"/>
                </a:lnTo>
                <a:lnTo>
                  <a:pt x="7664890" y="3139855"/>
                </a:lnTo>
                <a:lnTo>
                  <a:pt x="7661183" y="3136706"/>
                </a:lnTo>
                <a:lnTo>
                  <a:pt x="7641383" y="3133755"/>
                </a:lnTo>
                <a:cubicBezTo>
                  <a:pt x="7633967" y="3133115"/>
                  <a:pt x="7625987" y="3132967"/>
                  <a:pt x="7617169" y="3133614"/>
                </a:cubicBezTo>
                <a:cubicBezTo>
                  <a:pt x="7595475" y="3139109"/>
                  <a:pt x="7561695" y="3132374"/>
                  <a:pt x="7531143" y="3132781"/>
                </a:cubicBezTo>
                <a:lnTo>
                  <a:pt x="7517113" y="3134483"/>
                </a:lnTo>
                <a:lnTo>
                  <a:pt x="7471320" y="3131645"/>
                </a:lnTo>
                <a:cubicBezTo>
                  <a:pt x="7458285" y="3131095"/>
                  <a:pt x="7444756" y="3130805"/>
                  <a:pt x="7430512" y="3131007"/>
                </a:cubicBezTo>
                <a:lnTo>
                  <a:pt x="7404071" y="3132361"/>
                </a:lnTo>
                <a:lnTo>
                  <a:pt x="7397140" y="3131239"/>
                </a:lnTo>
                <a:cubicBezTo>
                  <a:pt x="7385068" y="3131364"/>
                  <a:pt x="7369091" y="3135313"/>
                  <a:pt x="7370514" y="3130516"/>
                </a:cubicBezTo>
                <a:lnTo>
                  <a:pt x="7356953" y="3132179"/>
                </a:lnTo>
                <a:lnTo>
                  <a:pt x="7343567" y="3128350"/>
                </a:lnTo>
                <a:cubicBezTo>
                  <a:pt x="7342101" y="3127461"/>
                  <a:pt x="7340998" y="3126514"/>
                  <a:pt x="7340295" y="3125545"/>
                </a:cubicBezTo>
                <a:lnTo>
                  <a:pt x="7321348" y="3126804"/>
                </a:lnTo>
                <a:lnTo>
                  <a:pt x="7305815" y="3124063"/>
                </a:lnTo>
                <a:lnTo>
                  <a:pt x="7292274" y="3125855"/>
                </a:lnTo>
                <a:lnTo>
                  <a:pt x="7286654" y="3125451"/>
                </a:lnTo>
                <a:lnTo>
                  <a:pt x="7272685" y="3124094"/>
                </a:lnTo>
                <a:cubicBezTo>
                  <a:pt x="7265523" y="3123143"/>
                  <a:pt x="7257508" y="3121997"/>
                  <a:pt x="7248584" y="3121080"/>
                </a:cubicBezTo>
                <a:lnTo>
                  <a:pt x="7241065" y="3120661"/>
                </a:lnTo>
                <a:lnTo>
                  <a:pt x="7224696" y="3116051"/>
                </a:lnTo>
                <a:cubicBezTo>
                  <a:pt x="7212786" y="3112566"/>
                  <a:pt x="7203412" y="3110217"/>
                  <a:pt x="7193009" y="3112108"/>
                </a:cubicBezTo>
                <a:cubicBezTo>
                  <a:pt x="7175276" y="3107606"/>
                  <a:pt x="7162888" y="3094987"/>
                  <a:pt x="7137220" y="3098354"/>
                </a:cubicBezTo>
                <a:cubicBezTo>
                  <a:pt x="7145010" y="3092637"/>
                  <a:pt x="7108715" y="3097662"/>
                  <a:pt x="7104427" y="3091790"/>
                </a:cubicBezTo>
                <a:cubicBezTo>
                  <a:pt x="7102447" y="3087061"/>
                  <a:pt x="7090976" y="3087484"/>
                  <a:pt x="7082240" y="3085740"/>
                </a:cubicBezTo>
                <a:cubicBezTo>
                  <a:pt x="7076014" y="3080911"/>
                  <a:pt x="7032058" y="3076501"/>
                  <a:pt x="7016754" y="3077196"/>
                </a:cubicBezTo>
                <a:cubicBezTo>
                  <a:pt x="6973620" y="3082001"/>
                  <a:pt x="6938923" y="3062558"/>
                  <a:pt x="6904436" y="3065900"/>
                </a:cubicBezTo>
                <a:cubicBezTo>
                  <a:pt x="6895406" y="3065445"/>
                  <a:pt x="6887919" y="3064350"/>
                  <a:pt x="6881434" y="3062865"/>
                </a:cubicBezTo>
                <a:lnTo>
                  <a:pt x="6865273" y="3057749"/>
                </a:lnTo>
                <a:cubicBezTo>
                  <a:pt x="6865072" y="3056626"/>
                  <a:pt x="6864871" y="3055502"/>
                  <a:pt x="6864671" y="3054378"/>
                </a:cubicBezTo>
                <a:lnTo>
                  <a:pt x="6852599" y="3052306"/>
                </a:lnTo>
                <a:lnTo>
                  <a:pt x="6850143" y="3051232"/>
                </a:lnTo>
                <a:cubicBezTo>
                  <a:pt x="6845470" y="3049168"/>
                  <a:pt x="6840704" y="3047206"/>
                  <a:pt x="6835301" y="3045593"/>
                </a:cubicBezTo>
                <a:cubicBezTo>
                  <a:pt x="6820447" y="3058242"/>
                  <a:pt x="6786888" y="3033956"/>
                  <a:pt x="6784871" y="3046562"/>
                </a:cubicBezTo>
                <a:cubicBezTo>
                  <a:pt x="6752593" y="3039899"/>
                  <a:pt x="6759140" y="3053646"/>
                  <a:pt x="6738245" y="3037055"/>
                </a:cubicBezTo>
                <a:cubicBezTo>
                  <a:pt x="6671880" y="3034501"/>
                  <a:pt x="6603220" y="3013245"/>
                  <a:pt x="6537703" y="3017736"/>
                </a:cubicBezTo>
                <a:cubicBezTo>
                  <a:pt x="6553051" y="3013722"/>
                  <a:pt x="6541149" y="3004943"/>
                  <a:pt x="6521858" y="3004158"/>
                </a:cubicBezTo>
                <a:cubicBezTo>
                  <a:pt x="6580141" y="2987944"/>
                  <a:pt x="6428765" y="3009117"/>
                  <a:pt x="6445069" y="2992470"/>
                </a:cubicBezTo>
                <a:cubicBezTo>
                  <a:pt x="6417897" y="3005060"/>
                  <a:pt x="6310156" y="3011743"/>
                  <a:pt x="6302447" y="2994274"/>
                </a:cubicBezTo>
                <a:cubicBezTo>
                  <a:pt x="6252173" y="2986131"/>
                  <a:pt x="6198382" y="2989085"/>
                  <a:pt x="6160029" y="2973666"/>
                </a:cubicBezTo>
                <a:cubicBezTo>
                  <a:pt x="6155014" y="2975022"/>
                  <a:pt x="6149642" y="2975878"/>
                  <a:pt x="6144046" y="2976380"/>
                </a:cubicBezTo>
                <a:lnTo>
                  <a:pt x="6127670" y="2976929"/>
                </a:lnTo>
                <a:lnTo>
                  <a:pt x="6126155" y="2976245"/>
                </a:lnTo>
                <a:cubicBezTo>
                  <a:pt x="6118509" y="2974369"/>
                  <a:pt x="6113052" y="2974144"/>
                  <a:pt x="6108575" y="2974651"/>
                </a:cubicBezTo>
                <a:lnTo>
                  <a:pt x="6103746" y="2975803"/>
                </a:lnTo>
                <a:lnTo>
                  <a:pt x="6091377" y="2975180"/>
                </a:lnTo>
                <a:lnTo>
                  <a:pt x="6066183" y="2975222"/>
                </a:lnTo>
                <a:lnTo>
                  <a:pt x="6063287" y="2974353"/>
                </a:lnTo>
                <a:lnTo>
                  <a:pt x="6054813" y="2974911"/>
                </a:lnTo>
                <a:lnTo>
                  <a:pt x="6050809" y="2973985"/>
                </a:lnTo>
                <a:lnTo>
                  <a:pt x="6013979" y="2974553"/>
                </a:lnTo>
                <a:cubicBezTo>
                  <a:pt x="6013918" y="2974361"/>
                  <a:pt x="6013860" y="2974167"/>
                  <a:pt x="6013800" y="2973973"/>
                </a:cubicBezTo>
                <a:cubicBezTo>
                  <a:pt x="6012565" y="2972689"/>
                  <a:pt x="6010070" y="2971765"/>
                  <a:pt x="6004866" y="2971570"/>
                </a:cubicBezTo>
                <a:cubicBezTo>
                  <a:pt x="6017706" y="2963268"/>
                  <a:pt x="6003515" y="2968156"/>
                  <a:pt x="5987036" y="2968315"/>
                </a:cubicBezTo>
                <a:cubicBezTo>
                  <a:pt x="6003302" y="2955458"/>
                  <a:pt x="5953573" y="2961108"/>
                  <a:pt x="5950027" y="2953546"/>
                </a:cubicBezTo>
                <a:cubicBezTo>
                  <a:pt x="5937559" y="2953953"/>
                  <a:pt x="5924668" y="2954151"/>
                  <a:pt x="5911668" y="2954074"/>
                </a:cubicBezTo>
                <a:lnTo>
                  <a:pt x="5904110" y="2953861"/>
                </a:lnTo>
                <a:cubicBezTo>
                  <a:pt x="5904082" y="2953815"/>
                  <a:pt x="5904053" y="2953769"/>
                  <a:pt x="5904026" y="2953724"/>
                </a:cubicBezTo>
                <a:cubicBezTo>
                  <a:pt x="5902528" y="2953395"/>
                  <a:pt x="5900097" y="2953219"/>
                  <a:pt x="5896189" y="2953236"/>
                </a:cubicBezTo>
                <a:lnTo>
                  <a:pt x="5890331" y="2953471"/>
                </a:lnTo>
                <a:lnTo>
                  <a:pt x="5875672" y="2953056"/>
                </a:lnTo>
                <a:lnTo>
                  <a:pt x="5871070" y="2952035"/>
                </a:lnTo>
                <a:lnTo>
                  <a:pt x="5869888" y="2950364"/>
                </a:lnTo>
                <a:lnTo>
                  <a:pt x="5868461" y="2950506"/>
                </a:lnTo>
                <a:cubicBezTo>
                  <a:pt x="5857092" y="2953019"/>
                  <a:pt x="5852416" y="2957005"/>
                  <a:pt x="5843343" y="2945262"/>
                </a:cubicBezTo>
                <a:cubicBezTo>
                  <a:pt x="5817989" y="2949116"/>
                  <a:pt x="5815840" y="2942065"/>
                  <a:pt x="5784331" y="2938531"/>
                </a:cubicBezTo>
                <a:cubicBezTo>
                  <a:pt x="5769202" y="2942455"/>
                  <a:pt x="5758885" y="2940521"/>
                  <a:pt x="5749498" y="2936713"/>
                </a:cubicBezTo>
                <a:cubicBezTo>
                  <a:pt x="5717228" y="2937683"/>
                  <a:pt x="5690227" y="2931877"/>
                  <a:pt x="5655214" y="2929503"/>
                </a:cubicBezTo>
                <a:cubicBezTo>
                  <a:pt x="5614827" y="2933899"/>
                  <a:pt x="5598877" y="2923069"/>
                  <a:pt x="5561446" y="2920575"/>
                </a:cubicBezTo>
                <a:cubicBezTo>
                  <a:pt x="5525084" y="2929276"/>
                  <a:pt x="5537471" y="2911136"/>
                  <a:pt x="5519456" y="2906631"/>
                </a:cubicBezTo>
                <a:lnTo>
                  <a:pt x="5514099" y="2906097"/>
                </a:lnTo>
                <a:lnTo>
                  <a:pt x="5499273" y="2907057"/>
                </a:lnTo>
                <a:lnTo>
                  <a:pt x="5493664" y="2907817"/>
                </a:lnTo>
                <a:cubicBezTo>
                  <a:pt x="5489815" y="2908191"/>
                  <a:pt x="5487270" y="2908250"/>
                  <a:pt x="5485530" y="2908080"/>
                </a:cubicBezTo>
                <a:lnTo>
                  <a:pt x="5485337" y="2907959"/>
                </a:lnTo>
                <a:lnTo>
                  <a:pt x="5477696" y="2908455"/>
                </a:lnTo>
                <a:cubicBezTo>
                  <a:pt x="5464775" y="2909581"/>
                  <a:pt x="5452182" y="2910951"/>
                  <a:pt x="5440170" y="2912482"/>
                </a:cubicBezTo>
                <a:cubicBezTo>
                  <a:pt x="5430698" y="2905718"/>
                  <a:pt x="5385970" y="2915593"/>
                  <a:pt x="5391911" y="2902040"/>
                </a:cubicBezTo>
                <a:cubicBezTo>
                  <a:pt x="5375744" y="2903707"/>
                  <a:pt x="5365560" y="2909594"/>
                  <a:pt x="5371708" y="2900629"/>
                </a:cubicBezTo>
                <a:cubicBezTo>
                  <a:pt x="5366408" y="2900926"/>
                  <a:pt x="5363213" y="2900288"/>
                  <a:pt x="5360976" y="2899197"/>
                </a:cubicBezTo>
                <a:lnTo>
                  <a:pt x="5360345" y="2898671"/>
                </a:lnTo>
                <a:lnTo>
                  <a:pt x="5324367" y="2902593"/>
                </a:lnTo>
                <a:lnTo>
                  <a:pt x="5319673" y="2902094"/>
                </a:lnTo>
                <a:lnTo>
                  <a:pt x="5296114" y="2905958"/>
                </a:lnTo>
                <a:lnTo>
                  <a:pt x="5283999" y="2907258"/>
                </a:lnTo>
                <a:lnTo>
                  <a:pt x="5280460" y="2909063"/>
                </a:lnTo>
                <a:cubicBezTo>
                  <a:pt x="5276699" y="2910214"/>
                  <a:pt x="5271395" y="2910834"/>
                  <a:pt x="5262637" y="2910250"/>
                </a:cubicBezTo>
                <a:lnTo>
                  <a:pt x="5260635" y="2909845"/>
                </a:lnTo>
                <a:lnTo>
                  <a:pt x="5245770" y="2912842"/>
                </a:lnTo>
                <a:cubicBezTo>
                  <a:pt x="5240955" y="2914159"/>
                  <a:pt x="5236652" y="2915770"/>
                  <a:pt x="5233108" y="2917794"/>
                </a:cubicBezTo>
                <a:cubicBezTo>
                  <a:pt x="5184071" y="2909280"/>
                  <a:pt x="5136210" y="2920197"/>
                  <a:pt x="5082201" y="2920260"/>
                </a:cubicBezTo>
                <a:lnTo>
                  <a:pt x="4939211" y="2931760"/>
                </a:lnTo>
                <a:cubicBezTo>
                  <a:pt x="4920477" y="2933960"/>
                  <a:pt x="4783353" y="2943291"/>
                  <a:pt x="4794309" y="2937227"/>
                </a:cubicBezTo>
                <a:cubicBezTo>
                  <a:pt x="4736776" y="2951353"/>
                  <a:pt x="4701995" y="2938961"/>
                  <a:pt x="4637676" y="2946666"/>
                </a:cubicBezTo>
                <a:cubicBezTo>
                  <a:pt x="4603987" y="2934412"/>
                  <a:pt x="4621816" y="2946201"/>
                  <a:pt x="4585922" y="2944906"/>
                </a:cubicBezTo>
                <a:cubicBezTo>
                  <a:pt x="4594760" y="2956935"/>
                  <a:pt x="4542663" y="2939450"/>
                  <a:pt x="4539516" y="2953466"/>
                </a:cubicBezTo>
                <a:cubicBezTo>
                  <a:pt x="4533082" y="2952789"/>
                  <a:pt x="4526953" y="2951687"/>
                  <a:pt x="4520819" y="2950477"/>
                </a:cubicBezTo>
                <a:lnTo>
                  <a:pt x="4517604" y="2949852"/>
                </a:lnTo>
                <a:lnTo>
                  <a:pt x="4504537" y="2949759"/>
                </a:lnTo>
                <a:lnTo>
                  <a:pt x="4501104" y="2946715"/>
                </a:lnTo>
                <a:lnTo>
                  <a:pt x="4342695" y="2951638"/>
                </a:lnTo>
                <a:cubicBezTo>
                  <a:pt x="4328954" y="2954609"/>
                  <a:pt x="4284038" y="2957184"/>
                  <a:pt x="4274096" y="2953640"/>
                </a:cubicBezTo>
                <a:cubicBezTo>
                  <a:pt x="4264434" y="2953346"/>
                  <a:pt x="4254047" y="2955481"/>
                  <a:pt x="4248170" y="2951384"/>
                </a:cubicBezTo>
                <a:lnTo>
                  <a:pt x="4147924" y="2945945"/>
                </a:lnTo>
                <a:cubicBezTo>
                  <a:pt x="4131656" y="2952619"/>
                  <a:pt x="4104816" y="2942907"/>
                  <a:pt x="4061825" y="2944206"/>
                </a:cubicBezTo>
                <a:cubicBezTo>
                  <a:pt x="4044045" y="2951860"/>
                  <a:pt x="4032845" y="2944993"/>
                  <a:pt x="3998557" y="2955821"/>
                </a:cubicBezTo>
                <a:cubicBezTo>
                  <a:pt x="3997072" y="2955023"/>
                  <a:pt x="3995237" y="2954313"/>
                  <a:pt x="3993107" y="2953708"/>
                </a:cubicBezTo>
                <a:cubicBezTo>
                  <a:pt x="3980729" y="2950196"/>
                  <a:pt x="3961302" y="2950972"/>
                  <a:pt x="3949713" y="2955441"/>
                </a:cubicBezTo>
                <a:cubicBezTo>
                  <a:pt x="3894925" y="2970367"/>
                  <a:pt x="3844508" y="2972262"/>
                  <a:pt x="3797284" y="2977037"/>
                </a:cubicBezTo>
                <a:cubicBezTo>
                  <a:pt x="3743822" y="2981057"/>
                  <a:pt x="3778974" y="2965129"/>
                  <a:pt x="3712498" y="2979996"/>
                </a:cubicBezTo>
                <a:cubicBezTo>
                  <a:pt x="3705202" y="2975373"/>
                  <a:pt x="3696720" y="2975524"/>
                  <a:pt x="3682471" y="2978543"/>
                </a:cubicBezTo>
                <a:cubicBezTo>
                  <a:pt x="3656488" y="2980127"/>
                  <a:pt x="3658300" y="2967587"/>
                  <a:pt x="3632163" y="2976264"/>
                </a:cubicBezTo>
                <a:cubicBezTo>
                  <a:pt x="3636766" y="2969363"/>
                  <a:pt x="3582819" y="2975892"/>
                  <a:pt x="3594728" y="2968398"/>
                </a:cubicBezTo>
                <a:cubicBezTo>
                  <a:pt x="3577705" y="2963064"/>
                  <a:pt x="3569481" y="2973476"/>
                  <a:pt x="3552594" y="2968934"/>
                </a:cubicBezTo>
                <a:cubicBezTo>
                  <a:pt x="3533613" y="2968552"/>
                  <a:pt x="3563577" y="2975594"/>
                  <a:pt x="3542589" y="2977031"/>
                </a:cubicBezTo>
                <a:cubicBezTo>
                  <a:pt x="3517131" y="2977564"/>
                  <a:pt x="3517346" y="2989828"/>
                  <a:pt x="3497591" y="2975018"/>
                </a:cubicBezTo>
                <a:lnTo>
                  <a:pt x="3429352" y="2971090"/>
                </a:lnTo>
                <a:cubicBezTo>
                  <a:pt x="3414141" y="2975624"/>
                  <a:pt x="3401904" y="2974195"/>
                  <a:pt x="3389938" y="2970884"/>
                </a:cubicBezTo>
                <a:cubicBezTo>
                  <a:pt x="3354504" y="2973297"/>
                  <a:pt x="3322178" y="2968827"/>
                  <a:pt x="3282344" y="2968084"/>
                </a:cubicBezTo>
                <a:cubicBezTo>
                  <a:pt x="3239277" y="2974224"/>
                  <a:pt x="3217192" y="2964327"/>
                  <a:pt x="3174624" y="2963576"/>
                </a:cubicBezTo>
                <a:cubicBezTo>
                  <a:pt x="3132504" y="2975210"/>
                  <a:pt x="3146911" y="2949576"/>
                  <a:pt x="3111077" y="2951285"/>
                </a:cubicBezTo>
                <a:cubicBezTo>
                  <a:pt x="3052732" y="2962418"/>
                  <a:pt x="3112543" y="2942881"/>
                  <a:pt x="3022501" y="2948619"/>
                </a:cubicBezTo>
                <a:cubicBezTo>
                  <a:pt x="3017399" y="2950352"/>
                  <a:pt x="3006521" y="2948989"/>
                  <a:pt x="3007714" y="2946762"/>
                </a:cubicBezTo>
                <a:cubicBezTo>
                  <a:pt x="2987987" y="2948105"/>
                  <a:pt x="2931270" y="2937206"/>
                  <a:pt x="2903098" y="2940576"/>
                </a:cubicBezTo>
                <a:cubicBezTo>
                  <a:pt x="2848155" y="2935894"/>
                  <a:pt x="2821430" y="2947095"/>
                  <a:pt x="2781591" y="2946394"/>
                </a:cubicBezTo>
                <a:cubicBezTo>
                  <a:pt x="2735559" y="2940279"/>
                  <a:pt x="2708563" y="2934146"/>
                  <a:pt x="2627942" y="2919996"/>
                </a:cubicBezTo>
                <a:lnTo>
                  <a:pt x="2354959" y="2882080"/>
                </a:lnTo>
                <a:cubicBezTo>
                  <a:pt x="2252426" y="2847776"/>
                  <a:pt x="2124519" y="2878188"/>
                  <a:pt x="2063184" y="2879109"/>
                </a:cubicBezTo>
                <a:cubicBezTo>
                  <a:pt x="2038620" y="2892844"/>
                  <a:pt x="2017217" y="2880735"/>
                  <a:pt x="1986946" y="2887619"/>
                </a:cubicBezTo>
                <a:cubicBezTo>
                  <a:pt x="1919067" y="2894646"/>
                  <a:pt x="1852404" y="2912737"/>
                  <a:pt x="1763479" y="2909077"/>
                </a:cubicBezTo>
                <a:cubicBezTo>
                  <a:pt x="1726097" y="2949538"/>
                  <a:pt x="1621108" y="2933327"/>
                  <a:pt x="1537980" y="2960398"/>
                </a:cubicBezTo>
                <a:cubicBezTo>
                  <a:pt x="1489205" y="2967965"/>
                  <a:pt x="1410921" y="2954082"/>
                  <a:pt x="1395229" y="2975625"/>
                </a:cubicBezTo>
                <a:cubicBezTo>
                  <a:pt x="1371975" y="2964548"/>
                  <a:pt x="1352259" y="2986116"/>
                  <a:pt x="1327834" y="2989485"/>
                </a:cubicBezTo>
                <a:cubicBezTo>
                  <a:pt x="1307734" y="2982782"/>
                  <a:pt x="1298456" y="2990289"/>
                  <a:pt x="1280757" y="2992959"/>
                </a:cubicBezTo>
                <a:cubicBezTo>
                  <a:pt x="1272383" y="2988567"/>
                  <a:pt x="1257337" y="2989790"/>
                  <a:pt x="1252582" y="2995877"/>
                </a:cubicBezTo>
                <a:cubicBezTo>
                  <a:pt x="1260705" y="3008688"/>
                  <a:pt x="1207969" y="3005420"/>
                  <a:pt x="1204670" y="3014826"/>
                </a:cubicBezTo>
                <a:cubicBezTo>
                  <a:pt x="1174431" y="3018683"/>
                  <a:pt x="1041848" y="3015513"/>
                  <a:pt x="1020457" y="3031603"/>
                </a:cubicBezTo>
                <a:cubicBezTo>
                  <a:pt x="959520" y="3042500"/>
                  <a:pt x="869308" y="3024872"/>
                  <a:pt x="843248" y="3026954"/>
                </a:cubicBezTo>
                <a:cubicBezTo>
                  <a:pt x="815646" y="3001836"/>
                  <a:pt x="694189" y="3080490"/>
                  <a:pt x="583517" y="3089095"/>
                </a:cubicBezTo>
                <a:cubicBezTo>
                  <a:pt x="568425" y="3087467"/>
                  <a:pt x="560448" y="3088013"/>
                  <a:pt x="556836" y="3094374"/>
                </a:cubicBezTo>
                <a:cubicBezTo>
                  <a:pt x="528264" y="3099747"/>
                  <a:pt x="471823" y="3109156"/>
                  <a:pt x="412089" y="3121334"/>
                </a:cubicBezTo>
                <a:cubicBezTo>
                  <a:pt x="367235" y="3131096"/>
                  <a:pt x="143790" y="3139436"/>
                  <a:pt x="83929" y="3150566"/>
                </a:cubicBez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latin typeface="Calibri"/>
            </a:endParaRPr>
          </a:p>
        </p:txBody>
      </p:sp>
      <p:sp>
        <p:nvSpPr>
          <p:cNvPr id="2" name="Title 1"/>
          <p:cNvSpPr>
            <a:spLocks noGrp="1"/>
          </p:cNvSpPr>
          <p:nvPr>
            <p:ph type="ctrTitle"/>
          </p:nvPr>
        </p:nvSpPr>
        <p:spPr>
          <a:xfrm>
            <a:off x="1518884" y="3985399"/>
            <a:ext cx="9144000" cy="2431209"/>
          </a:xfrm>
        </p:spPr>
        <p:txBody>
          <a:bodyPr vert="horz" lIns="91440" tIns="45720" rIns="91440" bIns="45720" rtlCol="0" anchor="ctr">
            <a:normAutofit/>
          </a:bodyPr>
          <a:lstStyle/>
          <a:p>
            <a:pPr>
              <a:lnSpc>
                <a:spcPct val="90000"/>
              </a:lnSpc>
            </a:pPr>
            <a:r>
              <a:rPr lang="en-US" sz="3600"/>
              <a:t>“Together We Can Make Difference”</a:t>
            </a:r>
            <a:br>
              <a:rPr lang="en-US" sz="3600"/>
            </a:br>
            <a:r>
              <a:rPr lang="en-US" sz="3600"/>
              <a:t>Empowering Communities Through Climate Adaptation</a:t>
            </a:r>
            <a:br>
              <a:rPr lang="en-US" sz="2400"/>
            </a:br>
            <a:endParaRPr lang="en-US" sz="2400"/>
          </a:p>
        </p:txBody>
      </p:sp>
      <p:grpSp>
        <p:nvGrpSpPr>
          <p:cNvPr id="8" name="Group 7"/>
          <p:cNvGrpSpPr/>
          <p:nvPr/>
        </p:nvGrpSpPr>
        <p:grpSpPr>
          <a:xfrm>
            <a:off x="811576" y="533400"/>
            <a:ext cx="10568848" cy="1267769"/>
            <a:chOff x="0" y="0"/>
            <a:chExt cx="6400800" cy="635620"/>
          </a:xfrm>
        </p:grpSpPr>
        <p:pic>
          <p:nvPicPr>
            <p:cNvPr id="9" name="Picture 8" descr="BME Logo NEW"/>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669073" cy="635620"/>
            </a:xfrm>
            <a:prstGeom prst="rect">
              <a:avLst/>
            </a:prstGeom>
            <a:noFill/>
            <a:ln>
              <a:noFill/>
            </a:ln>
            <a:effectLst/>
          </p:spPr>
        </p:pic>
        <p:pic>
          <p:nvPicPr>
            <p:cNvPr id="10" name="Picture 9" descr="C:\Users\Bhoomi\AppData\Local\Microsoft\Windows\INetCache\Content.Word\Community Environment Fund Logo Lock-up.png"/>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669073" y="55756"/>
              <a:ext cx="5731727" cy="479503"/>
            </a:xfrm>
            <a:prstGeom prst="rect">
              <a:avLst/>
            </a:prstGeom>
            <a:noFill/>
            <a:ln>
              <a:noFill/>
            </a:ln>
          </p:spPr>
        </p:pic>
      </p:grpSp>
    </p:spTree>
    <p:extLst>
      <p:ext uri="{BB962C8B-B14F-4D97-AF65-F5344CB8AC3E}">
        <p14:creationId xmlns:p14="http://schemas.microsoft.com/office/powerpoint/2010/main" val="4650879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152651" y="365126"/>
            <a:ext cx="3938487" cy="1807305"/>
          </a:xfrm>
        </p:spPr>
        <p:txBody>
          <a:bodyPr>
            <a:normAutofit/>
          </a:bodyPr>
          <a:lstStyle/>
          <a:p>
            <a:pPr algn="l"/>
            <a:r>
              <a:rPr lang="en-GB"/>
              <a:t>Who We Are</a:t>
            </a:r>
          </a:p>
        </p:txBody>
      </p:sp>
      <p:sp>
        <p:nvSpPr>
          <p:cNvPr id="3" name="Content Placeholder 2"/>
          <p:cNvSpPr>
            <a:spLocks noGrp="1"/>
          </p:cNvSpPr>
          <p:nvPr>
            <p:ph idx="1"/>
          </p:nvPr>
        </p:nvSpPr>
        <p:spPr>
          <a:xfrm>
            <a:off x="2152651" y="1752601"/>
            <a:ext cx="3464715" cy="4740275"/>
          </a:xfrm>
        </p:spPr>
        <p:txBody>
          <a:bodyPr>
            <a:normAutofit/>
          </a:bodyPr>
          <a:lstStyle/>
          <a:p>
            <a:pPr marL="0" indent="0">
              <a:buNone/>
            </a:pPr>
            <a:r>
              <a:rPr lang="en-GB" sz="2400" b="1"/>
              <a:t>BME United Ltd:</a:t>
            </a:r>
            <a:endParaRPr lang="en-GB" sz="2400"/>
          </a:p>
          <a:p>
            <a:pPr>
              <a:buFont typeface="Arial"/>
              <a:buChar char="•"/>
            </a:pPr>
            <a:r>
              <a:rPr lang="en-GB" sz="2400"/>
              <a:t>A charity and company limited by guarantee.</a:t>
            </a:r>
          </a:p>
          <a:p>
            <a:pPr>
              <a:buFont typeface="Arial"/>
              <a:buChar char="•"/>
            </a:pPr>
            <a:r>
              <a:rPr lang="en-GB" sz="2400"/>
              <a:t>20+ years empowering disadvantaged communities in Wolverhampton &amp; West Midlands.</a:t>
            </a:r>
          </a:p>
          <a:p>
            <a:pPr>
              <a:buFont typeface="Arial"/>
              <a:buChar char="•"/>
            </a:pPr>
            <a:r>
              <a:rPr lang="en-GB" sz="2400"/>
              <a:t>Focused on </a:t>
            </a:r>
            <a:r>
              <a:rPr lang="en-GB" sz="2400" b="1"/>
              <a:t>grassroots engagement, cultural sensitivity, and multi-lingual facilitation.</a:t>
            </a:r>
            <a:endParaRPr lang="en-GB" sz="2400"/>
          </a:p>
        </p:txBody>
      </p:sp>
      <p:pic>
        <p:nvPicPr>
          <p:cNvPr id="17" name="Picture 16" descr="Hands holding each other's wrists and interlinked to form a circle">
            <a:extLst>
              <a:ext uri="{FF2B5EF4-FFF2-40B4-BE49-F238E27FC236}">
                <a16:creationId xmlns:a16="http://schemas.microsoft.com/office/drawing/2014/main" id="{26637EBC-A1AE-D2F0-E6E6-53327D22C93F}"/>
              </a:ext>
            </a:extLst>
          </p:cNvPr>
          <p:cNvPicPr>
            <a:picLocks noChangeAspect="1"/>
          </p:cNvPicPr>
          <p:nvPr/>
        </p:nvPicPr>
        <p:blipFill>
          <a:blip r:embed="rId3" cstate="hqprint">
            <a:extLst>
              <a:ext uri="{28A0092B-C50C-407E-A947-70E740481C1C}">
                <a14:useLocalDpi xmlns:a14="http://schemas.microsoft.com/office/drawing/2010/main"/>
              </a:ext>
            </a:extLst>
          </a:blip>
          <a:srcRect b="-1"/>
          <a:stretch/>
        </p:blipFill>
        <p:spPr>
          <a:xfrm>
            <a:off x="6195912"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1334146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2" name="Rectangle 31">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256559" y="3703976"/>
            <a:ext cx="3253394" cy="2398713"/>
          </a:xfrm>
        </p:spPr>
        <p:txBody>
          <a:bodyPr>
            <a:normAutofit/>
          </a:bodyPr>
          <a:lstStyle/>
          <a:p>
            <a:r>
              <a:rPr lang="en-GB" sz="4500"/>
              <a:t>Why Climate Adaptation</a:t>
            </a:r>
          </a:p>
        </p:txBody>
      </p:sp>
      <p:pic>
        <p:nvPicPr>
          <p:cNvPr id="7" name="Picture 6" descr="A person looking at the earth&#10;&#10;AI-generated content may be incorrect.">
            <a:extLst>
              <a:ext uri="{FF2B5EF4-FFF2-40B4-BE49-F238E27FC236}">
                <a16:creationId xmlns:a16="http://schemas.microsoft.com/office/drawing/2014/main" id="{49DE7B9F-DD07-F081-8C62-46F11AA8010B}"/>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24002" y="10"/>
            <a:ext cx="9143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Content Placeholder 2"/>
          <p:cNvSpPr>
            <a:spLocks noGrp="1"/>
          </p:cNvSpPr>
          <p:nvPr>
            <p:ph idx="1"/>
          </p:nvPr>
        </p:nvSpPr>
        <p:spPr>
          <a:xfrm>
            <a:off x="6096000" y="3703976"/>
            <a:ext cx="3943350" cy="2849225"/>
          </a:xfrm>
        </p:spPr>
        <p:txBody>
          <a:bodyPr anchor="ctr">
            <a:normAutofit/>
          </a:bodyPr>
          <a:lstStyle/>
          <a:p>
            <a:pPr marL="0" indent="0">
              <a:buNone/>
            </a:pPr>
            <a:r>
              <a:rPr lang="en-GB" sz="2400"/>
              <a:t>🌍 </a:t>
            </a:r>
            <a:r>
              <a:rPr lang="en-GB" sz="2400" b="1"/>
              <a:t>Why It Matters:</a:t>
            </a:r>
            <a:endParaRPr lang="en-GB" sz="2400"/>
          </a:p>
          <a:p>
            <a:pPr>
              <a:buFont typeface="Arial"/>
              <a:buChar char="•"/>
            </a:pPr>
            <a:r>
              <a:rPr lang="en-GB" sz="2400"/>
              <a:t>Extreme weather events (floods, heatwaves, storms) are increasing.</a:t>
            </a:r>
          </a:p>
          <a:p>
            <a:pPr>
              <a:buFont typeface="Arial"/>
              <a:buChar char="•"/>
            </a:pPr>
            <a:r>
              <a:rPr lang="en-GB" sz="2400"/>
              <a:t>The </a:t>
            </a:r>
            <a:r>
              <a:rPr lang="en-GB" sz="2400" b="1"/>
              <a:t>most vulnerable communities</a:t>
            </a:r>
            <a:r>
              <a:rPr lang="en-GB" sz="2400"/>
              <a:t> are at risk.</a:t>
            </a:r>
          </a:p>
        </p:txBody>
      </p:sp>
    </p:spTree>
    <p:extLst>
      <p:ext uri="{BB962C8B-B14F-4D97-AF65-F5344CB8AC3E}">
        <p14:creationId xmlns:p14="http://schemas.microsoft.com/office/powerpoint/2010/main" val="10320802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Rectangle 22">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1" y="1"/>
            <a:ext cx="9143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256559" y="3703976"/>
            <a:ext cx="3253394" cy="2398713"/>
          </a:xfrm>
        </p:spPr>
        <p:txBody>
          <a:bodyPr>
            <a:normAutofit/>
          </a:bodyPr>
          <a:lstStyle/>
          <a:p>
            <a:r>
              <a:rPr lang="en-GB"/>
              <a:t>Project Overview</a:t>
            </a:r>
          </a:p>
        </p:txBody>
      </p:sp>
      <p:pic>
        <p:nvPicPr>
          <p:cNvPr id="5" name="Picture 4" descr="A group of people sitting in chairs&#10;&#10;AI-generated content may be incorrect.">
            <a:extLst>
              <a:ext uri="{FF2B5EF4-FFF2-40B4-BE49-F238E27FC236}">
                <a16:creationId xmlns:a16="http://schemas.microsoft.com/office/drawing/2014/main" id="{8261E64A-F032-8A7A-ACF1-A0D5A5EF912C}"/>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1524001" y="10"/>
            <a:ext cx="9143998"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3" name="Content Placeholder 2"/>
          <p:cNvSpPr>
            <a:spLocks noGrp="1"/>
          </p:cNvSpPr>
          <p:nvPr>
            <p:ph idx="1"/>
          </p:nvPr>
        </p:nvSpPr>
        <p:spPr>
          <a:xfrm>
            <a:off x="6635290" y="3154025"/>
            <a:ext cx="3943350" cy="3703965"/>
          </a:xfrm>
        </p:spPr>
        <p:txBody>
          <a:bodyPr anchor="ctr">
            <a:normAutofit lnSpcReduction="10000"/>
          </a:bodyPr>
          <a:lstStyle/>
          <a:p>
            <a:pPr marL="0" indent="0">
              <a:lnSpc>
                <a:spcPct val="90000"/>
              </a:lnSpc>
              <a:buNone/>
            </a:pPr>
            <a:r>
              <a:rPr lang="en-GB" sz="2400"/>
              <a:t>📊 </a:t>
            </a:r>
            <a:r>
              <a:rPr lang="en-GB" sz="2400" b="1"/>
              <a:t>What We Did:</a:t>
            </a:r>
            <a:endParaRPr lang="en-GB" sz="2400"/>
          </a:p>
          <a:p>
            <a:pPr>
              <a:lnSpc>
                <a:spcPct val="90000"/>
              </a:lnSpc>
              <a:buFont typeface="Arial"/>
              <a:buChar char="•"/>
            </a:pPr>
            <a:r>
              <a:rPr lang="en-GB" sz="2400" b="1"/>
              <a:t>17 workshops</a:t>
            </a:r>
            <a:r>
              <a:rPr lang="en-GB" sz="2400"/>
              <a:t> → </a:t>
            </a:r>
            <a:r>
              <a:rPr lang="en-GB" sz="2400" b="1"/>
              <a:t>316 participants</a:t>
            </a:r>
            <a:endParaRPr lang="en-GB" sz="2400"/>
          </a:p>
          <a:p>
            <a:pPr>
              <a:lnSpc>
                <a:spcPct val="90000"/>
              </a:lnSpc>
              <a:buFont typeface="Arial"/>
              <a:buChar char="•"/>
            </a:pPr>
            <a:r>
              <a:rPr lang="en-GB" sz="2400" b="1"/>
              <a:t>Community hubs, Gurdwaras, local centres</a:t>
            </a:r>
            <a:endParaRPr lang="en-GB" sz="2400"/>
          </a:p>
          <a:p>
            <a:pPr>
              <a:lnSpc>
                <a:spcPct val="90000"/>
              </a:lnSpc>
              <a:buFont typeface="Arial"/>
              <a:buChar char="•"/>
            </a:pPr>
            <a:r>
              <a:rPr lang="en-GB" sz="2400" b="1"/>
              <a:t>100% Asian participants</a:t>
            </a:r>
            <a:r>
              <a:rPr lang="en-GB" sz="2400"/>
              <a:t> (277 evaluations completed)</a:t>
            </a:r>
          </a:p>
          <a:p>
            <a:pPr>
              <a:lnSpc>
                <a:spcPct val="90000"/>
              </a:lnSpc>
              <a:buFont typeface="Arial"/>
              <a:buChar char="•"/>
            </a:pPr>
            <a:r>
              <a:rPr lang="en-GB" sz="2400" b="1"/>
              <a:t>81.59% aged 61-80</a:t>
            </a:r>
            <a:endParaRPr lang="en-GB" sz="2400"/>
          </a:p>
          <a:p>
            <a:pPr>
              <a:lnSpc>
                <a:spcPct val="90000"/>
              </a:lnSpc>
              <a:buFont typeface="Arial"/>
              <a:buChar char="•"/>
            </a:pPr>
            <a:r>
              <a:rPr lang="en-GB" sz="2400" b="1"/>
              <a:t>90.61% female</a:t>
            </a:r>
            <a:endParaRPr lang="en-GB" sz="2400"/>
          </a:p>
        </p:txBody>
      </p:sp>
    </p:spTree>
    <p:extLst>
      <p:ext uri="{BB962C8B-B14F-4D97-AF65-F5344CB8AC3E}">
        <p14:creationId xmlns:p14="http://schemas.microsoft.com/office/powerpoint/2010/main" val="2801545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reeform: Shape 16">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a:solidFill>
                <a:prstClr val="black"/>
              </a:solidFill>
              <a:latin typeface="Calibri"/>
            </a:endParaRPr>
          </a:p>
        </p:txBody>
      </p:sp>
      <p:sp>
        <p:nvSpPr>
          <p:cNvPr id="2" name="Title 1"/>
          <p:cNvSpPr>
            <a:spLocks noGrp="1"/>
          </p:cNvSpPr>
          <p:nvPr>
            <p:ph type="title"/>
          </p:nvPr>
        </p:nvSpPr>
        <p:spPr>
          <a:xfrm>
            <a:off x="2152650" y="713312"/>
            <a:ext cx="3028950" cy="5431376"/>
          </a:xfrm>
        </p:spPr>
        <p:txBody>
          <a:bodyPr>
            <a:normAutofit/>
          </a:bodyPr>
          <a:lstStyle/>
          <a:p>
            <a:r>
              <a:rPr lang="en-GB"/>
              <a:t>Baseline Assessment</a:t>
            </a:r>
          </a:p>
        </p:txBody>
      </p:sp>
      <p:sp>
        <p:nvSpPr>
          <p:cNvPr id="3" name="Content Placeholder 2"/>
          <p:cNvSpPr>
            <a:spLocks noGrp="1"/>
          </p:cNvSpPr>
          <p:nvPr>
            <p:ph idx="1"/>
          </p:nvPr>
        </p:nvSpPr>
        <p:spPr>
          <a:xfrm>
            <a:off x="6096000" y="713313"/>
            <a:ext cx="3943351" cy="5431376"/>
          </a:xfrm>
        </p:spPr>
        <p:txBody>
          <a:bodyPr anchor="ctr">
            <a:normAutofit/>
          </a:bodyPr>
          <a:lstStyle/>
          <a:p>
            <a:pPr marL="0" indent="0">
              <a:buNone/>
            </a:pPr>
            <a:r>
              <a:rPr lang="en-GB" sz="2400"/>
              <a:t>📉 </a:t>
            </a:r>
            <a:r>
              <a:rPr lang="en-GB" sz="2400" b="1"/>
              <a:t>Before Our Workshops:</a:t>
            </a:r>
            <a:br>
              <a:rPr lang="en-GB" sz="2400"/>
            </a:br>
            <a:r>
              <a:rPr lang="en-GB" sz="2400"/>
              <a:t>❌ </a:t>
            </a:r>
            <a:r>
              <a:rPr lang="en-GB" sz="2400" b="1"/>
              <a:t>83.39% didn’t know about extreme weather risks</a:t>
            </a:r>
            <a:br>
              <a:rPr lang="en-GB" sz="2400"/>
            </a:br>
            <a:r>
              <a:rPr lang="en-GB" sz="2400"/>
              <a:t>❌ </a:t>
            </a:r>
            <a:r>
              <a:rPr lang="en-GB" sz="2400" b="1"/>
              <a:t>84.84% didn’t know how to prepare</a:t>
            </a:r>
            <a:br>
              <a:rPr lang="en-GB" sz="2400"/>
            </a:br>
            <a:r>
              <a:rPr lang="en-GB" sz="2400"/>
              <a:t>❌ </a:t>
            </a:r>
            <a:r>
              <a:rPr lang="en-GB" sz="2400" b="1"/>
              <a:t>97.11% didn’t know where to get help</a:t>
            </a:r>
            <a:br>
              <a:rPr lang="en-GB" sz="2400"/>
            </a:br>
            <a:endParaRPr lang="en-GB" sz="2400"/>
          </a:p>
          <a:p>
            <a:pPr marL="0" indent="0">
              <a:buNone/>
            </a:pPr>
            <a:r>
              <a:rPr lang="en-GB" sz="2400"/>
              <a:t>✅ </a:t>
            </a:r>
            <a:r>
              <a:rPr lang="en-GB" sz="2400" b="1"/>
              <a:t>95.67% were willing to take action</a:t>
            </a:r>
            <a:endParaRPr lang="en-GB" sz="2400"/>
          </a:p>
        </p:txBody>
      </p:sp>
    </p:spTree>
    <p:extLst>
      <p:ext uri="{BB962C8B-B14F-4D97-AF65-F5344CB8AC3E}">
        <p14:creationId xmlns:p14="http://schemas.microsoft.com/office/powerpoint/2010/main" val="36234939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9" name="Freeform: Shape 18">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a:solidFill>
                <a:prstClr val="black"/>
              </a:solidFill>
              <a:latin typeface="Calibri"/>
            </a:endParaRPr>
          </a:p>
        </p:txBody>
      </p:sp>
      <p:sp>
        <p:nvSpPr>
          <p:cNvPr id="2" name="Title 1"/>
          <p:cNvSpPr>
            <a:spLocks noGrp="1"/>
          </p:cNvSpPr>
          <p:nvPr>
            <p:ph type="title"/>
          </p:nvPr>
        </p:nvSpPr>
        <p:spPr>
          <a:xfrm>
            <a:off x="2152650" y="713312"/>
            <a:ext cx="3028950" cy="5431376"/>
          </a:xfrm>
        </p:spPr>
        <p:txBody>
          <a:bodyPr>
            <a:normAutofit/>
          </a:bodyPr>
          <a:lstStyle/>
          <a:p>
            <a:r>
              <a:rPr lang="en-GB"/>
              <a:t>Post-Evaluation</a:t>
            </a:r>
          </a:p>
        </p:txBody>
      </p:sp>
      <p:sp>
        <p:nvSpPr>
          <p:cNvPr id="3" name="Content Placeholder 2"/>
          <p:cNvSpPr>
            <a:spLocks noGrp="1"/>
          </p:cNvSpPr>
          <p:nvPr>
            <p:ph idx="1"/>
          </p:nvPr>
        </p:nvSpPr>
        <p:spPr>
          <a:xfrm>
            <a:off x="6096000" y="713313"/>
            <a:ext cx="3943351" cy="5431376"/>
          </a:xfrm>
        </p:spPr>
        <p:txBody>
          <a:bodyPr anchor="ctr">
            <a:normAutofit/>
          </a:bodyPr>
          <a:lstStyle/>
          <a:p>
            <a:pPr marL="0" indent="0">
              <a:buNone/>
            </a:pPr>
            <a:r>
              <a:rPr lang="en-GB" sz="2400"/>
              <a:t>📈 </a:t>
            </a:r>
            <a:r>
              <a:rPr lang="en-GB" sz="2400" b="1"/>
              <a:t>After the Workshops:</a:t>
            </a:r>
            <a:br>
              <a:rPr lang="en-GB" sz="2400"/>
            </a:br>
            <a:r>
              <a:rPr lang="en-GB" sz="2400"/>
              <a:t>✅ </a:t>
            </a:r>
            <a:r>
              <a:rPr lang="en-GB" sz="2400" b="1"/>
              <a:t>98.55% found it useful</a:t>
            </a:r>
            <a:br>
              <a:rPr lang="en-GB" sz="2400"/>
            </a:br>
            <a:r>
              <a:rPr lang="en-GB" sz="2400"/>
              <a:t>✅ </a:t>
            </a:r>
            <a:r>
              <a:rPr lang="en-GB" sz="2400" b="1"/>
              <a:t>96.02% aware of extreme weather risks</a:t>
            </a:r>
            <a:r>
              <a:rPr lang="en-GB" sz="2400"/>
              <a:t> (was 16% before)</a:t>
            </a:r>
            <a:br>
              <a:rPr lang="en-GB" sz="2400"/>
            </a:br>
            <a:r>
              <a:rPr lang="en-GB" sz="2400"/>
              <a:t>✅ </a:t>
            </a:r>
            <a:r>
              <a:rPr lang="en-GB" sz="2400" b="1"/>
              <a:t>93.14% now know how to prepare</a:t>
            </a:r>
            <a:br>
              <a:rPr lang="en-GB" sz="2400"/>
            </a:br>
            <a:r>
              <a:rPr lang="en-GB" sz="2400"/>
              <a:t>✅ </a:t>
            </a:r>
            <a:r>
              <a:rPr lang="en-GB" sz="2400" b="1"/>
              <a:t>97.47% feel confident to act</a:t>
            </a:r>
            <a:endParaRPr lang="en-GB" sz="2400"/>
          </a:p>
        </p:txBody>
      </p:sp>
    </p:spTree>
    <p:extLst>
      <p:ext uri="{BB962C8B-B14F-4D97-AF65-F5344CB8AC3E}">
        <p14:creationId xmlns:p14="http://schemas.microsoft.com/office/powerpoint/2010/main" val="2255300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6409342" y="365126"/>
            <a:ext cx="3630007" cy="1807305"/>
          </a:xfrm>
        </p:spPr>
        <p:txBody>
          <a:bodyPr>
            <a:normAutofit/>
          </a:bodyPr>
          <a:lstStyle/>
          <a:p>
            <a:r>
              <a:rPr lang="en-GB"/>
              <a:t>Outcome</a:t>
            </a:r>
          </a:p>
        </p:txBody>
      </p:sp>
      <p:pic>
        <p:nvPicPr>
          <p:cNvPr id="5" name="Picture 4" descr="A growing plant">
            <a:extLst>
              <a:ext uri="{FF2B5EF4-FFF2-40B4-BE49-F238E27FC236}">
                <a16:creationId xmlns:a16="http://schemas.microsoft.com/office/drawing/2014/main" id="{BEE66B91-B670-9CE4-E9A9-DC747FFB5C96}"/>
              </a:ext>
            </a:extLst>
          </p:cNvPr>
          <p:cNvPicPr>
            <a:picLocks noChangeAspect="1"/>
          </p:cNvPicPr>
          <p:nvPr/>
        </p:nvPicPr>
        <p:blipFill>
          <a:blip r:embed="rId3" cstate="hqprint">
            <a:extLst>
              <a:ext uri="{28A0092B-C50C-407E-A947-70E740481C1C}">
                <a14:useLocalDpi xmlns:a14="http://schemas.microsoft.com/office/drawing/2010/main"/>
              </a:ext>
            </a:extLst>
          </a:blip>
          <a:srcRect b="-1"/>
          <a:stretch/>
        </p:blipFill>
        <p:spPr>
          <a:xfrm>
            <a:off x="1524020" y="10"/>
            <a:ext cx="4587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p:cNvSpPr>
            <a:spLocks noGrp="1"/>
          </p:cNvSpPr>
          <p:nvPr>
            <p:ph idx="1"/>
          </p:nvPr>
        </p:nvSpPr>
        <p:spPr>
          <a:xfrm>
            <a:off x="6409342" y="1828801"/>
            <a:ext cx="3630007" cy="4664075"/>
          </a:xfrm>
        </p:spPr>
        <p:txBody>
          <a:bodyPr>
            <a:normAutofit/>
          </a:bodyPr>
          <a:lstStyle/>
          <a:p>
            <a:pPr marL="0" indent="0" algn="ctr">
              <a:buNone/>
            </a:pPr>
            <a:r>
              <a:rPr lang="en-GB" sz="2400"/>
              <a:t> </a:t>
            </a:r>
            <a:r>
              <a:rPr lang="en-GB" sz="2400" b="1"/>
              <a:t>Community Actions:</a:t>
            </a:r>
            <a:br>
              <a:rPr lang="en-GB" sz="2400"/>
            </a:br>
            <a:r>
              <a:rPr lang="en-GB" sz="2400"/>
              <a:t>✅ </a:t>
            </a:r>
            <a:r>
              <a:rPr lang="en-GB" sz="2400" b="1"/>
              <a:t>92 pledges</a:t>
            </a:r>
            <a:r>
              <a:rPr lang="en-GB" sz="2400"/>
              <a:t> for water conservation</a:t>
            </a:r>
            <a:br>
              <a:rPr lang="en-GB" sz="2400"/>
            </a:br>
            <a:r>
              <a:rPr lang="en-GB" sz="2400"/>
              <a:t>✅ </a:t>
            </a:r>
            <a:r>
              <a:rPr lang="en-GB" sz="2400" b="1"/>
              <a:t>109 pledges</a:t>
            </a:r>
            <a:r>
              <a:rPr lang="en-GB" sz="2400"/>
              <a:t> to reduce flood risk</a:t>
            </a:r>
            <a:br>
              <a:rPr lang="en-GB" sz="2400"/>
            </a:br>
            <a:r>
              <a:rPr lang="en-GB" sz="2400"/>
              <a:t>✅ </a:t>
            </a:r>
            <a:r>
              <a:rPr lang="en-GB" sz="2400" b="1"/>
              <a:t>4 new volunteers joined us and 6 peer mentors were trained</a:t>
            </a:r>
            <a:br>
              <a:rPr lang="en-GB" sz="2400"/>
            </a:br>
            <a:r>
              <a:rPr lang="en-GB" sz="2400"/>
              <a:t>✅ </a:t>
            </a:r>
            <a:r>
              <a:rPr lang="en-GB" sz="2400" b="1"/>
              <a:t>100 trees distributed, 3 planted in public spaces</a:t>
            </a:r>
            <a:br>
              <a:rPr lang="en-GB" sz="2400"/>
            </a:br>
            <a:r>
              <a:rPr lang="en-GB" sz="2400"/>
              <a:t>✅ </a:t>
            </a:r>
            <a:r>
              <a:rPr lang="en-GB" sz="2400" b="1"/>
              <a:t>Punjabi radio program</a:t>
            </a:r>
            <a:r>
              <a:rPr lang="en-GB" sz="2400"/>
              <a:t> on climate adaptation</a:t>
            </a:r>
          </a:p>
        </p:txBody>
      </p:sp>
    </p:spTree>
    <p:extLst>
      <p:ext uri="{BB962C8B-B14F-4D97-AF65-F5344CB8AC3E}">
        <p14:creationId xmlns:p14="http://schemas.microsoft.com/office/powerpoint/2010/main" val="33653318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E9913D-A7B8-6928-0D9F-76B6B09B3A5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779EB7-7D1E-1B84-963E-9CEBDB85CD79}"/>
              </a:ext>
            </a:extLst>
          </p:cNvPr>
          <p:cNvSpPr>
            <a:spLocks noGrp="1"/>
          </p:cNvSpPr>
          <p:nvPr>
            <p:ph type="ctrTitle"/>
          </p:nvPr>
        </p:nvSpPr>
        <p:spPr>
          <a:xfrm>
            <a:off x="4671672" y="751383"/>
            <a:ext cx="7193494" cy="661515"/>
          </a:xfrm>
        </p:spPr>
        <p:txBody>
          <a:bodyPr>
            <a:normAutofit fontScale="90000"/>
          </a:bodyPr>
          <a:lstStyle/>
          <a:p>
            <a:pPr>
              <a:lnSpc>
                <a:spcPct val="100000"/>
              </a:lnSpc>
              <a:spcAft>
                <a:spcPts val="1200"/>
              </a:spcAft>
            </a:pPr>
            <a:r>
              <a:rPr lang="en-GB"/>
              <a:t>Content</a:t>
            </a:r>
          </a:p>
        </p:txBody>
      </p:sp>
      <p:sp>
        <p:nvSpPr>
          <p:cNvPr id="3" name="Text Placeholder 2">
            <a:extLst>
              <a:ext uri="{FF2B5EF4-FFF2-40B4-BE49-F238E27FC236}">
                <a16:creationId xmlns:a16="http://schemas.microsoft.com/office/drawing/2014/main" id="{A320C48C-E3FD-F690-B461-43B5CD00C9F5}"/>
              </a:ext>
            </a:extLst>
          </p:cNvPr>
          <p:cNvSpPr>
            <a:spLocks noGrp="1"/>
          </p:cNvSpPr>
          <p:nvPr>
            <p:ph type="body" sz="quarter" idx="10"/>
          </p:nvPr>
        </p:nvSpPr>
        <p:spPr>
          <a:xfrm>
            <a:off x="2258342" y="3657322"/>
            <a:ext cx="1399258" cy="661515"/>
          </a:xfrm>
        </p:spPr>
        <p:txBody>
          <a:bodyPr/>
          <a:lstStyle/>
          <a:p>
            <a:r>
              <a:rPr lang="en-GB" dirty="0"/>
              <a:t>Resources</a:t>
            </a:r>
          </a:p>
        </p:txBody>
      </p:sp>
      <p:sp>
        <p:nvSpPr>
          <p:cNvPr id="4" name="Text Placeholder 3">
            <a:extLst>
              <a:ext uri="{FF2B5EF4-FFF2-40B4-BE49-F238E27FC236}">
                <a16:creationId xmlns:a16="http://schemas.microsoft.com/office/drawing/2014/main" id="{A8AED10B-780B-0D7E-E896-3921D2AC8A14}"/>
              </a:ext>
            </a:extLst>
          </p:cNvPr>
          <p:cNvSpPr>
            <a:spLocks noGrp="1"/>
          </p:cNvSpPr>
          <p:nvPr>
            <p:ph type="body" sz="quarter" idx="11"/>
          </p:nvPr>
        </p:nvSpPr>
        <p:spPr/>
        <p:txBody>
          <a:bodyPr/>
          <a:lstStyle/>
          <a:p>
            <a:r>
              <a:rPr lang="en-GB"/>
              <a:t>Activities </a:t>
            </a:r>
          </a:p>
        </p:txBody>
      </p:sp>
      <p:sp>
        <p:nvSpPr>
          <p:cNvPr id="5" name="Text Placeholder 4">
            <a:extLst>
              <a:ext uri="{FF2B5EF4-FFF2-40B4-BE49-F238E27FC236}">
                <a16:creationId xmlns:a16="http://schemas.microsoft.com/office/drawing/2014/main" id="{DF75C792-4841-7DD6-F951-2B798528788B}"/>
              </a:ext>
            </a:extLst>
          </p:cNvPr>
          <p:cNvSpPr>
            <a:spLocks noGrp="1"/>
          </p:cNvSpPr>
          <p:nvPr>
            <p:ph type="body" sz="quarter" idx="12"/>
          </p:nvPr>
        </p:nvSpPr>
        <p:spPr>
          <a:xfrm>
            <a:off x="1420711" y="2140433"/>
            <a:ext cx="1399258" cy="661515"/>
          </a:xfrm>
        </p:spPr>
        <p:txBody>
          <a:bodyPr>
            <a:noAutofit/>
          </a:bodyPr>
          <a:lstStyle/>
          <a:p>
            <a:r>
              <a:rPr lang="en-GB" dirty="0"/>
              <a:t>Climate Adaptation </a:t>
            </a:r>
          </a:p>
        </p:txBody>
      </p:sp>
      <p:sp>
        <p:nvSpPr>
          <p:cNvPr id="8" name="TextBox 7">
            <a:extLst>
              <a:ext uri="{FF2B5EF4-FFF2-40B4-BE49-F238E27FC236}">
                <a16:creationId xmlns:a16="http://schemas.microsoft.com/office/drawing/2014/main" id="{FFEEF581-E1B1-7C52-4990-2665D23BFBAD}"/>
              </a:ext>
            </a:extLst>
          </p:cNvPr>
          <p:cNvSpPr txBox="1"/>
          <p:nvPr/>
        </p:nvSpPr>
        <p:spPr>
          <a:xfrm>
            <a:off x="4671672" y="1497123"/>
            <a:ext cx="6919463" cy="4832092"/>
          </a:xfrm>
          <a:prstGeom prst="rect">
            <a:avLst/>
          </a:prstGeom>
          <a:noFill/>
        </p:spPr>
        <p:txBody>
          <a:bodyPr wrap="square">
            <a:spAutoFit/>
          </a:bodyPr>
          <a:lstStyle/>
          <a:p>
            <a:r>
              <a:rPr lang="en-GB" sz="1400" b="1" dirty="0">
                <a:solidFill>
                  <a:schemeClr val="tx1"/>
                </a:solidFill>
                <a:latin typeface="Arial" panose="020B0604020202020204" pitchFamily="34" charset="0"/>
                <a:cs typeface="Arial" panose="020B0604020202020204" pitchFamily="34" charset="0"/>
              </a:rPr>
              <a:t>Part 1: Introducing Climate Adaptation </a:t>
            </a:r>
          </a:p>
          <a:p>
            <a:pPr marL="285750" indent="-285750">
              <a:buFont typeface="Arial" panose="020B0604020202020204" pitchFamily="34" charset="0"/>
              <a:buChar char="•"/>
            </a:pPr>
            <a:r>
              <a:rPr lang="en-GB" sz="1400" b="0" dirty="0">
                <a:solidFill>
                  <a:schemeClr val="tx1"/>
                </a:solidFill>
                <a:latin typeface="Arial" panose="020B0604020202020204" pitchFamily="34" charset="0"/>
                <a:cs typeface="Arial" panose="020B0604020202020204" pitchFamily="34" charset="0"/>
              </a:rPr>
              <a:t>What is climate risk?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What climate risks impact the West Midlands? </a:t>
            </a:r>
            <a:endParaRPr lang="en-GB" sz="14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What is climate adaptation? </a:t>
            </a:r>
            <a:r>
              <a:rPr lang="en-GB" sz="1400" b="0" dirty="0">
                <a:solidFill>
                  <a:schemeClr val="tx1"/>
                </a:solidFill>
                <a:latin typeface="Arial" panose="020B0604020202020204" pitchFamily="34" charset="0"/>
                <a:cs typeface="Arial" panose="020B0604020202020204" pitchFamily="34" charset="0"/>
              </a:rPr>
              <a:t>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Climate risk West Midlands case studies </a:t>
            </a:r>
          </a:p>
          <a:p>
            <a:endParaRPr lang="en-GB" sz="1400" dirty="0">
              <a:latin typeface="Arial" panose="020B0604020202020204" pitchFamily="34" charset="0"/>
              <a:cs typeface="Arial" panose="020B0604020202020204" pitchFamily="34" charset="0"/>
            </a:endParaRPr>
          </a:p>
          <a:p>
            <a:r>
              <a:rPr lang="en-GB" sz="1400" b="1" dirty="0">
                <a:solidFill>
                  <a:schemeClr val="tx1"/>
                </a:solidFill>
                <a:latin typeface="Arial" panose="020B0604020202020204" pitchFamily="34" charset="0"/>
                <a:cs typeface="Arial" panose="020B0604020202020204" pitchFamily="34" charset="0"/>
              </a:rPr>
              <a:t>Part 2: Actions Your Community Could Take</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Climate adaptation West Midlands c</a:t>
            </a:r>
            <a:r>
              <a:rPr lang="en-GB" sz="1400" b="0" dirty="0">
                <a:solidFill>
                  <a:schemeClr val="tx1"/>
                </a:solidFill>
                <a:latin typeface="Arial" panose="020B0604020202020204" pitchFamily="34" charset="0"/>
                <a:cs typeface="Arial" panose="020B0604020202020204" pitchFamily="34" charset="0"/>
              </a:rPr>
              <a:t>ase studies</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Example of community climate adaptation initiative from BME United</a:t>
            </a: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Activity:</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Mapping climate risks and impacts for your community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Mapping climate adaptation solutions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Making a pledge for climate adaptation action  </a:t>
            </a:r>
          </a:p>
          <a:p>
            <a:endParaRPr lang="en-GB" sz="1400" dirty="0">
              <a:latin typeface="Arial" panose="020B0604020202020204" pitchFamily="34" charset="0"/>
              <a:cs typeface="Arial" panose="020B0604020202020204" pitchFamily="34" charset="0"/>
            </a:endParaRPr>
          </a:p>
          <a:p>
            <a:r>
              <a:rPr lang="en-GB" sz="1400" b="1" dirty="0">
                <a:latin typeface="Arial" panose="020B0604020202020204" pitchFamily="34" charset="0"/>
                <a:cs typeface="Arial" panose="020B0604020202020204" pitchFamily="34" charset="0"/>
              </a:rPr>
              <a:t>Resources: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Community organisations engaged in climate adaptation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Links for further exploration </a:t>
            </a:r>
          </a:p>
          <a:p>
            <a:pPr marL="285750" indent="-285750">
              <a:buFont typeface="Arial" panose="020B0604020202020204" pitchFamily="34" charset="0"/>
              <a:buChar char="•"/>
            </a:pPr>
            <a:r>
              <a:rPr lang="en-GB" sz="1400" dirty="0">
                <a:latin typeface="Arial" panose="020B0604020202020204" pitchFamily="34" charset="0"/>
                <a:cs typeface="Arial" panose="020B0604020202020204" pitchFamily="34" charset="0"/>
              </a:rPr>
              <a:t>Get in touch </a:t>
            </a:r>
            <a:endParaRPr lang="en-GB" sz="1400" dirty="0">
              <a:solidFill>
                <a:schemeClr val="tx1"/>
              </a:solidFill>
              <a:latin typeface="Arial" panose="020B0604020202020204" pitchFamily="34" charset="0"/>
              <a:cs typeface="Arial" panose="020B0604020202020204" pitchFamily="34" charset="0"/>
            </a:endParaRPr>
          </a:p>
          <a:p>
            <a:endParaRPr lang="en-GB" sz="1400" b="0" dirty="0">
              <a:solidFill>
                <a:schemeClr val="tx1"/>
              </a:solidFill>
              <a:latin typeface="Arial" panose="020B0604020202020204" pitchFamily="34" charset="0"/>
              <a:cs typeface="Arial" panose="020B0604020202020204" pitchFamily="34" charset="0"/>
            </a:endParaRPr>
          </a:p>
          <a:p>
            <a:endParaRPr lang="en-GB" sz="1400" b="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411919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7" name="Freeform: Shape 16">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4722" y="0"/>
            <a:ext cx="5653279"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solidFill>
                <a:prstClr val="black"/>
              </a:solidFill>
              <a:latin typeface="Calibri"/>
            </a:endParaRPr>
          </a:p>
        </p:txBody>
      </p:sp>
      <p:sp>
        <p:nvSpPr>
          <p:cNvPr id="2" name="Title 1"/>
          <p:cNvSpPr>
            <a:spLocks noGrp="1"/>
          </p:cNvSpPr>
          <p:nvPr>
            <p:ph type="title"/>
          </p:nvPr>
        </p:nvSpPr>
        <p:spPr>
          <a:xfrm>
            <a:off x="1888958" y="1065749"/>
            <a:ext cx="2811607" cy="4726502"/>
          </a:xfrm>
        </p:spPr>
        <p:txBody>
          <a:bodyPr>
            <a:normAutofit/>
          </a:bodyPr>
          <a:lstStyle/>
          <a:p>
            <a:r>
              <a:rPr lang="en-GB" sz="3700"/>
              <a:t>Overcoming Challenges Through Community Engagement</a:t>
            </a:r>
          </a:p>
        </p:txBody>
      </p:sp>
      <p:sp>
        <p:nvSpPr>
          <p:cNvPr id="3" name="Content Placeholder 2"/>
          <p:cNvSpPr>
            <a:spLocks noGrp="1"/>
          </p:cNvSpPr>
          <p:nvPr>
            <p:ph idx="1"/>
          </p:nvPr>
        </p:nvSpPr>
        <p:spPr>
          <a:xfrm>
            <a:off x="5486401" y="25400"/>
            <a:ext cx="5153914" cy="6858000"/>
          </a:xfrm>
        </p:spPr>
        <p:txBody>
          <a:bodyPr anchor="ctr">
            <a:normAutofit lnSpcReduction="10000"/>
          </a:bodyPr>
          <a:lstStyle/>
          <a:p>
            <a:pPr marL="0" indent="0">
              <a:buNone/>
            </a:pPr>
            <a:r>
              <a:rPr lang="en-GB" sz="2400"/>
              <a:t>💡 </a:t>
            </a:r>
            <a:r>
              <a:rPr lang="en-GB" sz="2400" b="1"/>
              <a:t>Key Strategies for Success:</a:t>
            </a:r>
            <a:br>
              <a:rPr lang="en-GB" sz="2400"/>
            </a:br>
            <a:r>
              <a:rPr lang="en-GB" sz="2400"/>
              <a:t>✔ </a:t>
            </a:r>
            <a:r>
              <a:rPr lang="en-GB" sz="2400" b="1"/>
              <a:t>Peer Mentors:</a:t>
            </a:r>
            <a:r>
              <a:rPr lang="en-GB" sz="2400"/>
              <a:t> Trusted community members helped deliver key messages, making learning more relatable and impactful.</a:t>
            </a:r>
            <a:br>
              <a:rPr lang="en-GB" sz="2400"/>
            </a:br>
            <a:r>
              <a:rPr lang="en-GB" sz="2400"/>
              <a:t>✔ </a:t>
            </a:r>
            <a:r>
              <a:rPr lang="en-GB" sz="2400" b="1"/>
              <a:t>Interactive Activities:</a:t>
            </a:r>
            <a:r>
              <a:rPr lang="en-GB" sz="2400"/>
              <a:t> Workshops included </a:t>
            </a:r>
            <a:r>
              <a:rPr lang="en-GB" sz="2400" b="1"/>
              <a:t>games, discussions, and hands-on exercises</a:t>
            </a:r>
            <a:r>
              <a:rPr lang="en-GB" sz="2400"/>
              <a:t> like Kahoot! to make learning engaging and fun.</a:t>
            </a:r>
            <a:br>
              <a:rPr lang="en-GB" sz="2400"/>
            </a:br>
            <a:r>
              <a:rPr lang="en-GB" sz="2400"/>
              <a:t>✔ </a:t>
            </a:r>
            <a:r>
              <a:rPr lang="en-GB" sz="2400" b="1"/>
              <a:t>Multi-Lingual Support:</a:t>
            </a:r>
            <a:r>
              <a:rPr lang="en-GB" sz="2400"/>
              <a:t> Staff and volunteers delivered sessions in </a:t>
            </a:r>
            <a:r>
              <a:rPr lang="en-GB" sz="2400" b="1"/>
              <a:t>Punjabi, Urdu, Hindi, and other community languages</a:t>
            </a:r>
            <a:r>
              <a:rPr lang="en-GB" sz="2400"/>
              <a:t>, ensuring everyone could participate fully.</a:t>
            </a:r>
            <a:br>
              <a:rPr lang="en-GB" sz="2400"/>
            </a:br>
            <a:r>
              <a:rPr lang="en-GB" sz="2400"/>
              <a:t>✔ </a:t>
            </a:r>
            <a:r>
              <a:rPr lang="en-GB" sz="2400" b="1"/>
              <a:t>Translated Resources:</a:t>
            </a:r>
            <a:r>
              <a:rPr lang="en-GB" sz="2400"/>
              <a:t> Participants received handouts, guides, and emergency preparedness checklists in </a:t>
            </a:r>
            <a:r>
              <a:rPr lang="en-GB" sz="2400" b="1"/>
              <a:t>multiple languages</a:t>
            </a:r>
            <a:r>
              <a:rPr lang="en-GB" sz="2400"/>
              <a:t> to aid understanding.</a:t>
            </a:r>
          </a:p>
        </p:txBody>
      </p:sp>
    </p:spTree>
    <p:extLst>
      <p:ext uri="{BB962C8B-B14F-4D97-AF65-F5344CB8AC3E}">
        <p14:creationId xmlns:p14="http://schemas.microsoft.com/office/powerpoint/2010/main" val="27592919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3"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a:solidFill>
                <a:prstClr val="black"/>
              </a:solidFill>
              <a:latin typeface="Calibri"/>
            </a:endParaRPr>
          </a:p>
        </p:txBody>
      </p:sp>
      <p:sp>
        <p:nvSpPr>
          <p:cNvPr id="2" name="Title 1"/>
          <p:cNvSpPr>
            <a:spLocks noGrp="1"/>
          </p:cNvSpPr>
          <p:nvPr>
            <p:ph type="title"/>
          </p:nvPr>
        </p:nvSpPr>
        <p:spPr>
          <a:xfrm>
            <a:off x="2152650" y="713312"/>
            <a:ext cx="3028950" cy="5431376"/>
          </a:xfrm>
        </p:spPr>
        <p:txBody>
          <a:bodyPr>
            <a:normAutofit/>
          </a:bodyPr>
          <a:lstStyle/>
          <a:p>
            <a:r>
              <a:rPr lang="en-GB"/>
              <a:t>Community Feedback</a:t>
            </a:r>
          </a:p>
        </p:txBody>
      </p:sp>
      <p:sp>
        <p:nvSpPr>
          <p:cNvPr id="3" name="Content Placeholder 2"/>
          <p:cNvSpPr>
            <a:spLocks noGrp="1"/>
          </p:cNvSpPr>
          <p:nvPr>
            <p:ph idx="1"/>
          </p:nvPr>
        </p:nvSpPr>
        <p:spPr>
          <a:xfrm>
            <a:off x="6096000" y="713313"/>
            <a:ext cx="3943351" cy="5431376"/>
          </a:xfrm>
        </p:spPr>
        <p:txBody>
          <a:bodyPr anchor="ctr">
            <a:normAutofit/>
          </a:bodyPr>
          <a:lstStyle/>
          <a:p>
            <a:pPr marL="0" indent="0">
              <a:buNone/>
            </a:pPr>
            <a:r>
              <a:rPr lang="en-GB" sz="2400"/>
              <a:t>📢 </a:t>
            </a:r>
            <a:r>
              <a:rPr lang="en-GB" sz="2400" b="1"/>
              <a:t>What People Said:</a:t>
            </a:r>
            <a:br>
              <a:rPr lang="en-GB" sz="2400"/>
            </a:br>
            <a:r>
              <a:rPr lang="en-GB" sz="2400"/>
              <a:t>💬 </a:t>
            </a:r>
            <a:r>
              <a:rPr lang="en-GB" sz="2400" i="1"/>
              <a:t>"The session was eye-opening and made me realise the importance of taking action now."</a:t>
            </a:r>
            <a:br>
              <a:rPr lang="en-GB" sz="2400"/>
            </a:br>
            <a:r>
              <a:rPr lang="en-GB" sz="2400"/>
              <a:t>💬 </a:t>
            </a:r>
            <a:r>
              <a:rPr lang="en-GB" sz="2400" i="1"/>
              <a:t>"I gained valuable insights on how to reduce flood risks and safeguard my family."</a:t>
            </a:r>
            <a:endParaRPr lang="en-GB" sz="2400"/>
          </a:p>
          <a:p>
            <a:pPr marL="0" indent="0">
              <a:buNone/>
            </a:pPr>
            <a:r>
              <a:rPr lang="en-GB" sz="2400"/>
              <a:t>📌 </a:t>
            </a:r>
            <a:r>
              <a:rPr lang="en-GB" sz="2400" b="1"/>
              <a:t>Most Common Request:</a:t>
            </a:r>
            <a:br>
              <a:rPr lang="en-GB" sz="2400"/>
            </a:br>
            <a:r>
              <a:rPr lang="en-GB" sz="2400"/>
              <a:t>👉 </a:t>
            </a:r>
            <a:r>
              <a:rPr lang="en-GB" sz="2400" b="1"/>
              <a:t>251 participants asked for ongoing awareness sessions</a:t>
            </a:r>
            <a:endParaRPr lang="en-GB" sz="2400"/>
          </a:p>
        </p:txBody>
      </p:sp>
    </p:spTree>
    <p:extLst>
      <p:ext uri="{BB962C8B-B14F-4D97-AF65-F5344CB8AC3E}">
        <p14:creationId xmlns:p14="http://schemas.microsoft.com/office/powerpoint/2010/main" val="3163359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0339EE9-5436-4860-BBFC-7CD7C90D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Freeform: Shape 9">
            <a:extLst>
              <a:ext uri="{FF2B5EF4-FFF2-40B4-BE49-F238E27FC236}">
                <a16:creationId xmlns:a16="http://schemas.microsoft.com/office/drawing/2014/main" id="{AA770EBD-5B77-46EC-BF58-EF27ACD6B4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14722" y="0"/>
            <a:ext cx="5653279" cy="6858000"/>
          </a:xfrm>
          <a:custGeom>
            <a:avLst/>
            <a:gdLst>
              <a:gd name="connsiteX0" fmla="*/ 1008599 w 7299977"/>
              <a:gd name="connsiteY0" fmla="*/ 0 h 6858000"/>
              <a:gd name="connsiteX1" fmla="*/ 4420653 w 7299977"/>
              <a:gd name="connsiteY1" fmla="*/ 0 h 6858000"/>
              <a:gd name="connsiteX2" fmla="*/ 5511704 w 7299977"/>
              <a:gd name="connsiteY2" fmla="*/ 0 h 6858000"/>
              <a:gd name="connsiteX3" fmla="*/ 7299977 w 7299977"/>
              <a:gd name="connsiteY3" fmla="*/ 0 h 6858000"/>
              <a:gd name="connsiteX4" fmla="*/ 7299977 w 7299977"/>
              <a:gd name="connsiteY4" fmla="*/ 6858000 h 6858000"/>
              <a:gd name="connsiteX5" fmla="*/ 5511704 w 7299977"/>
              <a:gd name="connsiteY5" fmla="*/ 6858000 h 6858000"/>
              <a:gd name="connsiteX6" fmla="*/ 4420653 w 7299977"/>
              <a:gd name="connsiteY6" fmla="*/ 6858000 h 6858000"/>
              <a:gd name="connsiteX7" fmla="*/ 1592997 w 7299977"/>
              <a:gd name="connsiteY7" fmla="*/ 6858000 h 6858000"/>
              <a:gd name="connsiteX8" fmla="*/ 1232473 w 7299977"/>
              <a:gd name="connsiteY8" fmla="*/ 6658805 h 6858000"/>
              <a:gd name="connsiteX9" fmla="*/ 1075471 w 7299977"/>
              <a:gd name="connsiteY9" fmla="*/ 6431153 h 6858000"/>
              <a:gd name="connsiteX10" fmla="*/ 1020229 w 7299977"/>
              <a:gd name="connsiteY10" fmla="*/ 6367127 h 6858000"/>
              <a:gd name="connsiteX11" fmla="*/ 883579 w 7299977"/>
              <a:gd name="connsiteY11" fmla="*/ 6281757 h 6858000"/>
              <a:gd name="connsiteX12" fmla="*/ 645167 w 7299977"/>
              <a:gd name="connsiteY12" fmla="*/ 6100347 h 6858000"/>
              <a:gd name="connsiteX13" fmla="*/ 732391 w 7299977"/>
              <a:gd name="connsiteY13" fmla="*/ 6057663 h 6858000"/>
              <a:gd name="connsiteX14" fmla="*/ 985339 w 7299977"/>
              <a:gd name="connsiteY14" fmla="*/ 6167932 h 6858000"/>
              <a:gd name="connsiteX15" fmla="*/ 1168509 w 7299977"/>
              <a:gd name="connsiteY15" fmla="*/ 6196388 h 6858000"/>
              <a:gd name="connsiteX16" fmla="*/ 909746 w 7299977"/>
              <a:gd name="connsiteY16" fmla="*/ 6004307 h 6858000"/>
              <a:gd name="connsiteX17" fmla="*/ 659704 w 7299977"/>
              <a:gd name="connsiteY17" fmla="*/ 5755314 h 6858000"/>
              <a:gd name="connsiteX18" fmla="*/ 851597 w 7299977"/>
              <a:gd name="connsiteY18" fmla="*/ 5801555 h 6858000"/>
              <a:gd name="connsiteX19" fmla="*/ 860319 w 7299977"/>
              <a:gd name="connsiteY19" fmla="*/ 5769542 h 6858000"/>
              <a:gd name="connsiteX20" fmla="*/ 691686 w 7299977"/>
              <a:gd name="connsiteY20" fmla="*/ 5474306 h 6858000"/>
              <a:gd name="connsiteX21" fmla="*/ 610278 w 7299977"/>
              <a:gd name="connsiteY21" fmla="*/ 5353367 h 6858000"/>
              <a:gd name="connsiteX22" fmla="*/ 238123 w 7299977"/>
              <a:gd name="connsiteY22" fmla="*/ 4994104 h 6858000"/>
              <a:gd name="connsiteX23" fmla="*/ 592833 w 7299977"/>
              <a:gd name="connsiteY23" fmla="*/ 5154171 h 6858000"/>
              <a:gd name="connsiteX24" fmla="*/ 226494 w 7299977"/>
              <a:gd name="connsiteY24" fmla="*/ 4805580 h 6858000"/>
              <a:gd name="connsiteX25" fmla="*/ 49139 w 7299977"/>
              <a:gd name="connsiteY25" fmla="*/ 4677526 h 6858000"/>
              <a:gd name="connsiteX26" fmla="*/ 5527 w 7299977"/>
              <a:gd name="connsiteY26" fmla="*/ 4602828 h 6858000"/>
              <a:gd name="connsiteX27" fmla="*/ 84029 w 7299977"/>
              <a:gd name="connsiteY27" fmla="*/ 4585042 h 6858000"/>
              <a:gd name="connsiteX28" fmla="*/ 325347 w 7299977"/>
              <a:gd name="connsiteY28" fmla="*/ 4613499 h 6858000"/>
              <a:gd name="connsiteX29" fmla="*/ 25879 w 7299977"/>
              <a:gd name="connsiteY29" fmla="*/ 4378734 h 6858000"/>
              <a:gd name="connsiteX30" fmla="*/ 249753 w 7299977"/>
              <a:gd name="connsiteY30" fmla="*/ 4414305 h 6858000"/>
              <a:gd name="connsiteX31" fmla="*/ 313718 w 7299977"/>
              <a:gd name="connsiteY31" fmla="*/ 4321821 h 6858000"/>
              <a:gd name="connsiteX32" fmla="*/ 418386 w 7299977"/>
              <a:gd name="connsiteY32" fmla="*/ 4172424 h 6858000"/>
              <a:gd name="connsiteX33" fmla="*/ 491072 w 7299977"/>
              <a:gd name="connsiteY33" fmla="*/ 4090612 h 6858000"/>
              <a:gd name="connsiteX34" fmla="*/ 520147 w 7299977"/>
              <a:gd name="connsiteY34" fmla="*/ 3827390 h 6858000"/>
              <a:gd name="connsiteX35" fmla="*/ 459090 w 7299977"/>
              <a:gd name="connsiteY35" fmla="*/ 3539269 h 6858000"/>
              <a:gd name="connsiteX36" fmla="*/ 290458 w 7299977"/>
              <a:gd name="connsiteY36" fmla="*/ 3393429 h 6858000"/>
              <a:gd name="connsiteX37" fmla="*/ 339884 w 7299977"/>
              <a:gd name="connsiteY37" fmla="*/ 3229805 h 6858000"/>
              <a:gd name="connsiteX38" fmla="*/ 697501 w 7299977"/>
              <a:gd name="connsiteY38" fmla="*/ 3329402 h 6858000"/>
              <a:gd name="connsiteX39" fmla="*/ 165437 w 7299977"/>
              <a:gd name="connsiteY39" fmla="*/ 2941684 h 6858000"/>
              <a:gd name="connsiteX40" fmla="*/ 255568 w 7299977"/>
              <a:gd name="connsiteY40" fmla="*/ 2923898 h 6858000"/>
              <a:gd name="connsiteX41" fmla="*/ 578296 w 7299977"/>
              <a:gd name="connsiteY41" fmla="*/ 2703362 h 6858000"/>
              <a:gd name="connsiteX42" fmla="*/ 595740 w 7299977"/>
              <a:gd name="connsiteY42" fmla="*/ 2692689 h 6858000"/>
              <a:gd name="connsiteX43" fmla="*/ 650982 w 7299977"/>
              <a:gd name="connsiteY43" fmla="*/ 2553965 h 6858000"/>
              <a:gd name="connsiteX44" fmla="*/ 825429 w 7299977"/>
              <a:gd name="connsiteY44" fmla="*/ 2532623 h 6858000"/>
              <a:gd name="connsiteX45" fmla="*/ 970802 w 7299977"/>
              <a:gd name="connsiteY45" fmla="*/ 2564636 h 6858000"/>
              <a:gd name="connsiteX46" fmla="*/ 1127805 w 7299977"/>
              <a:gd name="connsiteY46" fmla="*/ 2525509 h 6858000"/>
              <a:gd name="connsiteX47" fmla="*/ 1267362 w 7299977"/>
              <a:gd name="connsiteY47" fmla="*/ 2543294 h 6858000"/>
              <a:gd name="connsiteX48" fmla="*/ 1386568 w 7299977"/>
              <a:gd name="connsiteY48" fmla="*/ 2518395 h 6858000"/>
              <a:gd name="connsiteX49" fmla="*/ 1270270 w 7299977"/>
              <a:gd name="connsiteY49" fmla="*/ 2401012 h 6858000"/>
              <a:gd name="connsiteX50" fmla="*/ 1107453 w 7299977"/>
              <a:gd name="connsiteY50" fmla="*/ 2401012 h 6858000"/>
              <a:gd name="connsiteX51" fmla="*/ 991154 w 7299977"/>
              <a:gd name="connsiteY51" fmla="*/ 2326314 h 6858000"/>
              <a:gd name="connsiteX52" fmla="*/ 880671 w 7299977"/>
              <a:gd name="connsiteY52" fmla="*/ 2191146 h 6858000"/>
              <a:gd name="connsiteX53" fmla="*/ 491072 w 7299977"/>
              <a:gd name="connsiteY53" fmla="*/ 1974165 h 6858000"/>
              <a:gd name="connsiteX54" fmla="*/ 421293 w 7299977"/>
              <a:gd name="connsiteY54" fmla="*/ 1892353 h 6858000"/>
              <a:gd name="connsiteX55" fmla="*/ 1531941 w 7299977"/>
              <a:gd name="connsiteY55" fmla="*/ 2208931 h 6858000"/>
              <a:gd name="connsiteX56" fmla="*/ 1188861 w 7299977"/>
              <a:gd name="connsiteY56" fmla="*/ 2077320 h 6858000"/>
              <a:gd name="connsiteX57" fmla="*/ 1421458 w 7299977"/>
              <a:gd name="connsiteY57" fmla="*/ 2102219 h 6858000"/>
              <a:gd name="connsiteX58" fmla="*/ 1549386 w 7299977"/>
              <a:gd name="connsiteY58" fmla="*/ 2013292 h 6858000"/>
              <a:gd name="connsiteX59" fmla="*/ 1549386 w 7299977"/>
              <a:gd name="connsiteY59" fmla="*/ 1984836 h 6858000"/>
              <a:gd name="connsiteX60" fmla="*/ 1453440 w 7299977"/>
              <a:gd name="connsiteY60" fmla="*/ 1903025 h 6858000"/>
              <a:gd name="connsiteX61" fmla="*/ 1398198 w 7299977"/>
              <a:gd name="connsiteY61" fmla="*/ 1849668 h 6858000"/>
              <a:gd name="connsiteX62" fmla="*/ 1247011 w 7299977"/>
              <a:gd name="connsiteY62" fmla="*/ 1657587 h 6858000"/>
              <a:gd name="connsiteX63" fmla="*/ 1354586 w 7299977"/>
              <a:gd name="connsiteY63" fmla="*/ 1636245 h 6858000"/>
              <a:gd name="connsiteX64" fmla="*/ 1395290 w 7299977"/>
              <a:gd name="connsiteY64" fmla="*/ 1597117 h 6858000"/>
              <a:gd name="connsiteX65" fmla="*/ 1366216 w 7299977"/>
              <a:gd name="connsiteY65" fmla="*/ 1540204 h 6858000"/>
              <a:gd name="connsiteX66" fmla="*/ 1031858 w 7299977"/>
              <a:gd name="connsiteY66" fmla="*/ 1365909 h 6858000"/>
              <a:gd name="connsiteX67" fmla="*/ 1005692 w 7299977"/>
              <a:gd name="connsiteY67" fmla="*/ 1230741 h 6858000"/>
              <a:gd name="connsiteX68" fmla="*/ 1069655 w 7299977"/>
              <a:gd name="connsiteY68" fmla="*/ 1209399 h 6858000"/>
              <a:gd name="connsiteX69" fmla="*/ 1142342 w 7299977"/>
              <a:gd name="connsiteY69" fmla="*/ 1220069 h 6858000"/>
              <a:gd name="connsiteX70" fmla="*/ 1084193 w 7299977"/>
              <a:gd name="connsiteY70" fmla="*/ 1113358 h 6858000"/>
              <a:gd name="connsiteX71" fmla="*/ 848689 w 7299977"/>
              <a:gd name="connsiteY71" fmla="*/ 1006647 h 6858000"/>
              <a:gd name="connsiteX72" fmla="*/ 805077 w 7299977"/>
              <a:gd name="connsiteY72" fmla="*/ 949734 h 6858000"/>
              <a:gd name="connsiteX73" fmla="*/ 863226 w 7299977"/>
              <a:gd name="connsiteY73" fmla="*/ 921277 h 6858000"/>
              <a:gd name="connsiteX74" fmla="*/ 906838 w 7299977"/>
              <a:gd name="connsiteY74" fmla="*/ 910606 h 6858000"/>
              <a:gd name="connsiteX75" fmla="*/ 5527 w 7299977"/>
              <a:gd name="connsiteY75" fmla="*/ 465975 h 6858000"/>
              <a:gd name="connsiteX76" fmla="*/ 209049 w 7299977"/>
              <a:gd name="connsiteY76" fmla="*/ 462417 h 6858000"/>
              <a:gd name="connsiteX77" fmla="*/ 409664 w 7299977"/>
              <a:gd name="connsiteY77" fmla="*/ 533558 h 6858000"/>
              <a:gd name="connsiteX78" fmla="*/ 621908 w 7299977"/>
              <a:gd name="connsiteY78" fmla="*/ 522887 h 6858000"/>
              <a:gd name="connsiteX79" fmla="*/ 822522 w 7299977"/>
              <a:gd name="connsiteY79" fmla="*/ 558458 h 6858000"/>
              <a:gd name="connsiteX80" fmla="*/ 996969 w 7299977"/>
              <a:gd name="connsiteY80" fmla="*/ 558458 h 6858000"/>
              <a:gd name="connsiteX81" fmla="*/ 834151 w 7299977"/>
              <a:gd name="connsiteY81" fmla="*/ 505101 h 6858000"/>
              <a:gd name="connsiteX82" fmla="*/ 773095 w 7299977"/>
              <a:gd name="connsiteY82" fmla="*/ 416176 h 6858000"/>
              <a:gd name="connsiteX83" fmla="*/ 793447 w 7299977"/>
              <a:gd name="connsiteY83" fmla="*/ 334364 h 6858000"/>
              <a:gd name="connsiteX84" fmla="*/ 860319 w 7299977"/>
              <a:gd name="connsiteY84" fmla="*/ 359262 h 6858000"/>
              <a:gd name="connsiteX85" fmla="*/ 938820 w 7299977"/>
              <a:gd name="connsiteY85" fmla="*/ 451747 h 6858000"/>
              <a:gd name="connsiteX86" fmla="*/ 956265 w 7299977"/>
              <a:gd name="connsiteY86" fmla="*/ 394834 h 6858000"/>
              <a:gd name="connsiteX87" fmla="*/ 1002784 w 7299977"/>
              <a:gd name="connsiteY87" fmla="*/ 352148 h 6858000"/>
              <a:gd name="connsiteX88" fmla="*/ 1270270 w 7299977"/>
              <a:gd name="connsiteY88" fmla="*/ 373491 h 6858000"/>
              <a:gd name="connsiteX89" fmla="*/ 1092915 w 7299977"/>
              <a:gd name="connsiteY89" fmla="*/ 192082 h 6858000"/>
              <a:gd name="connsiteX90" fmla="*/ 979525 w 7299977"/>
              <a:gd name="connsiteY90" fmla="*/ 163625 h 6858000"/>
              <a:gd name="connsiteX91" fmla="*/ 953358 w 7299977"/>
              <a:gd name="connsiteY91" fmla="*/ 88927 h 6858000"/>
              <a:gd name="connsiteX92" fmla="*/ 1005692 w 7299977"/>
              <a:gd name="connsiteY92" fmla="*/ 71141 h 6858000"/>
              <a:gd name="connsiteX93" fmla="*/ 1267362 w 7299977"/>
              <a:gd name="connsiteY93" fmla="*/ 135168 h 6858000"/>
              <a:gd name="connsiteX94" fmla="*/ 1310975 w 7299977"/>
              <a:gd name="connsiteY94" fmla="*/ 110269 h 6858000"/>
              <a:gd name="connsiteX95" fmla="*/ 1008599 w 7299977"/>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7299977" h="6858000">
                <a:moveTo>
                  <a:pt x="1008599" y="0"/>
                </a:moveTo>
                <a:lnTo>
                  <a:pt x="4420653" y="0"/>
                </a:lnTo>
                <a:lnTo>
                  <a:pt x="5511704" y="0"/>
                </a:lnTo>
                <a:lnTo>
                  <a:pt x="7299977" y="0"/>
                </a:lnTo>
                <a:lnTo>
                  <a:pt x="7299977" y="6858000"/>
                </a:lnTo>
                <a:lnTo>
                  <a:pt x="5511704" y="6858000"/>
                </a:lnTo>
                <a:lnTo>
                  <a:pt x="4420653" y="6858000"/>
                </a:lnTo>
                <a:lnTo>
                  <a:pt x="1592997" y="6858000"/>
                </a:lnTo>
                <a:cubicBezTo>
                  <a:pt x="1473792" y="6786859"/>
                  <a:pt x="1360401" y="6701489"/>
                  <a:pt x="1232473" y="6658805"/>
                </a:cubicBezTo>
                <a:cubicBezTo>
                  <a:pt x="1145250" y="6630349"/>
                  <a:pt x="1060933" y="6580550"/>
                  <a:pt x="1075471" y="6431153"/>
                </a:cubicBezTo>
                <a:cubicBezTo>
                  <a:pt x="1078378" y="6388469"/>
                  <a:pt x="1055118" y="6356456"/>
                  <a:pt x="1020229" y="6367127"/>
                </a:cubicBezTo>
                <a:cubicBezTo>
                  <a:pt x="953358" y="6388469"/>
                  <a:pt x="921375" y="6327999"/>
                  <a:pt x="883579" y="6281757"/>
                </a:cubicBezTo>
                <a:cubicBezTo>
                  <a:pt x="816707" y="6199945"/>
                  <a:pt x="752743" y="6114575"/>
                  <a:pt x="645167" y="6100347"/>
                </a:cubicBezTo>
                <a:cubicBezTo>
                  <a:pt x="665519" y="6036320"/>
                  <a:pt x="700408" y="6043434"/>
                  <a:pt x="732391" y="6057663"/>
                </a:cubicBezTo>
                <a:cubicBezTo>
                  <a:pt x="816707" y="6093234"/>
                  <a:pt x="901023" y="6132361"/>
                  <a:pt x="985339" y="6167932"/>
                </a:cubicBezTo>
                <a:cubicBezTo>
                  <a:pt x="1040581" y="6189274"/>
                  <a:pt x="1095822" y="6221287"/>
                  <a:pt x="1168509" y="6196388"/>
                </a:cubicBezTo>
                <a:cubicBezTo>
                  <a:pt x="1104545" y="6068335"/>
                  <a:pt x="996969" y="6043434"/>
                  <a:pt x="909746" y="6004307"/>
                </a:cubicBezTo>
                <a:cubicBezTo>
                  <a:pt x="802169" y="5954508"/>
                  <a:pt x="738206" y="5862025"/>
                  <a:pt x="659704" y="5755314"/>
                </a:cubicBezTo>
                <a:cubicBezTo>
                  <a:pt x="738206" y="5726858"/>
                  <a:pt x="787632" y="5805112"/>
                  <a:pt x="851597" y="5801555"/>
                </a:cubicBezTo>
                <a:cubicBezTo>
                  <a:pt x="854504" y="5790884"/>
                  <a:pt x="860319" y="5769542"/>
                  <a:pt x="860319" y="5769542"/>
                </a:cubicBezTo>
                <a:cubicBezTo>
                  <a:pt x="755650" y="5712629"/>
                  <a:pt x="709132" y="5605917"/>
                  <a:pt x="691686" y="5474306"/>
                </a:cubicBezTo>
                <a:cubicBezTo>
                  <a:pt x="685872" y="5406721"/>
                  <a:pt x="648075" y="5385379"/>
                  <a:pt x="610278" y="5353367"/>
                </a:cubicBezTo>
                <a:cubicBezTo>
                  <a:pt x="482350" y="5243097"/>
                  <a:pt x="345700" y="5143500"/>
                  <a:pt x="238123" y="4994104"/>
                </a:cubicBezTo>
                <a:cubicBezTo>
                  <a:pt x="363144" y="5011889"/>
                  <a:pt x="461997" y="5111487"/>
                  <a:pt x="592833" y="5154171"/>
                </a:cubicBezTo>
                <a:cubicBezTo>
                  <a:pt x="488165" y="4990547"/>
                  <a:pt x="351514" y="4905177"/>
                  <a:pt x="226494" y="4805580"/>
                </a:cubicBezTo>
                <a:cubicBezTo>
                  <a:pt x="168344" y="4759339"/>
                  <a:pt x="116011" y="4702425"/>
                  <a:pt x="49139" y="4677526"/>
                </a:cubicBezTo>
                <a:cubicBezTo>
                  <a:pt x="25879" y="4670412"/>
                  <a:pt x="-14826" y="4652628"/>
                  <a:pt x="5527" y="4602828"/>
                </a:cubicBezTo>
                <a:cubicBezTo>
                  <a:pt x="22972" y="4560144"/>
                  <a:pt x="54954" y="4574373"/>
                  <a:pt x="84029" y="4585042"/>
                </a:cubicBezTo>
                <a:cubicBezTo>
                  <a:pt x="153807" y="4613499"/>
                  <a:pt x="229401" y="4613499"/>
                  <a:pt x="325347" y="4613499"/>
                </a:cubicBezTo>
                <a:cubicBezTo>
                  <a:pt x="243939" y="4478331"/>
                  <a:pt x="95658" y="4521016"/>
                  <a:pt x="25879" y="4378734"/>
                </a:cubicBezTo>
                <a:cubicBezTo>
                  <a:pt x="113103" y="4353835"/>
                  <a:pt x="179975" y="4403633"/>
                  <a:pt x="249753" y="4414305"/>
                </a:cubicBezTo>
                <a:cubicBezTo>
                  <a:pt x="313718" y="4424975"/>
                  <a:pt x="328254" y="4400076"/>
                  <a:pt x="313718" y="4321821"/>
                </a:cubicBezTo>
                <a:cubicBezTo>
                  <a:pt x="290458" y="4200882"/>
                  <a:pt x="325347" y="4140411"/>
                  <a:pt x="418386" y="4172424"/>
                </a:cubicBezTo>
                <a:cubicBezTo>
                  <a:pt x="505609" y="4204438"/>
                  <a:pt x="514332" y="4158196"/>
                  <a:pt x="491072" y="4090612"/>
                </a:cubicBezTo>
                <a:cubicBezTo>
                  <a:pt x="456183" y="3991015"/>
                  <a:pt x="493979" y="3912759"/>
                  <a:pt x="520147" y="3827390"/>
                </a:cubicBezTo>
                <a:cubicBezTo>
                  <a:pt x="560851" y="3699337"/>
                  <a:pt x="543407" y="3635309"/>
                  <a:pt x="459090" y="3539269"/>
                </a:cubicBezTo>
                <a:cubicBezTo>
                  <a:pt x="409664" y="3485914"/>
                  <a:pt x="360236" y="3439672"/>
                  <a:pt x="290458" y="3393429"/>
                </a:cubicBezTo>
                <a:cubicBezTo>
                  <a:pt x="450368" y="3368530"/>
                  <a:pt x="284643" y="3283162"/>
                  <a:pt x="339884" y="3229805"/>
                </a:cubicBezTo>
                <a:cubicBezTo>
                  <a:pt x="453275" y="3208463"/>
                  <a:pt x="543407" y="3379202"/>
                  <a:pt x="697501" y="3329402"/>
                </a:cubicBezTo>
                <a:cubicBezTo>
                  <a:pt x="511425" y="3183563"/>
                  <a:pt x="302087" y="3137322"/>
                  <a:pt x="165437" y="2941684"/>
                </a:cubicBezTo>
                <a:cubicBezTo>
                  <a:pt x="197419" y="2899000"/>
                  <a:pt x="229401" y="2941684"/>
                  <a:pt x="255568" y="2923898"/>
                </a:cubicBezTo>
                <a:cubicBezTo>
                  <a:pt x="255568" y="2913227"/>
                  <a:pt x="560851" y="2980812"/>
                  <a:pt x="578296" y="2703362"/>
                </a:cubicBezTo>
                <a:cubicBezTo>
                  <a:pt x="584111" y="2703362"/>
                  <a:pt x="589926" y="2703362"/>
                  <a:pt x="595740" y="2692689"/>
                </a:cubicBezTo>
                <a:cubicBezTo>
                  <a:pt x="627722" y="2653563"/>
                  <a:pt x="598648" y="2561080"/>
                  <a:pt x="650982" y="2553965"/>
                </a:cubicBezTo>
                <a:cubicBezTo>
                  <a:pt x="709132" y="2546851"/>
                  <a:pt x="764373" y="2514837"/>
                  <a:pt x="825429" y="2532623"/>
                </a:cubicBezTo>
                <a:cubicBezTo>
                  <a:pt x="871949" y="2546851"/>
                  <a:pt x="921375" y="2564636"/>
                  <a:pt x="970802" y="2564636"/>
                </a:cubicBezTo>
                <a:cubicBezTo>
                  <a:pt x="1023136" y="2564636"/>
                  <a:pt x="1095822" y="2685576"/>
                  <a:pt x="1127805" y="2525509"/>
                </a:cubicBezTo>
                <a:cubicBezTo>
                  <a:pt x="1127805" y="2518395"/>
                  <a:pt x="1217936" y="2536181"/>
                  <a:pt x="1267362" y="2543294"/>
                </a:cubicBezTo>
                <a:cubicBezTo>
                  <a:pt x="1308067" y="2550408"/>
                  <a:pt x="1357494" y="2582422"/>
                  <a:pt x="1386568" y="2518395"/>
                </a:cubicBezTo>
                <a:cubicBezTo>
                  <a:pt x="1401105" y="2479267"/>
                  <a:pt x="1331326" y="2408126"/>
                  <a:pt x="1270270" y="2401012"/>
                </a:cubicBezTo>
                <a:cubicBezTo>
                  <a:pt x="1215029" y="2393898"/>
                  <a:pt x="1159787" y="2386784"/>
                  <a:pt x="1107453" y="2401012"/>
                </a:cubicBezTo>
                <a:cubicBezTo>
                  <a:pt x="1043489" y="2418796"/>
                  <a:pt x="1008599" y="2390340"/>
                  <a:pt x="991154" y="2326314"/>
                </a:cubicBezTo>
                <a:cubicBezTo>
                  <a:pt x="970802" y="2258731"/>
                  <a:pt x="933005" y="2223159"/>
                  <a:pt x="880671" y="2191146"/>
                </a:cubicBezTo>
                <a:cubicBezTo>
                  <a:pt x="752743" y="2112891"/>
                  <a:pt x="630630" y="2020407"/>
                  <a:pt x="491072" y="1974165"/>
                </a:cubicBezTo>
                <a:cubicBezTo>
                  <a:pt x="464905" y="1967051"/>
                  <a:pt x="432923" y="1952823"/>
                  <a:pt x="421293" y="1892353"/>
                </a:cubicBezTo>
                <a:cubicBezTo>
                  <a:pt x="799262" y="1984836"/>
                  <a:pt x="1142342" y="2223159"/>
                  <a:pt x="1531941" y="2208931"/>
                </a:cubicBezTo>
                <a:cubicBezTo>
                  <a:pt x="1427272" y="2134233"/>
                  <a:pt x="1302252" y="2130676"/>
                  <a:pt x="1188861" y="2077320"/>
                </a:cubicBezTo>
                <a:cubicBezTo>
                  <a:pt x="1270270" y="2038192"/>
                  <a:pt x="1345864" y="2080877"/>
                  <a:pt x="1421458" y="2102219"/>
                </a:cubicBezTo>
                <a:cubicBezTo>
                  <a:pt x="1485422" y="2120004"/>
                  <a:pt x="1543571" y="2123562"/>
                  <a:pt x="1549386" y="2013292"/>
                </a:cubicBezTo>
                <a:cubicBezTo>
                  <a:pt x="1549386" y="2002622"/>
                  <a:pt x="1549386" y="1995507"/>
                  <a:pt x="1549386" y="1984836"/>
                </a:cubicBezTo>
                <a:cubicBezTo>
                  <a:pt x="1526126" y="1938595"/>
                  <a:pt x="1494144" y="1917252"/>
                  <a:pt x="1453440" y="1903025"/>
                </a:cubicBezTo>
                <a:cubicBezTo>
                  <a:pt x="1430180" y="1895910"/>
                  <a:pt x="1398198" y="1881683"/>
                  <a:pt x="1398198" y="1849668"/>
                </a:cubicBezTo>
                <a:cubicBezTo>
                  <a:pt x="1401105" y="1728729"/>
                  <a:pt x="1322604" y="1693158"/>
                  <a:pt x="1247011" y="1657587"/>
                </a:cubicBezTo>
                <a:cubicBezTo>
                  <a:pt x="1287715" y="1597117"/>
                  <a:pt x="1322604" y="1639802"/>
                  <a:pt x="1354586" y="1636245"/>
                </a:cubicBezTo>
                <a:cubicBezTo>
                  <a:pt x="1374939" y="1632688"/>
                  <a:pt x="1395290" y="1629132"/>
                  <a:pt x="1395290" y="1597117"/>
                </a:cubicBezTo>
                <a:cubicBezTo>
                  <a:pt x="1395290" y="1572219"/>
                  <a:pt x="1386568" y="1540204"/>
                  <a:pt x="1366216" y="1540204"/>
                </a:cubicBezTo>
                <a:cubicBezTo>
                  <a:pt x="1238288" y="1536647"/>
                  <a:pt x="1165601" y="1365909"/>
                  <a:pt x="1031858" y="1365909"/>
                </a:cubicBezTo>
                <a:cubicBezTo>
                  <a:pt x="950450" y="1365909"/>
                  <a:pt x="1072563" y="1269868"/>
                  <a:pt x="1005692" y="1230741"/>
                </a:cubicBezTo>
                <a:cubicBezTo>
                  <a:pt x="991154" y="1220069"/>
                  <a:pt x="1046396" y="1205842"/>
                  <a:pt x="1069655" y="1209399"/>
                </a:cubicBezTo>
                <a:cubicBezTo>
                  <a:pt x="1092915" y="1212955"/>
                  <a:pt x="1113268" y="1237855"/>
                  <a:pt x="1142342" y="1220069"/>
                </a:cubicBezTo>
                <a:cubicBezTo>
                  <a:pt x="1156879" y="1156043"/>
                  <a:pt x="1119082" y="1131144"/>
                  <a:pt x="1084193" y="1113358"/>
                </a:cubicBezTo>
                <a:cubicBezTo>
                  <a:pt x="1008599" y="1070674"/>
                  <a:pt x="933005" y="1020875"/>
                  <a:pt x="848689" y="1006647"/>
                </a:cubicBezTo>
                <a:cubicBezTo>
                  <a:pt x="819615" y="1003089"/>
                  <a:pt x="802169" y="985305"/>
                  <a:pt x="805077" y="949734"/>
                </a:cubicBezTo>
                <a:cubicBezTo>
                  <a:pt x="810892" y="903491"/>
                  <a:pt x="839967" y="917720"/>
                  <a:pt x="863226" y="921277"/>
                </a:cubicBezTo>
                <a:cubicBezTo>
                  <a:pt x="877764" y="924835"/>
                  <a:pt x="892301" y="935506"/>
                  <a:pt x="906838" y="910606"/>
                </a:cubicBezTo>
                <a:cubicBezTo>
                  <a:pt x="566666" y="658055"/>
                  <a:pt x="386404" y="672284"/>
                  <a:pt x="5527" y="465975"/>
                </a:cubicBezTo>
                <a:cubicBezTo>
                  <a:pt x="89843" y="426847"/>
                  <a:pt x="150900" y="455303"/>
                  <a:pt x="209049" y="462417"/>
                </a:cubicBezTo>
                <a:cubicBezTo>
                  <a:pt x="354422" y="480203"/>
                  <a:pt x="264290" y="512216"/>
                  <a:pt x="409664" y="533558"/>
                </a:cubicBezTo>
                <a:cubicBezTo>
                  <a:pt x="479443" y="544229"/>
                  <a:pt x="543407" y="579800"/>
                  <a:pt x="621908" y="522887"/>
                </a:cubicBezTo>
                <a:cubicBezTo>
                  <a:pt x="674242" y="483759"/>
                  <a:pt x="758558" y="526444"/>
                  <a:pt x="822522" y="558458"/>
                </a:cubicBezTo>
                <a:cubicBezTo>
                  <a:pt x="874856" y="586915"/>
                  <a:pt x="927190" y="594028"/>
                  <a:pt x="996969" y="558458"/>
                </a:cubicBezTo>
                <a:cubicBezTo>
                  <a:pt x="933005" y="537116"/>
                  <a:pt x="883579" y="519330"/>
                  <a:pt x="834151" y="505101"/>
                </a:cubicBezTo>
                <a:cubicBezTo>
                  <a:pt x="793447" y="494431"/>
                  <a:pt x="770187" y="469532"/>
                  <a:pt x="773095" y="416176"/>
                </a:cubicBezTo>
                <a:cubicBezTo>
                  <a:pt x="773095" y="387720"/>
                  <a:pt x="764373" y="348592"/>
                  <a:pt x="793447" y="334364"/>
                </a:cubicBezTo>
                <a:cubicBezTo>
                  <a:pt x="816707" y="320135"/>
                  <a:pt x="848689" y="334364"/>
                  <a:pt x="860319" y="359262"/>
                </a:cubicBezTo>
                <a:cubicBezTo>
                  <a:pt x="874856" y="405504"/>
                  <a:pt x="889393" y="448189"/>
                  <a:pt x="938820" y="451747"/>
                </a:cubicBezTo>
                <a:cubicBezTo>
                  <a:pt x="1005692" y="458860"/>
                  <a:pt x="967894" y="430405"/>
                  <a:pt x="956265" y="394834"/>
                </a:cubicBezTo>
                <a:cubicBezTo>
                  <a:pt x="944635" y="355706"/>
                  <a:pt x="979525" y="345034"/>
                  <a:pt x="1002784" y="352148"/>
                </a:cubicBezTo>
                <a:cubicBezTo>
                  <a:pt x="1090008" y="384162"/>
                  <a:pt x="1180139" y="327250"/>
                  <a:pt x="1270270" y="373491"/>
                </a:cubicBezTo>
                <a:cubicBezTo>
                  <a:pt x="1247011" y="259665"/>
                  <a:pt x="1197583" y="209867"/>
                  <a:pt x="1092915" y="192082"/>
                </a:cubicBezTo>
                <a:cubicBezTo>
                  <a:pt x="1055118" y="188525"/>
                  <a:pt x="1014414" y="195638"/>
                  <a:pt x="979525" y="163625"/>
                </a:cubicBezTo>
                <a:cubicBezTo>
                  <a:pt x="959172" y="145839"/>
                  <a:pt x="938820" y="124497"/>
                  <a:pt x="953358" y="88927"/>
                </a:cubicBezTo>
                <a:cubicBezTo>
                  <a:pt x="962080" y="64027"/>
                  <a:pt x="985339" y="64027"/>
                  <a:pt x="1005692" y="71141"/>
                </a:cubicBezTo>
                <a:cubicBezTo>
                  <a:pt x="1090008" y="110269"/>
                  <a:pt x="1180139" y="120941"/>
                  <a:pt x="1267362" y="135168"/>
                </a:cubicBezTo>
                <a:cubicBezTo>
                  <a:pt x="1281900" y="138725"/>
                  <a:pt x="1296437" y="145839"/>
                  <a:pt x="1310975" y="110269"/>
                </a:cubicBezTo>
                <a:cubicBezTo>
                  <a:pt x="1209214" y="78255"/>
                  <a:pt x="1110360" y="35571"/>
                  <a:pt x="1008599" y="0"/>
                </a:cubicBezTo>
                <a:close/>
              </a:path>
            </a:pathLst>
          </a:custGeom>
          <a:solidFill>
            <a:schemeClr val="bg2">
              <a:alpha val="50000"/>
            </a:schemeClr>
          </a:solidFill>
          <a:ln w="32707" cap="flat">
            <a:noFill/>
            <a:prstDash val="solid"/>
            <a:miter/>
          </a:ln>
        </p:spPr>
        <p:txBody>
          <a:bodyPr rtlCol="0" anchor="ctr"/>
          <a:lstStyle/>
          <a:p>
            <a:endParaRPr lang="en-US">
              <a:solidFill>
                <a:prstClr val="black"/>
              </a:solidFill>
              <a:latin typeface="Calibri"/>
            </a:endParaRPr>
          </a:p>
        </p:txBody>
      </p:sp>
      <p:sp>
        <p:nvSpPr>
          <p:cNvPr id="2" name="Title 1"/>
          <p:cNvSpPr>
            <a:spLocks noGrp="1"/>
          </p:cNvSpPr>
          <p:nvPr>
            <p:ph type="title"/>
          </p:nvPr>
        </p:nvSpPr>
        <p:spPr>
          <a:xfrm>
            <a:off x="2203114" y="1065749"/>
            <a:ext cx="2811607" cy="4726502"/>
          </a:xfrm>
        </p:spPr>
        <p:txBody>
          <a:bodyPr>
            <a:normAutofit/>
          </a:bodyPr>
          <a:lstStyle/>
          <a:p>
            <a:r>
              <a:rPr lang="en-GB"/>
              <a:t>Why This Matters</a:t>
            </a:r>
          </a:p>
        </p:txBody>
      </p:sp>
      <p:sp>
        <p:nvSpPr>
          <p:cNvPr id="3" name="Content Placeholder 2"/>
          <p:cNvSpPr>
            <a:spLocks noGrp="1"/>
          </p:cNvSpPr>
          <p:nvPr>
            <p:ph idx="1"/>
          </p:nvPr>
        </p:nvSpPr>
        <p:spPr>
          <a:xfrm>
            <a:off x="6324600" y="713313"/>
            <a:ext cx="3714750" cy="5431376"/>
          </a:xfrm>
        </p:spPr>
        <p:txBody>
          <a:bodyPr anchor="ctr">
            <a:normAutofit lnSpcReduction="10000"/>
          </a:bodyPr>
          <a:lstStyle/>
          <a:p>
            <a:pPr marL="0" indent="0">
              <a:buNone/>
            </a:pPr>
            <a:r>
              <a:rPr lang="en-GB" sz="2400"/>
              <a:t>🌍 </a:t>
            </a:r>
            <a:r>
              <a:rPr lang="en-GB" sz="2400" b="1"/>
              <a:t>Impact on Our Community:</a:t>
            </a:r>
            <a:br>
              <a:rPr lang="en-GB" sz="2400"/>
            </a:br>
            <a:r>
              <a:rPr lang="en-GB" sz="2400"/>
              <a:t>✔ People are more </a:t>
            </a:r>
            <a:r>
              <a:rPr lang="en-GB" sz="2400" b="1"/>
              <a:t>aware and prepared</a:t>
            </a:r>
            <a:br>
              <a:rPr lang="en-GB" sz="2400"/>
            </a:br>
            <a:r>
              <a:rPr lang="en-GB" sz="2400"/>
              <a:t>✔ More families are </a:t>
            </a:r>
            <a:r>
              <a:rPr lang="en-GB" sz="2400" b="1"/>
              <a:t>taking climate action</a:t>
            </a:r>
            <a:endParaRPr lang="en-GB" sz="2400"/>
          </a:p>
          <a:p>
            <a:pPr marL="0" indent="0">
              <a:buNone/>
            </a:pPr>
            <a:endParaRPr lang="en-GB" sz="2400"/>
          </a:p>
          <a:p>
            <a:pPr marL="0" indent="0">
              <a:buNone/>
            </a:pPr>
            <a:r>
              <a:rPr lang="en-GB" sz="2400"/>
              <a:t>🚀 </a:t>
            </a:r>
            <a:r>
              <a:rPr lang="en-GB" sz="2400" b="1"/>
              <a:t>Big Picture:</a:t>
            </a:r>
            <a:endParaRPr lang="en-GB" sz="2400"/>
          </a:p>
          <a:p>
            <a:pPr>
              <a:buFont typeface="Arial"/>
              <a:buChar char="•"/>
            </a:pPr>
            <a:r>
              <a:rPr lang="en-GB" sz="2400"/>
              <a:t>This project shows how </a:t>
            </a:r>
            <a:r>
              <a:rPr lang="en-GB" sz="2400" b="1"/>
              <a:t>grassroots engagement can drive real change</a:t>
            </a:r>
            <a:endParaRPr lang="en-GB" sz="2400"/>
          </a:p>
          <a:p>
            <a:pPr>
              <a:buFont typeface="Arial"/>
              <a:buChar char="•"/>
            </a:pPr>
            <a:r>
              <a:rPr lang="en-GB" sz="2400" i="1"/>
              <a:t>If we all take action, we can build a climate-resilient future!</a:t>
            </a:r>
            <a:endParaRPr lang="en-GB" sz="2400"/>
          </a:p>
        </p:txBody>
      </p:sp>
    </p:spTree>
    <p:extLst>
      <p:ext uri="{BB962C8B-B14F-4D97-AF65-F5344CB8AC3E}">
        <p14:creationId xmlns:p14="http://schemas.microsoft.com/office/powerpoint/2010/main" val="12944961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 name="Title 1"/>
          <p:cNvSpPr>
            <a:spLocks noGrp="1"/>
          </p:cNvSpPr>
          <p:nvPr>
            <p:ph type="title"/>
          </p:nvPr>
        </p:nvSpPr>
        <p:spPr>
          <a:xfrm>
            <a:off x="2152651" y="365126"/>
            <a:ext cx="3938487" cy="1807305"/>
          </a:xfrm>
        </p:spPr>
        <p:txBody>
          <a:bodyPr>
            <a:normAutofit/>
          </a:bodyPr>
          <a:lstStyle/>
          <a:p>
            <a:r>
              <a:rPr lang="en-GB"/>
              <a:t>Key Takeaways</a:t>
            </a:r>
          </a:p>
        </p:txBody>
      </p:sp>
      <p:sp>
        <p:nvSpPr>
          <p:cNvPr id="3" name="Content Placeholder 2"/>
          <p:cNvSpPr>
            <a:spLocks noGrp="1"/>
          </p:cNvSpPr>
          <p:nvPr>
            <p:ph idx="1"/>
          </p:nvPr>
        </p:nvSpPr>
        <p:spPr>
          <a:xfrm>
            <a:off x="2152651" y="2537555"/>
            <a:ext cx="3464715" cy="3639408"/>
          </a:xfrm>
        </p:spPr>
        <p:txBody>
          <a:bodyPr>
            <a:normAutofit/>
          </a:bodyPr>
          <a:lstStyle/>
          <a:p>
            <a:pPr marL="0" indent="0">
              <a:buNone/>
            </a:pPr>
            <a:br>
              <a:rPr lang="en-GB" sz="2400"/>
            </a:br>
            <a:r>
              <a:rPr lang="en-GB" sz="2400"/>
              <a:t>✅ </a:t>
            </a:r>
            <a:r>
              <a:rPr lang="en-GB" sz="2400" b="1"/>
              <a:t>Engage directly with local groups</a:t>
            </a:r>
            <a:br>
              <a:rPr lang="en-GB" sz="2400"/>
            </a:br>
            <a:r>
              <a:rPr lang="en-GB" sz="2400"/>
              <a:t>✅ </a:t>
            </a:r>
            <a:r>
              <a:rPr lang="en-GB" sz="2400" b="1"/>
              <a:t>Use culturally sensitive methods</a:t>
            </a:r>
            <a:br>
              <a:rPr lang="en-GB" sz="2400"/>
            </a:br>
            <a:r>
              <a:rPr lang="en-GB" sz="2400"/>
              <a:t>✅ </a:t>
            </a:r>
            <a:r>
              <a:rPr lang="en-GB" sz="2400" b="1"/>
              <a:t>Recruit peer mentors</a:t>
            </a:r>
            <a:r>
              <a:rPr lang="en-GB" sz="2400"/>
              <a:t> to spread awareness</a:t>
            </a:r>
            <a:br>
              <a:rPr lang="en-GB" sz="2400"/>
            </a:br>
            <a:endParaRPr lang="en-GB" sz="2400"/>
          </a:p>
        </p:txBody>
      </p:sp>
      <p:pic>
        <p:nvPicPr>
          <p:cNvPr id="5" name="Picture 4" descr="Close up image of hands applauding">
            <a:extLst>
              <a:ext uri="{FF2B5EF4-FFF2-40B4-BE49-F238E27FC236}">
                <a16:creationId xmlns:a16="http://schemas.microsoft.com/office/drawing/2014/main" id="{9282B094-64D0-0B4D-85E9-C0160BDEB540}"/>
              </a:ext>
            </a:extLst>
          </p:cNvPr>
          <p:cNvPicPr>
            <a:picLocks noChangeAspect="1"/>
          </p:cNvPicPr>
          <p:nvPr/>
        </p:nvPicPr>
        <p:blipFill>
          <a:blip r:embed="rId3" cstate="hqprint">
            <a:extLst>
              <a:ext uri="{28A0092B-C50C-407E-A947-70E740481C1C}">
                <a14:useLocalDpi xmlns:a14="http://schemas.microsoft.com/office/drawing/2010/main"/>
              </a:ext>
            </a:extLst>
          </a:blip>
          <a:srcRect b="-1"/>
          <a:stretch/>
        </p:blipFill>
        <p:spPr>
          <a:xfrm>
            <a:off x="6195912" y="10"/>
            <a:ext cx="4472089"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9851698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718681-A12E-49D6-9925-DD7C68176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0" name="Freeform: Shape 9">
            <a:extLst>
              <a:ext uri="{FF2B5EF4-FFF2-40B4-BE49-F238E27FC236}">
                <a16:creationId xmlns:a16="http://schemas.microsoft.com/office/drawing/2014/main" id="{FBD77573-9EF2-4C35-8285-A1CF6FBB0E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524000" y="0"/>
            <a:ext cx="4133778"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a:solidFill>
                <a:prstClr val="black"/>
              </a:solidFill>
              <a:latin typeface="Calibri"/>
            </a:endParaRPr>
          </a:p>
        </p:txBody>
      </p:sp>
      <p:sp>
        <p:nvSpPr>
          <p:cNvPr id="2" name="Title 1"/>
          <p:cNvSpPr>
            <a:spLocks noGrp="1"/>
          </p:cNvSpPr>
          <p:nvPr>
            <p:ph type="title"/>
          </p:nvPr>
        </p:nvSpPr>
        <p:spPr>
          <a:xfrm>
            <a:off x="2152650" y="713312"/>
            <a:ext cx="3028950" cy="5431376"/>
          </a:xfrm>
        </p:spPr>
        <p:txBody>
          <a:bodyPr>
            <a:normAutofit/>
          </a:bodyPr>
          <a:lstStyle/>
          <a:p>
            <a:r>
              <a:rPr lang="en-GB"/>
              <a:t>Thank You</a:t>
            </a:r>
          </a:p>
        </p:txBody>
      </p:sp>
      <p:sp>
        <p:nvSpPr>
          <p:cNvPr id="3" name="Content Placeholder 2"/>
          <p:cNvSpPr>
            <a:spLocks noGrp="1"/>
          </p:cNvSpPr>
          <p:nvPr>
            <p:ph idx="1"/>
          </p:nvPr>
        </p:nvSpPr>
        <p:spPr>
          <a:xfrm>
            <a:off x="5410201" y="713313"/>
            <a:ext cx="4629150" cy="5431376"/>
          </a:xfrm>
        </p:spPr>
        <p:txBody>
          <a:bodyPr anchor="ctr">
            <a:normAutofit/>
          </a:bodyPr>
          <a:lstStyle/>
          <a:p>
            <a:pPr marL="0" indent="0">
              <a:buNone/>
            </a:pPr>
            <a:r>
              <a:rPr lang="en-GB" sz="2400" b="1"/>
              <a:t>Contact Information:</a:t>
            </a:r>
            <a:br>
              <a:rPr lang="en-GB" sz="2400"/>
            </a:br>
            <a:r>
              <a:rPr lang="en-GB" sz="2400"/>
              <a:t>Arslan Butt &amp; Neena </a:t>
            </a:r>
            <a:r>
              <a:rPr lang="en-GB" sz="2400" err="1"/>
              <a:t>Bilku</a:t>
            </a:r>
            <a:endParaRPr lang="en-GB" sz="2400"/>
          </a:p>
          <a:p>
            <a:pPr marL="0" indent="0">
              <a:buNone/>
            </a:pPr>
            <a:r>
              <a:rPr lang="en-GB" sz="2400"/>
              <a:t>Email: 	</a:t>
            </a:r>
            <a:r>
              <a:rPr lang="en-GB" sz="2400">
                <a:hlinkClick r:id="rId3"/>
              </a:rPr>
              <a:t>arslan@bmeunitedltd.co.uk</a:t>
            </a:r>
            <a:r>
              <a:rPr lang="en-GB" sz="2400"/>
              <a:t>, 	</a:t>
            </a:r>
            <a:r>
              <a:rPr lang="en-GB" sz="2400">
                <a:hlinkClick r:id="rId4"/>
              </a:rPr>
              <a:t>neena@bmeunitedltd.co.uk</a:t>
            </a:r>
            <a:br>
              <a:rPr lang="en-GB" sz="2400"/>
            </a:br>
            <a:r>
              <a:rPr lang="en-GB" sz="2400"/>
              <a:t>Tel: 	01902772600</a:t>
            </a:r>
            <a:br>
              <a:rPr lang="en-GB" sz="2400"/>
            </a:br>
            <a:r>
              <a:rPr lang="en-GB" sz="2400"/>
              <a:t>Web: 	</a:t>
            </a:r>
            <a:r>
              <a:rPr lang="en-GB" sz="2400">
                <a:hlinkClick r:id="rId5"/>
              </a:rPr>
              <a:t>www.bmeunitedltd.co.uk</a:t>
            </a:r>
            <a:endParaRPr lang="en-GB" sz="2400"/>
          </a:p>
          <a:p>
            <a:pPr marL="0" indent="0">
              <a:buNone/>
            </a:pPr>
            <a:r>
              <a:rPr lang="en-GB" sz="2400"/>
              <a:t>Twitter:	@BMEUNITEDLTD</a:t>
            </a:r>
          </a:p>
          <a:p>
            <a:pPr marL="0" indent="0">
              <a:buNone/>
            </a:pPr>
            <a:endParaRPr lang="en-GB" sz="1700"/>
          </a:p>
        </p:txBody>
      </p:sp>
    </p:spTree>
    <p:extLst>
      <p:ext uri="{BB962C8B-B14F-4D97-AF65-F5344CB8AC3E}">
        <p14:creationId xmlns:p14="http://schemas.microsoft.com/office/powerpoint/2010/main" val="21866836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19123-AD1C-C4CA-131A-A822D6E1FA90}"/>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5A292961-7D83-C99A-39EF-CD1C2557EB3F}"/>
              </a:ext>
            </a:extLst>
          </p:cNvPr>
          <p:cNvSpPr>
            <a:spLocks noGrp="1"/>
          </p:cNvSpPr>
          <p:nvPr>
            <p:ph type="ctrTitle"/>
          </p:nvPr>
        </p:nvSpPr>
        <p:spPr>
          <a:xfrm>
            <a:off x="1690664" y="1111094"/>
            <a:ext cx="9364023" cy="2317906"/>
          </a:xfrm>
        </p:spPr>
        <p:txBody>
          <a:bodyPr>
            <a:normAutofit/>
          </a:bodyPr>
          <a:lstStyle/>
          <a:p>
            <a:r>
              <a:rPr lang="en-GB" sz="8000" dirty="0">
                <a:latin typeface="Arial"/>
                <a:cs typeface="Arial"/>
              </a:rPr>
              <a:t>Part 3: </a:t>
            </a:r>
            <a:br>
              <a:rPr lang="en-GB" sz="8000" dirty="0">
                <a:latin typeface="Arial"/>
                <a:cs typeface="Arial"/>
              </a:rPr>
            </a:br>
            <a:r>
              <a:rPr lang="en-GB" dirty="0">
                <a:latin typeface="Arial"/>
                <a:cs typeface="Arial"/>
              </a:rPr>
              <a:t>Activities</a:t>
            </a:r>
            <a:endParaRPr lang="en-GB" dirty="0"/>
          </a:p>
        </p:txBody>
      </p:sp>
    </p:spTree>
    <p:extLst>
      <p:ext uri="{BB962C8B-B14F-4D97-AF65-F5344CB8AC3E}">
        <p14:creationId xmlns:p14="http://schemas.microsoft.com/office/powerpoint/2010/main" val="3408715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6A59D71-0A89-AFAA-FDDD-757041E3F788}"/>
              </a:ext>
            </a:extLst>
          </p:cNvPr>
          <p:cNvSpPr>
            <a:spLocks noGrp="1"/>
          </p:cNvSpPr>
          <p:nvPr>
            <p:ph type="body" sz="quarter" idx="10"/>
          </p:nvPr>
        </p:nvSpPr>
        <p:spPr/>
        <p:txBody>
          <a:bodyPr/>
          <a:lstStyle/>
          <a:p>
            <a:r>
              <a:rPr lang="en-GB" dirty="0"/>
              <a:t>Making a Pledge </a:t>
            </a:r>
          </a:p>
        </p:txBody>
      </p:sp>
      <p:sp>
        <p:nvSpPr>
          <p:cNvPr id="4" name="Text Placeholder 3">
            <a:extLst>
              <a:ext uri="{FF2B5EF4-FFF2-40B4-BE49-F238E27FC236}">
                <a16:creationId xmlns:a16="http://schemas.microsoft.com/office/drawing/2014/main" id="{168FC394-2EBE-4B85-1A41-6016C1604D0C}"/>
              </a:ext>
            </a:extLst>
          </p:cNvPr>
          <p:cNvSpPr>
            <a:spLocks noGrp="1"/>
          </p:cNvSpPr>
          <p:nvPr>
            <p:ph type="body" sz="quarter" idx="11"/>
          </p:nvPr>
        </p:nvSpPr>
        <p:spPr>
          <a:xfrm>
            <a:off x="541488" y="3678220"/>
            <a:ext cx="1429816" cy="661515"/>
          </a:xfrm>
        </p:spPr>
        <p:txBody>
          <a:bodyPr>
            <a:noAutofit/>
          </a:bodyPr>
          <a:lstStyle/>
          <a:p>
            <a:r>
              <a:rPr lang="en-GB" dirty="0"/>
              <a:t>Adaptation Action Plan </a:t>
            </a:r>
          </a:p>
        </p:txBody>
      </p:sp>
      <p:sp>
        <p:nvSpPr>
          <p:cNvPr id="5" name="Text Placeholder 4">
            <a:extLst>
              <a:ext uri="{FF2B5EF4-FFF2-40B4-BE49-F238E27FC236}">
                <a16:creationId xmlns:a16="http://schemas.microsoft.com/office/drawing/2014/main" id="{A8D5871D-595B-4A98-486F-03156E9329A2}"/>
              </a:ext>
            </a:extLst>
          </p:cNvPr>
          <p:cNvSpPr>
            <a:spLocks noGrp="1"/>
          </p:cNvSpPr>
          <p:nvPr>
            <p:ph type="body" sz="quarter" idx="12"/>
          </p:nvPr>
        </p:nvSpPr>
        <p:spPr/>
        <p:txBody>
          <a:bodyPr>
            <a:noAutofit/>
          </a:bodyPr>
          <a:lstStyle/>
          <a:p>
            <a:r>
              <a:rPr lang="en-GB" dirty="0"/>
              <a:t>Mapping Risks &amp; Impacts</a:t>
            </a:r>
          </a:p>
        </p:txBody>
      </p:sp>
      <p:sp>
        <p:nvSpPr>
          <p:cNvPr id="6" name="Title 1">
            <a:extLst>
              <a:ext uri="{FF2B5EF4-FFF2-40B4-BE49-F238E27FC236}">
                <a16:creationId xmlns:a16="http://schemas.microsoft.com/office/drawing/2014/main" id="{C0A315F5-AF9A-8D7B-2C12-C35FA230DC86}"/>
              </a:ext>
            </a:extLst>
          </p:cNvPr>
          <p:cNvSpPr txBox="1">
            <a:spLocks/>
          </p:cNvSpPr>
          <p:nvPr/>
        </p:nvSpPr>
        <p:spPr>
          <a:xfrm>
            <a:off x="4671672" y="971433"/>
            <a:ext cx="7193494" cy="661515"/>
          </a:xfrm>
          <a:prstGeom prst="rect">
            <a:avLst/>
          </a:prstGeom>
          <a:noFill/>
        </p:spPr>
        <p:txBody>
          <a:bodyPr vert="horz" lIns="91440" tIns="45720" rIns="91440" bIns="45720" rtlCol="0" anchor="ctr" anchorCtr="0">
            <a:normAutofit fontScale="90000" lnSpcReduction="20000"/>
          </a:bodyPr>
          <a:lstStyle>
            <a:lvl1pPr algn="l" defTabSz="914400" rtl="0" eaLnBrk="1" latinLnBrk="0" hangingPunct="1">
              <a:lnSpc>
                <a:spcPct val="90000"/>
              </a:lnSpc>
              <a:spcBef>
                <a:spcPct val="0"/>
              </a:spcBef>
              <a:buNone/>
              <a:defRPr sz="4800" b="1" i="0" kern="1200">
                <a:solidFill>
                  <a:srgbClr val="008674"/>
                </a:solidFill>
                <a:latin typeface="Arial" panose="020B0604020202020204" pitchFamily="34" charset="0"/>
                <a:ea typeface="+mj-ea"/>
                <a:cs typeface="Arial" panose="020B0604020202020204" pitchFamily="34" charset="0"/>
              </a:defRPr>
            </a:lvl1pPr>
          </a:lstStyle>
          <a:p>
            <a:pPr>
              <a:lnSpc>
                <a:spcPct val="100000"/>
              </a:lnSpc>
              <a:spcAft>
                <a:spcPts val="1200"/>
              </a:spcAft>
            </a:pPr>
            <a:r>
              <a:rPr lang="en-GB" dirty="0"/>
              <a:t>Activities</a:t>
            </a:r>
          </a:p>
        </p:txBody>
      </p:sp>
      <p:sp>
        <p:nvSpPr>
          <p:cNvPr id="7" name="TextBox 6">
            <a:extLst>
              <a:ext uri="{FF2B5EF4-FFF2-40B4-BE49-F238E27FC236}">
                <a16:creationId xmlns:a16="http://schemas.microsoft.com/office/drawing/2014/main" id="{13CA64E7-C7B2-30DA-B690-DF76D2707138}"/>
              </a:ext>
            </a:extLst>
          </p:cNvPr>
          <p:cNvSpPr txBox="1"/>
          <p:nvPr/>
        </p:nvSpPr>
        <p:spPr>
          <a:xfrm>
            <a:off x="4671672" y="1632948"/>
            <a:ext cx="6919463" cy="4401205"/>
          </a:xfrm>
          <a:prstGeom prst="rect">
            <a:avLst/>
          </a:prstGeom>
          <a:noFill/>
        </p:spPr>
        <p:txBody>
          <a:bodyPr wrap="square">
            <a:spAutoFit/>
          </a:bodyPr>
          <a:lstStyle/>
          <a:p>
            <a:r>
              <a:rPr lang="en-GB" sz="1400" dirty="0">
                <a:latin typeface="Arial" panose="020B0604020202020204" pitchFamily="34" charset="0"/>
                <a:cs typeface="Arial" panose="020B0604020202020204" pitchFamily="34" charset="0"/>
              </a:rPr>
              <a:t>The following pages will help you put the learning and insights from parts 1 and 2 into practice in your local area and community. Working on these activities collectively is a great way to collaborate, share ideas, hear different perspectives and expand your adaptation reach and impact.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The conversation starters can help get you started by having discussions or brainstorming sessions on the topic.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Activity 1 focuses on exploring climate risks and impacts in your local area, so that you have a localised and specific focus for your adaptation action plan.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Activity 2 focuses on developing your action plan based on the climate risks and impacts your explored, helping you find ways to be better prepared or reduce the impacts all together. </a:t>
            </a:r>
          </a:p>
          <a:p>
            <a:endParaRPr lang="en-GB" sz="1400" dirty="0">
              <a:latin typeface="Arial" panose="020B0604020202020204" pitchFamily="34" charset="0"/>
              <a:cs typeface="Arial" panose="020B0604020202020204" pitchFamily="34" charset="0"/>
            </a:endParaRPr>
          </a:p>
          <a:p>
            <a:r>
              <a:rPr lang="en-GB" sz="1400" dirty="0">
                <a:latin typeface="Arial" panose="020B0604020202020204" pitchFamily="34" charset="0"/>
                <a:cs typeface="Arial" panose="020B0604020202020204" pitchFamily="34" charset="0"/>
              </a:rPr>
              <a:t>Making a pledge brings the learning and activities together to help you move forward with a tangible, achievable climate adaptation action that will benefit you, your community and surrounding area. </a:t>
            </a:r>
          </a:p>
          <a:p>
            <a:endParaRPr lang="en-GB" sz="1400" dirty="0">
              <a:latin typeface="Arial" panose="020B0604020202020204" pitchFamily="34" charset="0"/>
              <a:cs typeface="Arial" panose="020B0604020202020204" pitchFamily="34" charset="0"/>
            </a:endParaRPr>
          </a:p>
          <a:p>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018956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0E41A-39D7-FF76-EF51-9DD6F25F3FC2}"/>
              </a:ext>
            </a:extLst>
          </p:cNvPr>
          <p:cNvSpPr>
            <a:spLocks noGrp="1"/>
          </p:cNvSpPr>
          <p:nvPr>
            <p:ph type="ctrTitle"/>
          </p:nvPr>
        </p:nvSpPr>
        <p:spPr>
          <a:xfrm>
            <a:off x="424312" y="445233"/>
            <a:ext cx="10394047" cy="726506"/>
          </a:xfrm>
        </p:spPr>
        <p:txBody>
          <a:bodyPr>
            <a:normAutofit fontScale="90000"/>
          </a:bodyPr>
          <a:lstStyle/>
          <a:p>
            <a:r>
              <a:rPr lang="en-GB" dirty="0">
                <a:latin typeface="Arial"/>
                <a:cs typeface="Arial"/>
              </a:rPr>
              <a:t>Conversation starters </a:t>
            </a:r>
            <a:endParaRPr lang="en-GB" dirty="0"/>
          </a:p>
        </p:txBody>
      </p:sp>
      <p:sp>
        <p:nvSpPr>
          <p:cNvPr id="3" name="Speech Bubble: Rectangle with Corners Rounded 2">
            <a:extLst>
              <a:ext uri="{FF2B5EF4-FFF2-40B4-BE49-F238E27FC236}">
                <a16:creationId xmlns:a16="http://schemas.microsoft.com/office/drawing/2014/main" id="{E04CD383-DA7D-5CF7-B027-FA72201F7EA8}"/>
              </a:ext>
            </a:extLst>
          </p:cNvPr>
          <p:cNvSpPr/>
          <p:nvPr/>
        </p:nvSpPr>
        <p:spPr>
          <a:xfrm>
            <a:off x="950960" y="2281770"/>
            <a:ext cx="4873278" cy="1253313"/>
          </a:xfrm>
          <a:prstGeom prst="wedgeRoundRectCallout">
            <a:avLst>
              <a:gd name="adj1" fmla="val -35860"/>
              <a:gd name="adj2" fmla="val 79321"/>
              <a:gd name="adj3" fmla="val 16667"/>
            </a:avLst>
          </a:prstGeom>
          <a:noFill/>
          <a:ln w="38100">
            <a:solidFill>
              <a:srgbClr val="52BC9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000" dirty="0">
              <a:solidFill>
                <a:schemeClr val="tx1"/>
              </a:solidFill>
              <a:latin typeface="Lato"/>
              <a:ea typeface="Lato"/>
              <a:cs typeface="Lato"/>
            </a:endParaRPr>
          </a:p>
          <a:p>
            <a:pPr algn="ctr"/>
            <a:r>
              <a:rPr lang="en-GB" sz="2000" dirty="0">
                <a:solidFill>
                  <a:schemeClr val="tx1"/>
                </a:solidFill>
                <a:latin typeface="Lato"/>
                <a:ea typeface="Lato"/>
                <a:cs typeface="Lato"/>
              </a:rPr>
              <a:t>What climate risks are you aware of? </a:t>
            </a:r>
          </a:p>
          <a:p>
            <a:pPr algn="ctr"/>
            <a:r>
              <a:rPr lang="en-GB" sz="2000" dirty="0">
                <a:solidFill>
                  <a:schemeClr val="tx1"/>
                </a:solidFill>
                <a:latin typeface="Lato"/>
                <a:ea typeface="Lato"/>
                <a:cs typeface="Lato"/>
              </a:rPr>
              <a:t>Are you concerned about? </a:t>
            </a:r>
          </a:p>
          <a:p>
            <a:pPr algn="ctr"/>
            <a:r>
              <a:rPr lang="en-GB" sz="2000" dirty="0">
                <a:solidFill>
                  <a:schemeClr val="tx1"/>
                </a:solidFill>
                <a:latin typeface="Lato"/>
                <a:ea typeface="Lato"/>
                <a:cs typeface="Lato"/>
              </a:rPr>
              <a:t>Have you experienced? </a:t>
            </a:r>
          </a:p>
          <a:p>
            <a:pPr algn="ctr"/>
            <a:endParaRPr lang="en-GB" dirty="0">
              <a:solidFill>
                <a:schemeClr val="tx1"/>
              </a:solidFill>
            </a:endParaRPr>
          </a:p>
        </p:txBody>
      </p:sp>
      <p:sp>
        <p:nvSpPr>
          <p:cNvPr id="4" name="Speech Bubble: Rectangle with Corners Rounded 3">
            <a:extLst>
              <a:ext uri="{FF2B5EF4-FFF2-40B4-BE49-F238E27FC236}">
                <a16:creationId xmlns:a16="http://schemas.microsoft.com/office/drawing/2014/main" id="{9EDEA5AD-4D41-B18B-92D3-CA538B226545}"/>
              </a:ext>
            </a:extLst>
          </p:cNvPr>
          <p:cNvSpPr/>
          <p:nvPr/>
        </p:nvSpPr>
        <p:spPr>
          <a:xfrm>
            <a:off x="424312" y="4382530"/>
            <a:ext cx="5926575" cy="1499537"/>
          </a:xfrm>
          <a:prstGeom prst="wedgeRoundRectCallout">
            <a:avLst>
              <a:gd name="adj1" fmla="val 34240"/>
              <a:gd name="adj2" fmla="val 73771"/>
              <a:gd name="adj3" fmla="val 16667"/>
            </a:avLst>
          </a:prstGeom>
          <a:noFill/>
          <a:ln w="38100">
            <a:solidFill>
              <a:schemeClr val="bg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solidFill>
                  <a:schemeClr val="tx1"/>
                </a:solidFill>
                <a:latin typeface="Lato"/>
                <a:ea typeface="Lato"/>
                <a:cs typeface="Lato"/>
              </a:rPr>
              <a:t>What weather events have impacted your community in recent years? </a:t>
            </a:r>
          </a:p>
          <a:p>
            <a:pPr algn="ctr"/>
            <a:r>
              <a:rPr lang="en-GB" sz="2000" dirty="0">
                <a:solidFill>
                  <a:schemeClr val="tx1"/>
                </a:solidFill>
                <a:latin typeface="Lato"/>
                <a:ea typeface="Lato"/>
                <a:cs typeface="Lato"/>
              </a:rPr>
              <a:t>What could you have done to be better prepared? </a:t>
            </a:r>
          </a:p>
        </p:txBody>
      </p:sp>
      <p:sp>
        <p:nvSpPr>
          <p:cNvPr id="5" name="Speech Bubble: Rectangle with Corners Rounded 4">
            <a:extLst>
              <a:ext uri="{FF2B5EF4-FFF2-40B4-BE49-F238E27FC236}">
                <a16:creationId xmlns:a16="http://schemas.microsoft.com/office/drawing/2014/main" id="{0810E5A1-B02E-FEFD-42E7-ED6511F27104}"/>
              </a:ext>
            </a:extLst>
          </p:cNvPr>
          <p:cNvSpPr/>
          <p:nvPr/>
        </p:nvSpPr>
        <p:spPr>
          <a:xfrm>
            <a:off x="6367764" y="2281770"/>
            <a:ext cx="5113315" cy="1301003"/>
          </a:xfrm>
          <a:prstGeom prst="wedgeRoundRectCallout">
            <a:avLst>
              <a:gd name="adj1" fmla="val 37794"/>
              <a:gd name="adj2" fmla="val 69188"/>
              <a:gd name="adj3" fmla="val 16667"/>
            </a:avLst>
          </a:prstGeom>
          <a:noFill/>
          <a:ln w="38100">
            <a:solidFill>
              <a:schemeClr val="bg2">
                <a:lumMod val="40000"/>
                <a:lumOff val="6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solidFill>
                  <a:schemeClr val="tx1"/>
                </a:solidFill>
                <a:latin typeface="Lato"/>
                <a:ea typeface="Lato"/>
                <a:cs typeface="Lato"/>
              </a:rPr>
              <a:t>What are you and your communities already doing to prepare for or  adapt to climate change? </a:t>
            </a:r>
          </a:p>
        </p:txBody>
      </p:sp>
      <p:sp>
        <p:nvSpPr>
          <p:cNvPr id="6" name="Speech Bubble: Rectangle with Corners Rounded 5">
            <a:extLst>
              <a:ext uri="{FF2B5EF4-FFF2-40B4-BE49-F238E27FC236}">
                <a16:creationId xmlns:a16="http://schemas.microsoft.com/office/drawing/2014/main" id="{462F96F6-39A5-9543-7E3F-723DEC20400D}"/>
              </a:ext>
            </a:extLst>
          </p:cNvPr>
          <p:cNvSpPr/>
          <p:nvPr/>
        </p:nvSpPr>
        <p:spPr>
          <a:xfrm>
            <a:off x="7061480" y="4382530"/>
            <a:ext cx="4419600" cy="1215432"/>
          </a:xfrm>
          <a:prstGeom prst="wedgeRoundRectCallout">
            <a:avLst>
              <a:gd name="adj1" fmla="val -37313"/>
              <a:gd name="adj2" fmla="val 76680"/>
              <a:gd name="adj3" fmla="val 16667"/>
            </a:avLst>
          </a:prstGeom>
          <a:noFill/>
          <a:ln w="38100">
            <a:solidFill>
              <a:schemeClr val="bg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GB" sz="2000" dirty="0">
                <a:solidFill>
                  <a:schemeClr val="tx1"/>
                </a:solidFill>
                <a:latin typeface="Lato"/>
                <a:ea typeface="Lato"/>
                <a:cs typeface="Lato"/>
              </a:rPr>
              <a:t>What do we need to think about when developing climate adaptation solutions? </a:t>
            </a:r>
          </a:p>
        </p:txBody>
      </p:sp>
      <p:sp>
        <p:nvSpPr>
          <p:cNvPr id="7" name="TextBox 6">
            <a:extLst>
              <a:ext uri="{FF2B5EF4-FFF2-40B4-BE49-F238E27FC236}">
                <a16:creationId xmlns:a16="http://schemas.microsoft.com/office/drawing/2014/main" id="{730972A9-AC9C-C035-B387-F47F07BE01AA}"/>
              </a:ext>
            </a:extLst>
          </p:cNvPr>
          <p:cNvSpPr txBox="1"/>
          <p:nvPr/>
        </p:nvSpPr>
        <p:spPr>
          <a:xfrm>
            <a:off x="424312" y="1247681"/>
            <a:ext cx="11056767"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latin typeface="Arial"/>
                <a:cs typeface="Arial"/>
              </a:rPr>
              <a:t>Use these questions to help get conversations started with your family, friends or community groups. It can help to think about climate adaptation collectively, so that you are working together to a shared goal.   </a:t>
            </a:r>
          </a:p>
        </p:txBody>
      </p:sp>
    </p:spTree>
    <p:extLst>
      <p:ext uri="{BB962C8B-B14F-4D97-AF65-F5344CB8AC3E}">
        <p14:creationId xmlns:p14="http://schemas.microsoft.com/office/powerpoint/2010/main" val="1922329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FF39C-F8AE-0523-CADE-0332B19B1EFE}"/>
              </a:ext>
            </a:extLst>
          </p:cNvPr>
          <p:cNvSpPr>
            <a:spLocks noGrp="1"/>
          </p:cNvSpPr>
          <p:nvPr>
            <p:ph type="ctrTitle"/>
          </p:nvPr>
        </p:nvSpPr>
        <p:spPr>
          <a:xfrm>
            <a:off x="424312" y="445233"/>
            <a:ext cx="11626662" cy="726506"/>
          </a:xfrm>
        </p:spPr>
        <p:txBody>
          <a:bodyPr>
            <a:normAutofit fontScale="90000"/>
          </a:bodyPr>
          <a:lstStyle/>
          <a:p>
            <a:r>
              <a:rPr lang="en-GB" dirty="0"/>
              <a:t>Activity 1: Mapping Climate Risk &amp; Impacts  </a:t>
            </a:r>
          </a:p>
        </p:txBody>
      </p:sp>
      <p:sp>
        <p:nvSpPr>
          <p:cNvPr id="3" name="Content Placeholder 2">
            <a:extLst>
              <a:ext uri="{FF2B5EF4-FFF2-40B4-BE49-F238E27FC236}">
                <a16:creationId xmlns:a16="http://schemas.microsoft.com/office/drawing/2014/main" id="{C61B6E65-A5A0-2B92-0E78-F602E345A0A6}"/>
              </a:ext>
            </a:extLst>
          </p:cNvPr>
          <p:cNvSpPr>
            <a:spLocks noGrp="1"/>
          </p:cNvSpPr>
          <p:nvPr>
            <p:ph sz="quarter" idx="13"/>
          </p:nvPr>
        </p:nvSpPr>
        <p:spPr>
          <a:xfrm>
            <a:off x="424312" y="1171739"/>
            <a:ext cx="5815443" cy="5019171"/>
          </a:xfrm>
        </p:spPr>
        <p:txBody>
          <a:bodyPr anchor="ctr">
            <a:normAutofit lnSpcReduction="10000"/>
          </a:bodyPr>
          <a:lstStyle/>
          <a:p>
            <a:pPr marL="0" indent="0">
              <a:buNone/>
            </a:pPr>
            <a:r>
              <a:rPr lang="en-GB" sz="2000" dirty="0"/>
              <a:t>Now that you have explored climate risk and impacts in the West Midlands you can start to focus on your own community and develop a localised perspective. </a:t>
            </a:r>
          </a:p>
          <a:p>
            <a:r>
              <a:rPr lang="en-GB" sz="2000" dirty="0"/>
              <a:t>Get together with a group, maybe your family and friends or with a local community group. </a:t>
            </a:r>
          </a:p>
          <a:p>
            <a:r>
              <a:rPr lang="en-GB" sz="2000" dirty="0"/>
              <a:t>To make this a creative activity why not get some pens and paper, post it notes and stickers. </a:t>
            </a:r>
          </a:p>
          <a:p>
            <a:r>
              <a:rPr lang="en-GB" sz="2000" dirty="0"/>
              <a:t>Choose an area to focus on, this could be your home, your street or local community space or a community asset like a park.  </a:t>
            </a:r>
          </a:p>
          <a:p>
            <a:r>
              <a:rPr lang="en-GB" sz="2000" dirty="0"/>
              <a:t>Pick 1 hazard (e.g. flood or heatwave) and think about 3-5 impacts on your community area. </a:t>
            </a:r>
          </a:p>
          <a:p>
            <a:r>
              <a:rPr lang="en-GB" sz="2000" dirty="0"/>
              <a:t>Map them out in a flow chart/spider diagram and create links and connections between the impacts </a:t>
            </a:r>
          </a:p>
        </p:txBody>
      </p:sp>
      <p:pic>
        <p:nvPicPr>
          <p:cNvPr id="4" name="Picture 3">
            <a:extLst>
              <a:ext uri="{FF2B5EF4-FFF2-40B4-BE49-F238E27FC236}">
                <a16:creationId xmlns:a16="http://schemas.microsoft.com/office/drawing/2014/main" id="{A445D92E-FC46-EDF2-2B31-55E995B4C5B6}"/>
              </a:ext>
            </a:extLst>
          </p:cNvPr>
          <p:cNvPicPr>
            <a:picLocks noChangeAspect="1"/>
          </p:cNvPicPr>
          <p:nvPr/>
        </p:nvPicPr>
        <p:blipFill>
          <a:blip r:embed="rId3"/>
          <a:srcRect l="2003" r="4049"/>
          <a:stretch/>
        </p:blipFill>
        <p:spPr>
          <a:xfrm>
            <a:off x="7375358" y="4094365"/>
            <a:ext cx="4579519" cy="1651768"/>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7B9BF645-63F4-1AD3-F4F9-F3FEA24D99D3}"/>
              </a:ext>
            </a:extLst>
          </p:cNvPr>
          <p:cNvPicPr>
            <a:picLocks noChangeAspect="1"/>
          </p:cNvPicPr>
          <p:nvPr/>
        </p:nvPicPr>
        <p:blipFill>
          <a:blip r:embed="rId4"/>
          <a:stretch>
            <a:fillRect/>
          </a:stretch>
        </p:blipFill>
        <p:spPr>
          <a:xfrm>
            <a:off x="6807617" y="2045509"/>
            <a:ext cx="2857500" cy="1905000"/>
          </a:xfrm>
          <a:prstGeom prst="rect">
            <a:avLst/>
          </a:prstGeom>
          <a:ln>
            <a:noFill/>
          </a:ln>
          <a:effectLst>
            <a:outerShdw blurRad="292100" dist="139700" dir="2700000" algn="tl" rotWithShape="0">
              <a:srgbClr val="333333">
                <a:alpha val="65000"/>
              </a:srgbClr>
            </a:outerShdw>
          </a:effectLst>
        </p:spPr>
      </p:pic>
      <p:pic>
        <p:nvPicPr>
          <p:cNvPr id="7" name="Picture 6" descr="A white paper with yellow sticky notes on it&#10;&#10;AI-generated content may be incorrect.">
            <a:extLst>
              <a:ext uri="{FF2B5EF4-FFF2-40B4-BE49-F238E27FC236}">
                <a16:creationId xmlns:a16="http://schemas.microsoft.com/office/drawing/2014/main" id="{5E1BC074-1DF9-A63A-F5E1-9C8DD3F13830}"/>
              </a:ext>
            </a:extLst>
          </p:cNvPr>
          <p:cNvPicPr>
            <a:picLocks noChangeAspect="1"/>
          </p:cNvPicPr>
          <p:nvPr/>
        </p:nvPicPr>
        <p:blipFill>
          <a:blip r:embed="rId5" cstate="hqprint">
            <a:extLst>
              <a:ext uri="{BEBA8EAE-BF5A-486C-A8C5-ECC9F3942E4B}">
                <a14:imgProps xmlns:a14="http://schemas.microsoft.com/office/drawing/2010/main">
                  <a14:imgLayer r:embed="rId6">
                    <a14:imgEffect>
                      <a14:colorTemperature colorTemp="8800"/>
                    </a14:imgEffect>
                    <a14:imgEffect>
                      <a14:brightnessContrast bright="20000"/>
                    </a14:imgEffect>
                  </a14:imgLayer>
                </a14:imgProps>
              </a:ext>
              <a:ext uri="{28A0092B-C50C-407E-A947-70E740481C1C}">
                <a14:useLocalDpi xmlns:a14="http://schemas.microsoft.com/office/drawing/2010/main"/>
              </a:ext>
            </a:extLst>
          </a:blip>
          <a:srcRect l="6070" r="7921"/>
          <a:stretch/>
        </p:blipFill>
        <p:spPr>
          <a:xfrm rot="5400000">
            <a:off x="9567739" y="1563370"/>
            <a:ext cx="2634913" cy="2139364"/>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8965B789-CC8F-873E-1CAB-CCE1AD0EEB7B}"/>
              </a:ext>
            </a:extLst>
          </p:cNvPr>
          <p:cNvSpPr txBox="1"/>
          <p:nvPr/>
        </p:nvSpPr>
        <p:spPr>
          <a:xfrm>
            <a:off x="424312" y="6103104"/>
            <a:ext cx="5501475" cy="923330"/>
          </a:xfrm>
          <a:prstGeom prst="rect">
            <a:avLst/>
          </a:prstGeom>
          <a:noFill/>
        </p:spPr>
        <p:txBody>
          <a:bodyPr wrap="square">
            <a:spAutoFit/>
          </a:bodyPr>
          <a:lstStyle/>
          <a:p>
            <a:r>
              <a:rPr lang="en-GB" sz="900" dirty="0"/>
              <a:t>Image sources: </a:t>
            </a:r>
          </a:p>
          <a:p>
            <a:r>
              <a:rPr lang="en-GB" sz="900" dirty="0"/>
              <a:t>Workshop outputs </a:t>
            </a:r>
          </a:p>
          <a:p>
            <a:r>
              <a:rPr lang="en-GB" sz="900" dirty="0">
                <a:hlinkClick r:id="rId7">
                  <a:extLst>
                    <a:ext uri="{A12FA001-AC4F-418D-AE19-62706E023703}">
                      <ahyp:hlinkClr xmlns:ahyp="http://schemas.microsoft.com/office/drawing/2018/hyperlinkcolor" val="tx"/>
                    </a:ext>
                  </a:extLst>
                </a:hlinkClick>
              </a:rPr>
              <a:t>https://images.reading.gov.uk/2025/05/OP006-Reading-Borough-Council-Climate-Change-Adaptation-Framework.pdf</a:t>
            </a:r>
            <a:endParaRPr lang="en-GB" sz="900" dirty="0"/>
          </a:p>
          <a:p>
            <a:r>
              <a:rPr lang="en-GB" sz="900" dirty="0">
                <a:hlinkClick r:id="rId8">
                  <a:extLst>
                    <a:ext uri="{A12FA001-AC4F-418D-AE19-62706E023703}">
                      <ahyp:hlinkClr xmlns:ahyp="http://schemas.microsoft.com/office/drawing/2018/hyperlinkcolor" val="tx"/>
                    </a:ext>
                  </a:extLst>
                </a:hlinkClick>
              </a:rPr>
              <a:t>https://www.mindmapart.com/climate-impacts-mind-map-jane-genovese/</a:t>
            </a:r>
            <a:endParaRPr lang="en-GB" sz="900" dirty="0"/>
          </a:p>
          <a:p>
            <a:endParaRPr lang="en-GB" sz="900" dirty="0"/>
          </a:p>
        </p:txBody>
      </p:sp>
    </p:spTree>
    <p:extLst>
      <p:ext uri="{BB962C8B-B14F-4D97-AF65-F5344CB8AC3E}">
        <p14:creationId xmlns:p14="http://schemas.microsoft.com/office/powerpoint/2010/main" val="28470176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AAAE4-9414-2EC2-4B7B-7843D5213D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11121-8F89-3C72-5CB3-0245E14D6C17}"/>
              </a:ext>
            </a:extLst>
          </p:cNvPr>
          <p:cNvSpPr>
            <a:spLocks noGrp="1"/>
          </p:cNvSpPr>
          <p:nvPr>
            <p:ph type="ctrTitle"/>
          </p:nvPr>
        </p:nvSpPr>
        <p:spPr>
          <a:xfrm>
            <a:off x="424312" y="445233"/>
            <a:ext cx="10504421" cy="726506"/>
          </a:xfrm>
        </p:spPr>
        <p:txBody>
          <a:bodyPr>
            <a:normAutofit fontScale="90000"/>
          </a:bodyPr>
          <a:lstStyle/>
          <a:p>
            <a:r>
              <a:rPr lang="en-GB" dirty="0"/>
              <a:t>Activity 2: Adaptation Action Plans  </a:t>
            </a:r>
          </a:p>
        </p:txBody>
      </p:sp>
      <p:sp>
        <p:nvSpPr>
          <p:cNvPr id="3" name="Content Placeholder 2">
            <a:extLst>
              <a:ext uri="{FF2B5EF4-FFF2-40B4-BE49-F238E27FC236}">
                <a16:creationId xmlns:a16="http://schemas.microsoft.com/office/drawing/2014/main" id="{1C54215E-E38A-9BBA-A735-C6D45CA32DE8}"/>
              </a:ext>
            </a:extLst>
          </p:cNvPr>
          <p:cNvSpPr>
            <a:spLocks noGrp="1"/>
          </p:cNvSpPr>
          <p:nvPr>
            <p:ph sz="quarter" idx="13"/>
          </p:nvPr>
        </p:nvSpPr>
        <p:spPr>
          <a:xfrm>
            <a:off x="424312" y="1073726"/>
            <a:ext cx="5338200" cy="5127391"/>
          </a:xfrm>
        </p:spPr>
        <p:txBody>
          <a:bodyPr anchor="ctr">
            <a:noAutofit/>
          </a:bodyPr>
          <a:lstStyle/>
          <a:p>
            <a:pPr marL="0" indent="0">
              <a:buFont typeface="Arial" panose="020B0604020202020204" pitchFamily="34" charset="0"/>
              <a:buNone/>
            </a:pPr>
            <a:r>
              <a:rPr lang="en-US" sz="1900" dirty="0"/>
              <a:t>Now that you have mapped climate risk and impacts for your chosen local area, you can start to identify adaptation actions to take that can help reduce them. </a:t>
            </a:r>
          </a:p>
          <a:p>
            <a:r>
              <a:rPr lang="en-US" sz="1900" dirty="0"/>
              <a:t>Look at the scenarios created in activity 1 and start to identify possible adaptation actions </a:t>
            </a:r>
          </a:p>
          <a:p>
            <a:r>
              <a:rPr lang="en-US" sz="1900" dirty="0"/>
              <a:t>Think about who would be involved, what would be needed, how to achieve and why it is important, to help sense check your ideas. </a:t>
            </a:r>
          </a:p>
          <a:p>
            <a:r>
              <a:rPr lang="en-US" sz="1900" dirty="0"/>
              <a:t>Try to organize these plans in a flow-chart style and look for connections and adaptation actions that can have a wide range of benefits. </a:t>
            </a:r>
          </a:p>
          <a:p>
            <a:r>
              <a:rPr lang="en-US" sz="1900" dirty="0"/>
              <a:t>Priorities the actions you want to take, perhaps  those that have the most interconnected benefits or that you can do collectively as a community. </a:t>
            </a:r>
          </a:p>
        </p:txBody>
      </p:sp>
      <p:pic>
        <p:nvPicPr>
          <p:cNvPr id="4" name="Picture 3" descr="A white background with black text&#10;&#10;AI-generated content may be incorrect.">
            <a:extLst>
              <a:ext uri="{FF2B5EF4-FFF2-40B4-BE49-F238E27FC236}">
                <a16:creationId xmlns:a16="http://schemas.microsoft.com/office/drawing/2014/main" id="{D5D505C9-484D-98AF-6FFE-0FF5A1868BA8}"/>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8988203" y="2013073"/>
            <a:ext cx="2966674" cy="1969871"/>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87E9A253-C2C6-1F4C-33F3-65B969A22818}"/>
              </a:ext>
            </a:extLst>
          </p:cNvPr>
          <p:cNvPicPr>
            <a:picLocks noChangeAspect="1"/>
          </p:cNvPicPr>
          <p:nvPr/>
        </p:nvPicPr>
        <p:blipFill>
          <a:blip r:embed="rId4"/>
          <a:srcRect l="2003" r="4049"/>
          <a:stretch/>
        </p:blipFill>
        <p:spPr>
          <a:xfrm>
            <a:off x="7375358" y="4094365"/>
            <a:ext cx="4579519" cy="1651768"/>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4AA1D4F-D1F4-D2A8-9A6B-3CA7C9DDD23E}"/>
              </a:ext>
            </a:extLst>
          </p:cNvPr>
          <p:cNvPicPr>
            <a:picLocks noChangeAspect="1"/>
          </p:cNvPicPr>
          <p:nvPr/>
        </p:nvPicPr>
        <p:blipFill>
          <a:blip r:embed="rId5"/>
          <a:stretch>
            <a:fillRect/>
          </a:stretch>
        </p:blipFill>
        <p:spPr>
          <a:xfrm>
            <a:off x="5897955" y="2013073"/>
            <a:ext cx="2954805" cy="1969870"/>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E1D59024-DFDD-527D-35B2-3FD4387D3C9C}"/>
              </a:ext>
            </a:extLst>
          </p:cNvPr>
          <p:cNvSpPr txBox="1"/>
          <p:nvPr/>
        </p:nvSpPr>
        <p:spPr>
          <a:xfrm>
            <a:off x="424312" y="6103104"/>
            <a:ext cx="5473643" cy="923330"/>
          </a:xfrm>
          <a:prstGeom prst="rect">
            <a:avLst/>
          </a:prstGeom>
          <a:noFill/>
        </p:spPr>
        <p:txBody>
          <a:bodyPr wrap="square">
            <a:spAutoFit/>
          </a:bodyPr>
          <a:lstStyle/>
          <a:p>
            <a:r>
              <a:rPr lang="en-GB" sz="900" dirty="0"/>
              <a:t>Image sources: </a:t>
            </a:r>
          </a:p>
          <a:p>
            <a:r>
              <a:rPr lang="en-GB" sz="900" dirty="0"/>
              <a:t>Workshop outputs </a:t>
            </a:r>
          </a:p>
          <a:p>
            <a:r>
              <a:rPr lang="en-GB" sz="900" dirty="0">
                <a:hlinkClick r:id="rId6">
                  <a:extLst>
                    <a:ext uri="{A12FA001-AC4F-418D-AE19-62706E023703}">
                      <ahyp:hlinkClr xmlns:ahyp="http://schemas.microsoft.com/office/drawing/2018/hyperlinkcolor" val="tx"/>
                    </a:ext>
                  </a:extLst>
                </a:hlinkClick>
              </a:rPr>
              <a:t>https://images.reading.gov.uk/2025/05/OP006-Reading-Borough-Council-Climate-Change-Adaptation-Framework.pdf</a:t>
            </a:r>
            <a:endParaRPr lang="en-GB" sz="900" dirty="0"/>
          </a:p>
          <a:p>
            <a:r>
              <a:rPr lang="en-GB" sz="900" dirty="0">
                <a:hlinkClick r:id="rId7">
                  <a:extLst>
                    <a:ext uri="{A12FA001-AC4F-418D-AE19-62706E023703}">
                      <ahyp:hlinkClr xmlns:ahyp="http://schemas.microsoft.com/office/drawing/2018/hyperlinkcolor" val="tx"/>
                    </a:ext>
                  </a:extLst>
                </a:hlinkClick>
              </a:rPr>
              <a:t>https://www.mindmapart.com/climate-impacts-mind-map-jane-genovese/</a:t>
            </a:r>
            <a:endParaRPr lang="en-GB" sz="900" dirty="0"/>
          </a:p>
          <a:p>
            <a:endParaRPr lang="en-GB" sz="900" dirty="0"/>
          </a:p>
        </p:txBody>
      </p:sp>
    </p:spTree>
    <p:extLst>
      <p:ext uri="{BB962C8B-B14F-4D97-AF65-F5344CB8AC3E}">
        <p14:creationId xmlns:p14="http://schemas.microsoft.com/office/powerpoint/2010/main" val="3756100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9D8DFC8-6845-8932-200F-9F861FF4A13F}"/>
              </a:ext>
            </a:extLst>
          </p:cNvPr>
          <p:cNvSpPr>
            <a:spLocks noGrp="1"/>
          </p:cNvSpPr>
          <p:nvPr>
            <p:ph type="ctrTitle"/>
          </p:nvPr>
        </p:nvSpPr>
        <p:spPr>
          <a:xfrm>
            <a:off x="1690664" y="1111094"/>
            <a:ext cx="9364023" cy="2317906"/>
          </a:xfrm>
        </p:spPr>
        <p:txBody>
          <a:bodyPr>
            <a:normAutofit/>
          </a:bodyPr>
          <a:lstStyle/>
          <a:p>
            <a:r>
              <a:rPr lang="en-GB" sz="8000" dirty="0">
                <a:latin typeface="Arial"/>
                <a:cs typeface="Arial"/>
              </a:rPr>
              <a:t>Part 1: </a:t>
            </a:r>
            <a:br>
              <a:rPr lang="en-GB" dirty="0">
                <a:latin typeface="Arial"/>
                <a:cs typeface="Arial"/>
              </a:rPr>
            </a:br>
            <a:r>
              <a:rPr lang="en-GB" dirty="0">
                <a:latin typeface="Arial"/>
                <a:cs typeface="Arial"/>
              </a:rPr>
              <a:t>Introducing Climate Adaptation</a:t>
            </a:r>
            <a:endParaRPr lang="en-GB" dirty="0"/>
          </a:p>
        </p:txBody>
      </p:sp>
    </p:spTree>
    <p:extLst>
      <p:ext uri="{BB962C8B-B14F-4D97-AF65-F5344CB8AC3E}">
        <p14:creationId xmlns:p14="http://schemas.microsoft.com/office/powerpoint/2010/main" val="33551831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0B714-1A6A-37BA-5332-7623EA1A6853}"/>
              </a:ext>
            </a:extLst>
          </p:cNvPr>
          <p:cNvSpPr>
            <a:spLocks noGrp="1"/>
          </p:cNvSpPr>
          <p:nvPr>
            <p:ph type="ctrTitle"/>
          </p:nvPr>
        </p:nvSpPr>
        <p:spPr/>
        <p:txBody>
          <a:bodyPr>
            <a:normAutofit fontScale="90000"/>
          </a:bodyPr>
          <a:lstStyle/>
          <a:p>
            <a:r>
              <a:rPr lang="en-GB"/>
              <a:t>Activity 3: Make a pledge </a:t>
            </a:r>
          </a:p>
        </p:txBody>
      </p:sp>
      <p:sp>
        <p:nvSpPr>
          <p:cNvPr id="3" name="Content Placeholder 2">
            <a:extLst>
              <a:ext uri="{FF2B5EF4-FFF2-40B4-BE49-F238E27FC236}">
                <a16:creationId xmlns:a16="http://schemas.microsoft.com/office/drawing/2014/main" id="{0C59086C-AACB-3D6C-3B0D-A0DAB7676343}"/>
              </a:ext>
            </a:extLst>
          </p:cNvPr>
          <p:cNvSpPr>
            <a:spLocks noGrp="1"/>
          </p:cNvSpPr>
          <p:nvPr>
            <p:ph sz="quarter" idx="13"/>
          </p:nvPr>
        </p:nvSpPr>
        <p:spPr>
          <a:xfrm>
            <a:off x="424313" y="1171739"/>
            <a:ext cx="11343374" cy="4787878"/>
          </a:xfrm>
        </p:spPr>
        <p:txBody>
          <a:bodyPr anchor="ctr">
            <a:noAutofit/>
          </a:bodyPr>
          <a:lstStyle/>
          <a:p>
            <a:pPr marL="0" indent="0">
              <a:buNone/>
            </a:pPr>
            <a:r>
              <a:rPr lang="en-US" sz="2000" dirty="0">
                <a:ea typeface="Lato"/>
              </a:rPr>
              <a:t>To make your action plans more tangible and to help support you to put them into practice, make a pledge as a way to commit to an action that you will implement. You can start with something small and easy and then work up to something that takes more time and effort. Making a pledge shows your commitment to making a change and helps you put it into practice.  </a:t>
            </a:r>
          </a:p>
          <a:p>
            <a:pPr marL="0" indent="0">
              <a:buNone/>
            </a:pPr>
            <a:r>
              <a:rPr lang="en-US" sz="2000" dirty="0">
                <a:ea typeface="Lato"/>
              </a:rPr>
              <a:t>Things to consider when making a pledge: </a:t>
            </a:r>
          </a:p>
          <a:p>
            <a:r>
              <a:rPr lang="en-US" sz="2000" dirty="0">
                <a:ea typeface="Lato"/>
              </a:rPr>
              <a:t>What are you hoping to achieve? </a:t>
            </a:r>
          </a:p>
          <a:p>
            <a:r>
              <a:rPr lang="en-US" sz="2000" dirty="0">
                <a:ea typeface="Lato"/>
              </a:rPr>
              <a:t>What is the benefit of the change or action? </a:t>
            </a:r>
          </a:p>
          <a:p>
            <a:r>
              <a:rPr lang="en-US" sz="2000" dirty="0">
                <a:ea typeface="Lato"/>
              </a:rPr>
              <a:t>Is there a time frame to consider or will it be continuous?  </a:t>
            </a:r>
          </a:p>
          <a:p>
            <a:r>
              <a:rPr lang="en-US" sz="2000" dirty="0">
                <a:ea typeface="Lato"/>
              </a:rPr>
              <a:t>Do you need to take any supporting actions to make it achievable? </a:t>
            </a:r>
          </a:p>
          <a:p>
            <a:r>
              <a:rPr lang="en-US" sz="2000" dirty="0">
                <a:ea typeface="Lato"/>
              </a:rPr>
              <a:t>How can you involve others? </a:t>
            </a:r>
          </a:p>
          <a:p>
            <a:r>
              <a:rPr lang="en-US" sz="2000" dirty="0">
                <a:ea typeface="Lato"/>
              </a:rPr>
              <a:t>How can you measure and celebrate progress or impact? </a:t>
            </a:r>
          </a:p>
          <a:p>
            <a:pPr marL="0" indent="0">
              <a:buNone/>
            </a:pPr>
            <a:r>
              <a:rPr lang="en-US" sz="2000" dirty="0">
                <a:ea typeface="Lato"/>
              </a:rPr>
              <a:t>Writing down your pledge, putting it on the fridge, on your mirror or somewhere visible helps keep it active. You can explore possible pledges on the next page and use these for inspiration. </a:t>
            </a:r>
          </a:p>
        </p:txBody>
      </p:sp>
    </p:spTree>
    <p:extLst>
      <p:ext uri="{BB962C8B-B14F-4D97-AF65-F5344CB8AC3E}">
        <p14:creationId xmlns:p14="http://schemas.microsoft.com/office/powerpoint/2010/main" val="303414499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B516BF-52A1-56F5-3A8F-CAB3BEB93F53}"/>
              </a:ext>
            </a:extLst>
          </p:cNvPr>
          <p:cNvSpPr>
            <a:spLocks noGrp="1"/>
          </p:cNvSpPr>
          <p:nvPr>
            <p:ph type="ctrTitle"/>
          </p:nvPr>
        </p:nvSpPr>
        <p:spPr/>
        <p:txBody>
          <a:bodyPr>
            <a:normAutofit fontScale="90000"/>
          </a:bodyPr>
          <a:lstStyle/>
          <a:p>
            <a:r>
              <a:rPr lang="en-GB" dirty="0"/>
              <a:t>Activity 3: Possible Pledges </a:t>
            </a:r>
          </a:p>
        </p:txBody>
      </p:sp>
      <p:graphicFrame>
        <p:nvGraphicFramePr>
          <p:cNvPr id="3" name="Diagram 2">
            <a:extLst>
              <a:ext uri="{FF2B5EF4-FFF2-40B4-BE49-F238E27FC236}">
                <a16:creationId xmlns:a16="http://schemas.microsoft.com/office/drawing/2014/main" id="{49DDAC57-1F4E-919E-864C-5356CB99E1E8}"/>
              </a:ext>
            </a:extLst>
          </p:cNvPr>
          <p:cNvGraphicFramePr/>
          <p:nvPr>
            <p:extLst>
              <p:ext uri="{D42A27DB-BD31-4B8C-83A1-F6EECF244321}">
                <p14:modId xmlns:p14="http://schemas.microsoft.com/office/powerpoint/2010/main" val="1516146392"/>
              </p:ext>
            </p:extLst>
          </p:nvPr>
        </p:nvGraphicFramePr>
        <p:xfrm>
          <a:off x="424313" y="1303561"/>
          <a:ext cx="11451870" cy="42599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F11C3D97-8D34-ABAB-D312-8A08BC1D514A}"/>
              </a:ext>
            </a:extLst>
          </p:cNvPr>
          <p:cNvSpPr txBox="1"/>
          <p:nvPr/>
        </p:nvSpPr>
        <p:spPr>
          <a:xfrm>
            <a:off x="424312" y="5695341"/>
            <a:ext cx="5671688" cy="369332"/>
          </a:xfrm>
          <a:prstGeom prst="rect">
            <a:avLst/>
          </a:prstGeom>
          <a:noFill/>
        </p:spPr>
        <p:txBody>
          <a:bodyPr wrap="square" rtlCol="0">
            <a:spAutoFit/>
          </a:bodyPr>
          <a:lstStyle/>
          <a:p>
            <a:r>
              <a:rPr lang="en-GB" dirty="0"/>
              <a:t>(Community pledges created by workshop attendees) </a:t>
            </a:r>
          </a:p>
        </p:txBody>
      </p:sp>
    </p:spTree>
    <p:extLst>
      <p:ext uri="{BB962C8B-B14F-4D97-AF65-F5344CB8AC3E}">
        <p14:creationId xmlns:p14="http://schemas.microsoft.com/office/powerpoint/2010/main" val="2260512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EBBAA-532E-9186-60E4-BEAD62F9085D}"/>
              </a:ext>
            </a:extLst>
          </p:cNvPr>
          <p:cNvSpPr>
            <a:spLocks noGrp="1"/>
          </p:cNvSpPr>
          <p:nvPr>
            <p:ph type="ctrTitle"/>
          </p:nvPr>
        </p:nvSpPr>
        <p:spPr/>
        <p:txBody>
          <a:bodyPr>
            <a:normAutofit fontScale="90000"/>
          </a:bodyPr>
          <a:lstStyle/>
          <a:p>
            <a:pPr>
              <a:lnSpc>
                <a:spcPct val="90000"/>
              </a:lnSpc>
            </a:pPr>
            <a:r>
              <a:rPr lang="en-GB" sz="4300" b="1">
                <a:solidFill>
                  <a:srgbClr val="007976"/>
                </a:solidFill>
                <a:latin typeface="Arial" panose="020B0604020202020204" pitchFamily="34" charset="0"/>
                <a:cs typeface="Arial" panose="020B0604020202020204" pitchFamily="34" charset="0"/>
              </a:rPr>
              <a:t>Workshop Attendee Organisations</a:t>
            </a:r>
          </a:p>
        </p:txBody>
      </p:sp>
      <p:graphicFrame>
        <p:nvGraphicFramePr>
          <p:cNvPr id="6" name="Content Placeholder 5">
            <a:extLst>
              <a:ext uri="{FF2B5EF4-FFF2-40B4-BE49-F238E27FC236}">
                <a16:creationId xmlns:a16="http://schemas.microsoft.com/office/drawing/2014/main" id="{8BE094DC-6814-6F0E-7ACA-D3ED9814E5A8}"/>
              </a:ext>
            </a:extLst>
          </p:cNvPr>
          <p:cNvGraphicFramePr>
            <a:graphicFrameLocks noGrp="1"/>
          </p:cNvGraphicFramePr>
          <p:nvPr>
            <p:ph sz="quarter" idx="13"/>
            <p:extLst>
              <p:ext uri="{D42A27DB-BD31-4B8C-83A1-F6EECF244321}">
                <p14:modId xmlns:p14="http://schemas.microsoft.com/office/powerpoint/2010/main" val="3802672183"/>
              </p:ext>
            </p:extLst>
          </p:nvPr>
        </p:nvGraphicFramePr>
        <p:xfrm>
          <a:off x="423863" y="1285875"/>
          <a:ext cx="11344273" cy="3337559"/>
        </p:xfrm>
        <a:graphic>
          <a:graphicData uri="http://schemas.openxmlformats.org/drawingml/2006/table">
            <a:tbl>
              <a:tblPr firstRow="1" bandRow="1">
                <a:tableStyleId>{5940675A-B579-460E-94D1-54222C63F5DA}</a:tableStyleId>
              </a:tblPr>
              <a:tblGrid>
                <a:gridCol w="4373671">
                  <a:extLst>
                    <a:ext uri="{9D8B030D-6E8A-4147-A177-3AD203B41FA5}">
                      <a16:colId xmlns:a16="http://schemas.microsoft.com/office/drawing/2014/main" val="3099736559"/>
                    </a:ext>
                  </a:extLst>
                </a:gridCol>
                <a:gridCol w="6970602">
                  <a:extLst>
                    <a:ext uri="{9D8B030D-6E8A-4147-A177-3AD203B41FA5}">
                      <a16:colId xmlns:a16="http://schemas.microsoft.com/office/drawing/2014/main" val="832387347"/>
                    </a:ext>
                  </a:extLst>
                </a:gridCol>
              </a:tblGrid>
              <a:tr h="370840">
                <a:tc>
                  <a:txBody>
                    <a:bodyPr/>
                    <a:lstStyle/>
                    <a:p>
                      <a:pPr lvl="0">
                        <a:buNone/>
                      </a:pPr>
                      <a:r>
                        <a:rPr lang="en-GB" b="1" dirty="0">
                          <a:solidFill>
                            <a:srgbClr val="515151"/>
                          </a:solidFill>
                          <a:latin typeface="Arial"/>
                        </a:rPr>
                        <a:t>Organisation</a:t>
                      </a:r>
                    </a:p>
                  </a:txBody>
                  <a:tcPr/>
                </a:tc>
                <a:tc>
                  <a:txBody>
                    <a:bodyPr/>
                    <a:lstStyle/>
                    <a:p>
                      <a:r>
                        <a:rPr lang="en-GB" b="1" dirty="0">
                          <a:solidFill>
                            <a:srgbClr val="515151"/>
                          </a:solidFill>
                          <a:latin typeface="Arial"/>
                        </a:rPr>
                        <a:t>Website</a:t>
                      </a:r>
                    </a:p>
                  </a:txBody>
                  <a:tcPr/>
                </a:tc>
                <a:extLst>
                  <a:ext uri="{0D108BD9-81ED-4DB2-BD59-A6C34878D82A}">
                    <a16:rowId xmlns:a16="http://schemas.microsoft.com/office/drawing/2014/main" val="2769158489"/>
                  </a:ext>
                </a:extLst>
              </a:tr>
              <a:tr h="370840">
                <a:tc>
                  <a:txBody>
                    <a:bodyPr/>
                    <a:lstStyle/>
                    <a:p>
                      <a:pPr marL="342900" marR="0" lvl="0" indent="-342900" algn="l">
                        <a:lnSpc>
                          <a:spcPct val="100000"/>
                        </a:lnSpc>
                        <a:spcBef>
                          <a:spcPct val="20000"/>
                        </a:spcBef>
                        <a:spcAft>
                          <a:spcPts val="0"/>
                        </a:spcAft>
                        <a:buNone/>
                      </a:pPr>
                      <a:r>
                        <a:rPr lang="en-GB" sz="1700" u="none" strike="noStrike" noProof="0" dirty="0">
                          <a:solidFill>
                            <a:srgbClr val="000000"/>
                          </a:solidFill>
                          <a:latin typeface="Arial"/>
                        </a:rPr>
                        <a:t>Ramblers </a:t>
                      </a:r>
                      <a:endParaRPr lang="en-GB" sz="1700" u="none" strike="noStrike" noProof="0">
                        <a:latin typeface="Arial"/>
                      </a:endParaRPr>
                    </a:p>
                  </a:txBody>
                  <a:tcPr/>
                </a:tc>
                <a:tc>
                  <a:txBody>
                    <a:bodyPr/>
                    <a:lstStyle/>
                    <a:p>
                      <a:pPr lvl="0">
                        <a:buNone/>
                      </a:pPr>
                      <a:r>
                        <a:rPr lang="en-GB" sz="1700" u="none" strike="noStrike" noProof="0" dirty="0">
                          <a:latin typeface="Arial"/>
                          <a:hlinkClick r:id="rId2"/>
                        </a:rPr>
                        <a:t>https://www.ramblers.org.uk/</a:t>
                      </a:r>
                      <a:endParaRPr lang="en-US">
                        <a:latin typeface="Arial"/>
                      </a:endParaRPr>
                    </a:p>
                  </a:txBody>
                  <a:tcPr/>
                </a:tc>
                <a:extLst>
                  <a:ext uri="{0D108BD9-81ED-4DB2-BD59-A6C34878D82A}">
                    <a16:rowId xmlns:a16="http://schemas.microsoft.com/office/drawing/2014/main" val="502694844"/>
                  </a:ext>
                </a:extLst>
              </a:tr>
              <a:tr h="370840">
                <a:tc>
                  <a:txBody>
                    <a:bodyPr/>
                    <a:lstStyle/>
                    <a:p>
                      <a:pPr lvl="0">
                        <a:buNone/>
                      </a:pPr>
                      <a:r>
                        <a:rPr lang="en-GB" sz="1700" u="none" strike="noStrike" noProof="0" dirty="0">
                          <a:solidFill>
                            <a:srgbClr val="000000"/>
                          </a:solidFill>
                          <a:latin typeface="Arial"/>
                        </a:rPr>
                        <a:t>The Active Wellbeing Society</a:t>
                      </a:r>
                      <a:endParaRPr lang="en-US">
                        <a:latin typeface="Arial"/>
                      </a:endParaRPr>
                    </a:p>
                  </a:txBody>
                  <a:tcPr/>
                </a:tc>
                <a:tc>
                  <a:txBody>
                    <a:bodyPr/>
                    <a:lstStyle/>
                    <a:p>
                      <a:pPr lvl="0">
                        <a:buNone/>
                      </a:pPr>
                      <a:r>
                        <a:rPr lang="en-GB" sz="1700" u="none" strike="noStrike" noProof="0" dirty="0">
                          <a:latin typeface="Arial"/>
                          <a:hlinkClick r:id="rId3"/>
                        </a:rPr>
                        <a:t>https://theaws.co.uk/</a:t>
                      </a:r>
                      <a:endParaRPr lang="en-US">
                        <a:latin typeface="Arial"/>
                      </a:endParaRPr>
                    </a:p>
                  </a:txBody>
                  <a:tcPr/>
                </a:tc>
                <a:extLst>
                  <a:ext uri="{0D108BD9-81ED-4DB2-BD59-A6C34878D82A}">
                    <a16:rowId xmlns:a16="http://schemas.microsoft.com/office/drawing/2014/main" val="1290678721"/>
                  </a:ext>
                </a:extLst>
              </a:tr>
              <a:tr h="370840">
                <a:tc>
                  <a:txBody>
                    <a:bodyPr/>
                    <a:lstStyle/>
                    <a:p>
                      <a:pPr lvl="0">
                        <a:buNone/>
                      </a:pPr>
                      <a:r>
                        <a:rPr lang="en-GB" sz="1700" u="none" strike="noStrike" noProof="0" dirty="0">
                          <a:solidFill>
                            <a:srgbClr val="000000"/>
                          </a:solidFill>
                          <a:latin typeface="Arial"/>
                        </a:rPr>
                        <a:t>Birmingham Botanical Gardens </a:t>
                      </a:r>
                      <a:endParaRPr lang="en-US">
                        <a:latin typeface="Arial"/>
                      </a:endParaRPr>
                    </a:p>
                  </a:txBody>
                  <a:tcPr/>
                </a:tc>
                <a:tc>
                  <a:txBody>
                    <a:bodyPr/>
                    <a:lstStyle/>
                    <a:p>
                      <a:pPr marL="342900" marR="0" lvl="0" indent="-342900" algn="l">
                        <a:lnSpc>
                          <a:spcPct val="100000"/>
                        </a:lnSpc>
                        <a:spcBef>
                          <a:spcPct val="20000"/>
                        </a:spcBef>
                        <a:spcAft>
                          <a:spcPts val="0"/>
                        </a:spcAft>
                        <a:buNone/>
                      </a:pPr>
                      <a:r>
                        <a:rPr lang="en-GB" sz="1700" u="none" strike="noStrike" noProof="0" dirty="0">
                          <a:solidFill>
                            <a:srgbClr val="000000"/>
                          </a:solidFill>
                          <a:latin typeface="Arial"/>
                          <a:hlinkClick r:id="rId4"/>
                        </a:rPr>
                        <a:t>https://birminghambotanicalgardens.org.uk/</a:t>
                      </a:r>
                      <a:endParaRPr lang="en-GB" sz="1700" u="none" strike="noStrike" noProof="0" dirty="0">
                        <a:solidFill>
                          <a:srgbClr val="000000"/>
                        </a:solidFill>
                        <a:latin typeface="Arial"/>
                      </a:endParaRPr>
                    </a:p>
                  </a:txBody>
                  <a:tcPr/>
                </a:tc>
                <a:extLst>
                  <a:ext uri="{0D108BD9-81ED-4DB2-BD59-A6C34878D82A}">
                    <a16:rowId xmlns:a16="http://schemas.microsoft.com/office/drawing/2014/main" val="854468595"/>
                  </a:ext>
                </a:extLst>
              </a:tr>
              <a:tr h="370840">
                <a:tc>
                  <a:txBody>
                    <a:bodyPr/>
                    <a:lstStyle/>
                    <a:p>
                      <a:pPr lvl="0">
                        <a:buNone/>
                      </a:pPr>
                      <a:r>
                        <a:rPr lang="en-GB" sz="1700" u="none" strike="noStrike" noProof="0" dirty="0">
                          <a:solidFill>
                            <a:srgbClr val="000000"/>
                          </a:solidFill>
                          <a:latin typeface="Arial"/>
                        </a:rPr>
                        <a:t>Holyhead Road Allotments</a:t>
                      </a:r>
                      <a:endParaRPr lang="en-US">
                        <a:latin typeface="Arial"/>
                      </a:endParaRPr>
                    </a:p>
                  </a:txBody>
                  <a:tcPr/>
                </a:tc>
                <a:tc>
                  <a:txBody>
                    <a:bodyPr/>
                    <a:lstStyle/>
                    <a:p>
                      <a:pPr lvl="0">
                        <a:buNone/>
                      </a:pPr>
                      <a:r>
                        <a:rPr lang="en-GB" sz="1700" u="none" strike="noStrike" noProof="0" dirty="0">
                          <a:latin typeface="Arial"/>
                          <a:hlinkClick r:id="rId5"/>
                        </a:rPr>
                        <a:t>https://www.neighbourly.com/project/670005206d3bde798c513931</a:t>
                      </a:r>
                      <a:endParaRPr lang="en-US">
                        <a:latin typeface="Arial"/>
                      </a:endParaRPr>
                    </a:p>
                  </a:txBody>
                  <a:tcPr/>
                </a:tc>
                <a:extLst>
                  <a:ext uri="{0D108BD9-81ED-4DB2-BD59-A6C34878D82A}">
                    <a16:rowId xmlns:a16="http://schemas.microsoft.com/office/drawing/2014/main" val="1083853689"/>
                  </a:ext>
                </a:extLst>
              </a:tr>
              <a:tr h="370840">
                <a:tc>
                  <a:txBody>
                    <a:bodyPr/>
                    <a:lstStyle/>
                    <a:p>
                      <a:pPr lvl="0">
                        <a:buNone/>
                      </a:pPr>
                      <a:r>
                        <a:rPr lang="en-GB" sz="1700" u="none" strike="noStrike" noProof="0" dirty="0">
                          <a:solidFill>
                            <a:srgbClr val="000000"/>
                          </a:solidFill>
                          <a:latin typeface="Arial"/>
                        </a:rPr>
                        <a:t>Brushstrokes Community Project </a:t>
                      </a:r>
                    </a:p>
                  </a:txBody>
                  <a:tcPr/>
                </a:tc>
                <a:tc>
                  <a:txBody>
                    <a:bodyPr/>
                    <a:lstStyle/>
                    <a:p>
                      <a:pPr marL="342900" marR="0" lvl="0" indent="-342900" algn="l">
                        <a:lnSpc>
                          <a:spcPct val="100000"/>
                        </a:lnSpc>
                        <a:spcBef>
                          <a:spcPct val="20000"/>
                        </a:spcBef>
                        <a:spcAft>
                          <a:spcPts val="0"/>
                        </a:spcAft>
                        <a:buNone/>
                      </a:pPr>
                      <a:r>
                        <a:rPr lang="en-GB" sz="1700" u="none" strike="noStrike" noProof="0" dirty="0">
                          <a:solidFill>
                            <a:srgbClr val="000000"/>
                          </a:solidFill>
                          <a:latin typeface="Arial"/>
                          <a:hlinkClick r:id="rId6"/>
                        </a:rPr>
                        <a:t>https://www.brushstrokessandwell.org.uk/</a:t>
                      </a:r>
                      <a:endParaRPr lang="en-GB" sz="1700" u="none" strike="noStrike" noProof="0" dirty="0">
                        <a:solidFill>
                          <a:srgbClr val="000000"/>
                        </a:solidFill>
                        <a:latin typeface="Arial"/>
                      </a:endParaRPr>
                    </a:p>
                  </a:txBody>
                  <a:tcPr/>
                </a:tc>
                <a:extLst>
                  <a:ext uri="{0D108BD9-81ED-4DB2-BD59-A6C34878D82A}">
                    <a16:rowId xmlns:a16="http://schemas.microsoft.com/office/drawing/2014/main" val="490624566"/>
                  </a:ext>
                </a:extLst>
              </a:tr>
              <a:tr h="370840">
                <a:tc>
                  <a:txBody>
                    <a:bodyPr/>
                    <a:lstStyle/>
                    <a:p>
                      <a:pPr lvl="0">
                        <a:buNone/>
                      </a:pPr>
                      <a:r>
                        <a:rPr lang="en-GB" sz="1700" u="none" strike="noStrike" noProof="0" dirty="0">
                          <a:solidFill>
                            <a:srgbClr val="000000"/>
                          </a:solidFill>
                          <a:latin typeface="Arial"/>
                        </a:rPr>
                        <a:t>Growth Path Services </a:t>
                      </a:r>
                      <a:endParaRPr lang="en-US">
                        <a:latin typeface="Arial"/>
                      </a:endParaRPr>
                    </a:p>
                  </a:txBody>
                  <a:tcPr/>
                </a:tc>
                <a:tc>
                  <a:txBody>
                    <a:bodyPr/>
                    <a:lstStyle/>
                    <a:p>
                      <a:pPr lvl="0">
                        <a:buNone/>
                      </a:pPr>
                      <a:r>
                        <a:rPr lang="en-GB" sz="1700" u="none" strike="noStrike" noProof="0" dirty="0">
                          <a:latin typeface="Arial"/>
                          <a:hlinkClick r:id="rId7"/>
                        </a:rPr>
                        <a:t>https://www.growthpath.org.uk/</a:t>
                      </a:r>
                      <a:endParaRPr lang="en-US">
                        <a:latin typeface="Arial"/>
                      </a:endParaRPr>
                    </a:p>
                  </a:txBody>
                  <a:tcPr/>
                </a:tc>
                <a:extLst>
                  <a:ext uri="{0D108BD9-81ED-4DB2-BD59-A6C34878D82A}">
                    <a16:rowId xmlns:a16="http://schemas.microsoft.com/office/drawing/2014/main" val="1337680937"/>
                  </a:ext>
                </a:extLst>
              </a:tr>
              <a:tr h="370840">
                <a:tc>
                  <a:txBody>
                    <a:bodyPr/>
                    <a:lstStyle/>
                    <a:p>
                      <a:pPr lvl="0">
                        <a:buNone/>
                      </a:pPr>
                      <a:r>
                        <a:rPr lang="en-GB" sz="1700" u="none" strike="noStrike" noProof="0" err="1">
                          <a:solidFill>
                            <a:srgbClr val="000000"/>
                          </a:solidFill>
                          <a:latin typeface="Arial"/>
                        </a:rPr>
                        <a:t>RyeCroft</a:t>
                      </a:r>
                      <a:r>
                        <a:rPr lang="en-GB" sz="1700" u="none" strike="noStrike" noProof="0" dirty="0">
                          <a:solidFill>
                            <a:srgbClr val="000000"/>
                          </a:solidFill>
                          <a:latin typeface="Arial"/>
                        </a:rPr>
                        <a:t> NRC</a:t>
                      </a:r>
                      <a:endParaRPr lang="en-US">
                        <a:latin typeface="Arial"/>
                      </a:endParaRPr>
                    </a:p>
                  </a:txBody>
                  <a:tcPr/>
                </a:tc>
                <a:tc>
                  <a:txBody>
                    <a:bodyPr/>
                    <a:lstStyle/>
                    <a:p>
                      <a:pPr lvl="0">
                        <a:buNone/>
                      </a:pPr>
                      <a:r>
                        <a:rPr lang="en-GB" sz="1700" u="none" strike="noStrike" noProof="0" dirty="0">
                          <a:latin typeface="Arial"/>
                          <a:hlinkClick r:id="rId8"/>
                        </a:rPr>
                        <a:t>https://sites.google.com/a/ryecroftnrc.org/hub3/</a:t>
                      </a:r>
                      <a:endParaRPr lang="en-US">
                        <a:latin typeface="Arial"/>
                      </a:endParaRPr>
                    </a:p>
                  </a:txBody>
                  <a:tcPr/>
                </a:tc>
                <a:extLst>
                  <a:ext uri="{0D108BD9-81ED-4DB2-BD59-A6C34878D82A}">
                    <a16:rowId xmlns:a16="http://schemas.microsoft.com/office/drawing/2014/main" val="198602303"/>
                  </a:ext>
                </a:extLst>
              </a:tr>
              <a:tr h="370839">
                <a:tc>
                  <a:txBody>
                    <a:bodyPr/>
                    <a:lstStyle/>
                    <a:p>
                      <a:pPr lvl="0">
                        <a:buNone/>
                      </a:pPr>
                      <a:r>
                        <a:rPr lang="en-GB" sz="1700" u="none" strike="noStrike" noProof="0" err="1">
                          <a:solidFill>
                            <a:srgbClr val="000000"/>
                          </a:solidFill>
                          <a:latin typeface="Arial"/>
                        </a:rPr>
                        <a:t>Lifegate</a:t>
                      </a:r>
                      <a:r>
                        <a:rPr lang="en-GB" sz="1700" u="none" strike="noStrike" noProof="0" dirty="0">
                          <a:solidFill>
                            <a:srgbClr val="000000"/>
                          </a:solidFill>
                          <a:latin typeface="Arial"/>
                        </a:rPr>
                        <a:t> Outreach Centre </a:t>
                      </a:r>
                      <a:endParaRPr lang="en-US">
                        <a:latin typeface="Arial"/>
                      </a:endParaRPr>
                    </a:p>
                  </a:txBody>
                  <a:tcPr/>
                </a:tc>
                <a:tc>
                  <a:txBody>
                    <a:bodyPr/>
                    <a:lstStyle/>
                    <a:p>
                      <a:pPr lvl="0">
                        <a:buNone/>
                      </a:pPr>
                      <a:r>
                        <a:rPr lang="en-GB" sz="1700" u="none" strike="noStrike" noProof="0" dirty="0">
                          <a:latin typeface="Arial"/>
                          <a:hlinkClick r:id="rId9"/>
                        </a:rPr>
                        <a:t>https://www.lifegatecentre.org/</a:t>
                      </a:r>
                      <a:endParaRPr lang="en-US">
                        <a:latin typeface="Arial"/>
                      </a:endParaRPr>
                    </a:p>
                  </a:txBody>
                  <a:tcPr/>
                </a:tc>
                <a:extLst>
                  <a:ext uri="{0D108BD9-81ED-4DB2-BD59-A6C34878D82A}">
                    <a16:rowId xmlns:a16="http://schemas.microsoft.com/office/drawing/2014/main" val="1801983561"/>
                  </a:ext>
                </a:extLst>
              </a:tr>
            </a:tbl>
          </a:graphicData>
        </a:graphic>
      </p:graphicFrame>
    </p:spTree>
    <p:extLst>
      <p:ext uri="{BB962C8B-B14F-4D97-AF65-F5344CB8AC3E}">
        <p14:creationId xmlns:p14="http://schemas.microsoft.com/office/powerpoint/2010/main" val="3543419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C26E-A465-4581-6FB6-DF06841B0C95}"/>
              </a:ext>
            </a:extLst>
          </p:cNvPr>
          <p:cNvSpPr>
            <a:spLocks noGrp="1"/>
          </p:cNvSpPr>
          <p:nvPr>
            <p:ph type="ctrTitle"/>
          </p:nvPr>
        </p:nvSpPr>
        <p:spPr/>
        <p:txBody>
          <a:bodyPr>
            <a:normAutofit fontScale="90000"/>
          </a:bodyPr>
          <a:lstStyle/>
          <a:p>
            <a:r>
              <a:rPr lang="en-GB"/>
              <a:t>Additional Resources </a:t>
            </a:r>
          </a:p>
        </p:txBody>
      </p:sp>
      <p:sp>
        <p:nvSpPr>
          <p:cNvPr id="3" name="Content Placeholder 2">
            <a:extLst>
              <a:ext uri="{FF2B5EF4-FFF2-40B4-BE49-F238E27FC236}">
                <a16:creationId xmlns:a16="http://schemas.microsoft.com/office/drawing/2014/main" id="{05A10706-1000-1D64-A1B1-EA07C45626F7}"/>
              </a:ext>
            </a:extLst>
          </p:cNvPr>
          <p:cNvSpPr>
            <a:spLocks noGrp="1"/>
          </p:cNvSpPr>
          <p:nvPr>
            <p:ph sz="quarter" idx="13"/>
          </p:nvPr>
        </p:nvSpPr>
        <p:spPr/>
        <p:txBody>
          <a:bodyPr vert="horz" lIns="91440" tIns="45720" rIns="91440" bIns="45720" rtlCol="0" anchor="t">
            <a:normAutofit/>
          </a:bodyPr>
          <a:lstStyle/>
          <a:p>
            <a:pPr algn="l">
              <a:buFont typeface="Arial" panose="020B0604020202020204" pitchFamily="34" charset="0"/>
              <a:buChar char="•"/>
            </a:pPr>
            <a:r>
              <a:rPr lang="en-GB" sz="1800" b="0" i="0" dirty="0">
                <a:effectLst/>
                <a:latin typeface="Arial"/>
                <a:cs typeface="Arial"/>
              </a:rPr>
              <a:t>Link to the </a:t>
            </a:r>
            <a:r>
              <a:rPr lang="en-GB" sz="1800" b="0" i="0" u="sng" dirty="0">
                <a:solidFill>
                  <a:srgbClr val="0000FF"/>
                </a:solidFill>
                <a:effectLst/>
                <a:latin typeface="Arial"/>
                <a:cs typeface="Arial"/>
                <a:hlinkClick r:id="rId2" tooltip="https://app.powerbi.com/view?r=eyJrIjoiODQ3MmNmYjgtMTAwMS00OTU5LTk4MzktNDE0ZDA4Y2E2MzE3IiwidCI6IjA4NTllYjQ1LWYxYWUtNGUwYS05ZWZhLWU2ZDY2YmJiNjcyZiJ9"/>
              </a:rPr>
              <a:t>West Midlands Climate Risk and Vulnerability Assessment (CRVA) mapping</a:t>
            </a:r>
            <a:r>
              <a:rPr lang="en-GB" sz="1800" b="0" i="0" dirty="0">
                <a:solidFill>
                  <a:srgbClr val="000000"/>
                </a:solidFill>
                <a:effectLst/>
                <a:latin typeface="Arial"/>
                <a:cs typeface="Arial"/>
              </a:rPr>
              <a:t> </a:t>
            </a:r>
            <a:r>
              <a:rPr lang="en-GB" sz="1800" b="0" i="0" dirty="0">
                <a:effectLst/>
                <a:latin typeface="Arial"/>
                <a:cs typeface="Arial"/>
              </a:rPr>
              <a:t>for communities in the region</a:t>
            </a:r>
          </a:p>
          <a:p>
            <a:pPr algn="l">
              <a:buFont typeface="Arial" panose="020B0604020202020204" pitchFamily="34" charset="0"/>
              <a:buChar char="•"/>
            </a:pPr>
            <a:r>
              <a:rPr lang="en-GB" sz="1800">
                <a:latin typeface="Arial"/>
                <a:cs typeface="Arial"/>
                <a:hlinkClick r:id="rId3"/>
              </a:rPr>
              <a:t>Guidance on the different types of nature-based sustainable drainage systems (NbSuDS)</a:t>
            </a:r>
          </a:p>
          <a:p>
            <a:pPr algn="l">
              <a:buFont typeface="Arial" panose="020B0604020202020204" pitchFamily="34" charset="0"/>
              <a:buChar char="•"/>
            </a:pPr>
            <a:r>
              <a:rPr lang="en-GB" sz="1800" dirty="0">
                <a:latin typeface="Arial"/>
                <a:cs typeface="Arial"/>
                <a:hlinkClick r:id="rId4" tooltip="https://www.wmca.org.uk/what-we-do/environment-energy/adapting-to-climate-change/">
                  <a:extLst>
                    <a:ext uri="{A12FA001-AC4F-418D-AE19-62706E023703}">
                      <ahyp:hlinkClr xmlns:ahyp="http://schemas.microsoft.com/office/drawing/2018/hyperlinkcolor" val="tx"/>
                    </a:ext>
                  </a:extLst>
                </a:hlinkClick>
              </a:rPr>
              <a:t>Explore wider WMCA projects and initiatives: </a:t>
            </a:r>
            <a:r>
              <a:rPr lang="en-GB" sz="1800" b="0" i="0" u="sng" dirty="0">
                <a:solidFill>
                  <a:srgbClr val="0563C1"/>
                </a:solidFill>
                <a:effectLst/>
                <a:latin typeface="Arial"/>
                <a:cs typeface="Arial"/>
                <a:hlinkClick r:id="rId4" tooltip="https://www.wmca.org.uk/what-we-do/environment-energy/adapting-to-climate-change/">
                  <a:extLst>
                    <a:ext uri="{A12FA001-AC4F-418D-AE19-62706E023703}">
                      <ahyp:hlinkClr xmlns:ahyp="http://schemas.microsoft.com/office/drawing/2018/hyperlinkcolor" val="tx"/>
                    </a:ext>
                  </a:extLst>
                </a:hlinkClick>
              </a:rPr>
              <a:t>Adapting to Climate Change</a:t>
            </a:r>
            <a:r>
              <a:rPr lang="en-GB" sz="1800" b="0" i="0" dirty="0">
                <a:solidFill>
                  <a:srgbClr val="000000"/>
                </a:solidFill>
                <a:effectLst/>
                <a:latin typeface="Arial"/>
                <a:cs typeface="Arial"/>
              </a:rPr>
              <a:t>.</a:t>
            </a:r>
          </a:p>
          <a:p>
            <a:pPr algn="l">
              <a:buFont typeface="Arial" panose="020B0604020202020204" pitchFamily="34" charset="0"/>
              <a:buChar char="•"/>
            </a:pPr>
            <a:r>
              <a:rPr lang="en-GB" sz="1800" dirty="0">
                <a:latin typeface="Arial"/>
                <a:cs typeface="Arial"/>
              </a:rPr>
              <a:t>Sign up to the communities Prepared Newsletter, become a member or explore the events page for upcoming workshops and training sessions </a:t>
            </a:r>
            <a:r>
              <a:rPr lang="en-GB" sz="1800" dirty="0">
                <a:solidFill>
                  <a:srgbClr val="000000"/>
                </a:solidFill>
                <a:latin typeface="Arial"/>
                <a:cs typeface="Arial"/>
                <a:hlinkClick r:id="rId5"/>
              </a:rPr>
              <a:t>https://www.communitiesprepared.org.uk/events/</a:t>
            </a:r>
            <a:endParaRPr lang="en-GB" sz="1800" dirty="0">
              <a:solidFill>
                <a:srgbClr val="000000"/>
              </a:solidFill>
              <a:latin typeface="Arial"/>
              <a:cs typeface="Arial"/>
            </a:endParaRPr>
          </a:p>
          <a:p>
            <a:r>
              <a:rPr lang="en-GB" sz="1800">
                <a:solidFill>
                  <a:srgbClr val="000000"/>
                </a:solidFill>
                <a:latin typeface="Arial"/>
                <a:cs typeface="Arial"/>
                <a:hlinkClick r:id="rId6"/>
              </a:rPr>
              <a:t>Sustainability West Midlands has a range of resources regarding sustainability, climate change and climate adaptation</a:t>
            </a:r>
            <a:r>
              <a:rPr lang="en-GB" sz="1800">
                <a:solidFill>
                  <a:srgbClr val="000000"/>
                </a:solidFill>
                <a:latin typeface="Arial"/>
                <a:cs typeface="Arial"/>
              </a:rPr>
              <a:t> </a:t>
            </a:r>
          </a:p>
          <a:p>
            <a:r>
              <a:rPr lang="en-GB" sz="1800">
                <a:solidFill>
                  <a:srgbClr val="000000"/>
                </a:solidFill>
                <a:latin typeface="Arial"/>
                <a:cs typeface="Arial"/>
                <a:hlinkClick r:id="rId7"/>
              </a:rPr>
              <a:t>Groundwork has a Sustainable Business Services</a:t>
            </a:r>
            <a:r>
              <a:rPr lang="en-GB" sz="1800">
                <a:solidFill>
                  <a:srgbClr val="000000"/>
                </a:solidFill>
                <a:latin typeface="Arial"/>
                <a:cs typeface="Arial"/>
              </a:rPr>
              <a:t> </a:t>
            </a:r>
            <a:r>
              <a:rPr lang="en-GB" sz="1800">
                <a:latin typeface="Arial"/>
                <a:cs typeface="Arial"/>
              </a:rPr>
              <a:t>offer which can support your organisation with further training, environmental assessments and reporting</a:t>
            </a:r>
          </a:p>
          <a:p>
            <a:r>
              <a:rPr lang="en-GB" sz="1800">
                <a:latin typeface="Arial"/>
                <a:cs typeface="Arial"/>
              </a:rPr>
              <a:t>You can look at the urban tree coverage across the country using the following link:</a:t>
            </a:r>
            <a:r>
              <a:rPr lang="en-GB" sz="1800">
                <a:solidFill>
                  <a:srgbClr val="000000"/>
                </a:solidFill>
                <a:latin typeface="Arial"/>
                <a:cs typeface="Arial"/>
              </a:rPr>
              <a:t> </a:t>
            </a:r>
            <a:r>
              <a:rPr lang="en-GB" sz="1800">
                <a:solidFill>
                  <a:srgbClr val="000000"/>
                </a:solidFill>
                <a:latin typeface="Arial"/>
                <a:cs typeface="Arial"/>
                <a:hlinkClick r:id="rId8"/>
              </a:rPr>
              <a:t>Forestry Maps</a:t>
            </a:r>
          </a:p>
          <a:p>
            <a:endParaRPr lang="en-GB" sz="1800">
              <a:solidFill>
                <a:srgbClr val="000000"/>
              </a:solidFill>
              <a:latin typeface="Arial"/>
            </a:endParaRPr>
          </a:p>
          <a:p>
            <a:endParaRPr lang="en-GB" sz="1800">
              <a:solidFill>
                <a:srgbClr val="000000"/>
              </a:solidFill>
              <a:latin typeface="Aptos" panose="020B0004020202020204" pitchFamily="34" charset="0"/>
            </a:endParaRPr>
          </a:p>
          <a:p>
            <a:endParaRPr lang="en-GB"/>
          </a:p>
        </p:txBody>
      </p:sp>
    </p:spTree>
    <p:extLst>
      <p:ext uri="{BB962C8B-B14F-4D97-AF65-F5344CB8AC3E}">
        <p14:creationId xmlns:p14="http://schemas.microsoft.com/office/powerpoint/2010/main" val="30942239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9AFE385-A182-7ACF-FC14-5C8CF399FC13}"/>
              </a:ext>
            </a:extLst>
          </p:cNvPr>
          <p:cNvSpPr>
            <a:spLocks noGrp="1"/>
          </p:cNvSpPr>
          <p:nvPr>
            <p:ph type="ctrTitle"/>
          </p:nvPr>
        </p:nvSpPr>
        <p:spPr/>
        <p:txBody>
          <a:bodyPr/>
          <a:lstStyle/>
          <a:p>
            <a:r>
              <a:rPr lang="en-GB"/>
              <a:t>Thank you </a:t>
            </a:r>
          </a:p>
        </p:txBody>
      </p:sp>
    </p:spTree>
    <p:extLst>
      <p:ext uri="{BB962C8B-B14F-4D97-AF65-F5344CB8AC3E}">
        <p14:creationId xmlns:p14="http://schemas.microsoft.com/office/powerpoint/2010/main" val="10028219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4FB4-AF1A-C7F3-1CFD-00893830345B}"/>
              </a:ext>
            </a:extLst>
          </p:cNvPr>
          <p:cNvSpPr>
            <a:spLocks noGrp="1"/>
          </p:cNvSpPr>
          <p:nvPr>
            <p:ph type="ctrTitle"/>
          </p:nvPr>
        </p:nvSpPr>
        <p:spPr/>
        <p:txBody>
          <a:bodyPr/>
          <a:lstStyle/>
          <a:p>
            <a:r>
              <a:rPr lang="en-GB" dirty="0">
                <a:latin typeface="Arial"/>
                <a:cs typeface="Arial"/>
              </a:rPr>
              <a:t>What is Climate Risk?</a:t>
            </a:r>
            <a:endParaRPr lang="en-GB" dirty="0"/>
          </a:p>
        </p:txBody>
      </p:sp>
    </p:spTree>
    <p:extLst>
      <p:ext uri="{BB962C8B-B14F-4D97-AF65-F5344CB8AC3E}">
        <p14:creationId xmlns:p14="http://schemas.microsoft.com/office/powerpoint/2010/main" val="9732444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D61459-2B8C-D0F0-3BE7-9E76C0EF55E4}"/>
              </a:ext>
            </a:extLst>
          </p:cNvPr>
          <p:cNvSpPr>
            <a:spLocks noGrp="1"/>
          </p:cNvSpPr>
          <p:nvPr>
            <p:ph type="ctrTitle"/>
          </p:nvPr>
        </p:nvSpPr>
        <p:spPr/>
        <p:txBody>
          <a:bodyPr>
            <a:normAutofit fontScale="90000"/>
          </a:bodyPr>
          <a:lstStyle/>
          <a:p>
            <a:r>
              <a:rPr lang="en-GB"/>
              <a:t>Our climate is changing</a:t>
            </a:r>
          </a:p>
        </p:txBody>
      </p:sp>
      <p:pic>
        <p:nvPicPr>
          <p:cNvPr id="5" name="Content Placeholder 4" descr="A screen shot of a graph&#10;&#10;Description automatically generated">
            <a:extLst>
              <a:ext uri="{FF2B5EF4-FFF2-40B4-BE49-F238E27FC236}">
                <a16:creationId xmlns:a16="http://schemas.microsoft.com/office/drawing/2014/main" id="{3C74A1F4-BF51-7478-3572-5A408E469CDE}"/>
              </a:ext>
            </a:extLst>
          </p:cNvPr>
          <p:cNvPicPr>
            <a:picLocks noGrp="1" noChangeAspect="1"/>
          </p:cNvPicPr>
          <p:nvPr>
            <p:ph sz="quarter" idx="12"/>
          </p:nvPr>
        </p:nvPicPr>
        <p:blipFill>
          <a:blip r:embed="rId2"/>
          <a:stretch>
            <a:fillRect/>
          </a:stretch>
        </p:blipFill>
        <p:spPr>
          <a:xfrm>
            <a:off x="3921129" y="1169843"/>
            <a:ext cx="8134348" cy="4414837"/>
          </a:xfrm>
        </p:spPr>
      </p:pic>
      <p:sp>
        <p:nvSpPr>
          <p:cNvPr id="4" name="Content Placeholder 3">
            <a:extLst>
              <a:ext uri="{FF2B5EF4-FFF2-40B4-BE49-F238E27FC236}">
                <a16:creationId xmlns:a16="http://schemas.microsoft.com/office/drawing/2014/main" id="{32973042-A7E3-2595-BA89-9C17E4A45F6C}"/>
              </a:ext>
            </a:extLst>
          </p:cNvPr>
          <p:cNvSpPr>
            <a:spLocks noGrp="1"/>
          </p:cNvSpPr>
          <p:nvPr>
            <p:ph sz="quarter" idx="13"/>
          </p:nvPr>
        </p:nvSpPr>
        <p:spPr>
          <a:xfrm>
            <a:off x="424313" y="1285375"/>
            <a:ext cx="3600000" cy="4782916"/>
          </a:xfrm>
        </p:spPr>
        <p:txBody>
          <a:bodyPr vert="horz" lIns="91440" tIns="45720" rIns="91440" bIns="45720" rtlCol="0" anchor="t">
            <a:normAutofit lnSpcReduction="10000"/>
          </a:bodyPr>
          <a:lstStyle/>
          <a:p>
            <a:pPr marL="0" indent="0">
              <a:buNone/>
            </a:pPr>
            <a:r>
              <a:rPr lang="en-GB" sz="2100" dirty="0">
                <a:latin typeface="Arial"/>
                <a:cs typeface="Arial"/>
              </a:rPr>
              <a:t>Severe weather is becoming more severe, more frequent and lasting longer</a:t>
            </a:r>
          </a:p>
          <a:p>
            <a:pPr marL="0" indent="0">
              <a:buNone/>
            </a:pPr>
            <a:r>
              <a:rPr lang="en-GB" sz="2000" dirty="0">
                <a:latin typeface="Arial"/>
                <a:cs typeface="Arial"/>
              </a:rPr>
              <a:t>We are experiencing: </a:t>
            </a:r>
          </a:p>
          <a:p>
            <a:pPr>
              <a:spcBef>
                <a:spcPts val="0"/>
              </a:spcBef>
            </a:pPr>
            <a:r>
              <a:rPr lang="en-GB" sz="2000" dirty="0">
                <a:latin typeface="Arial"/>
                <a:cs typeface="Arial"/>
              </a:rPr>
              <a:t>Warmer wetter winters </a:t>
            </a:r>
          </a:p>
          <a:p>
            <a:pPr>
              <a:spcBef>
                <a:spcPts val="0"/>
              </a:spcBef>
            </a:pPr>
            <a:r>
              <a:rPr lang="en-GB" sz="2000" dirty="0">
                <a:latin typeface="Arial"/>
                <a:cs typeface="Arial"/>
              </a:rPr>
              <a:t>Hotter drier summers </a:t>
            </a:r>
          </a:p>
          <a:p>
            <a:pPr>
              <a:spcBef>
                <a:spcPts val="0"/>
              </a:spcBef>
            </a:pPr>
            <a:r>
              <a:rPr lang="en-GB" sz="2000" dirty="0">
                <a:latin typeface="Arial"/>
                <a:cs typeface="Arial"/>
              </a:rPr>
              <a:t>More extreme weather events</a:t>
            </a:r>
          </a:p>
          <a:p>
            <a:pPr marL="0" indent="0">
              <a:buNone/>
            </a:pPr>
            <a:r>
              <a:rPr lang="en-GB" sz="2000" dirty="0">
                <a:latin typeface="Arial"/>
                <a:cs typeface="Arial"/>
              </a:rPr>
              <a:t>The Show Your Stripes project shows the historic temperature change in the UK, with the last 2 decades highlighting the increase in hotter temperatures and decrease in colder temperatures we are experiencing. </a:t>
            </a:r>
          </a:p>
        </p:txBody>
      </p:sp>
      <p:sp>
        <p:nvSpPr>
          <p:cNvPr id="3" name="TextBox 2">
            <a:extLst>
              <a:ext uri="{FF2B5EF4-FFF2-40B4-BE49-F238E27FC236}">
                <a16:creationId xmlns:a16="http://schemas.microsoft.com/office/drawing/2014/main" id="{CE1B7E6A-6B19-0A99-C882-6B43887DF4FA}"/>
              </a:ext>
            </a:extLst>
          </p:cNvPr>
          <p:cNvSpPr txBox="1"/>
          <p:nvPr/>
        </p:nvSpPr>
        <p:spPr>
          <a:xfrm>
            <a:off x="3924317" y="5268959"/>
            <a:ext cx="6206739" cy="261610"/>
          </a:xfrm>
          <a:prstGeom prst="rect">
            <a:avLst/>
          </a:prstGeom>
          <a:noFill/>
        </p:spPr>
        <p:txBody>
          <a:bodyPr wrap="square">
            <a:spAutoFit/>
          </a:bodyPr>
          <a:lstStyle/>
          <a:p>
            <a:r>
              <a:rPr lang="en-GB" sz="1050">
                <a:hlinkClick r:id="rId3">
                  <a:extLst>
                    <a:ext uri="{A12FA001-AC4F-418D-AE19-62706E023703}">
                      <ahyp:hlinkClr xmlns:ahyp="http://schemas.microsoft.com/office/drawing/2018/hyperlinkcolor" val="tx"/>
                    </a:ext>
                  </a:extLst>
                </a:hlinkClick>
              </a:rPr>
              <a:t>Source: https://showyourstripes.info/c/europe/unitedkingdom/all/</a:t>
            </a:r>
            <a:endParaRPr lang="en-GB" sz="1050"/>
          </a:p>
        </p:txBody>
      </p:sp>
    </p:spTree>
    <p:extLst>
      <p:ext uri="{BB962C8B-B14F-4D97-AF65-F5344CB8AC3E}">
        <p14:creationId xmlns:p14="http://schemas.microsoft.com/office/powerpoint/2010/main" val="919312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D7BAD-34C7-D267-A3AA-60BFF3FA1B43}"/>
              </a:ext>
            </a:extLst>
          </p:cNvPr>
          <p:cNvSpPr>
            <a:spLocks noGrp="1"/>
          </p:cNvSpPr>
          <p:nvPr>
            <p:ph type="ctrTitle"/>
          </p:nvPr>
        </p:nvSpPr>
        <p:spPr/>
        <p:txBody>
          <a:bodyPr>
            <a:normAutofit fontScale="90000"/>
          </a:bodyPr>
          <a:lstStyle/>
          <a:p>
            <a:r>
              <a:rPr lang="en-GB"/>
              <a:t>Weather vs. Climate </a:t>
            </a:r>
            <a:endParaRPr lang="en-US"/>
          </a:p>
        </p:txBody>
      </p:sp>
      <p:pic>
        <p:nvPicPr>
          <p:cNvPr id="5" name="Content Placeholder 4" descr="Graphic depicting weather as telling you what to wear each day and climate as telling you what types of clothes to have in your closet">
            <a:extLst>
              <a:ext uri="{FF2B5EF4-FFF2-40B4-BE49-F238E27FC236}">
                <a16:creationId xmlns:a16="http://schemas.microsoft.com/office/drawing/2014/main" id="{A9773D64-A7B3-805D-859D-950B58260EC1}"/>
              </a:ext>
            </a:extLst>
          </p:cNvPr>
          <p:cNvPicPr>
            <a:picLocks noGrp="1" noChangeAspect="1"/>
          </p:cNvPicPr>
          <p:nvPr>
            <p:ph sz="quarter" idx="12"/>
          </p:nvPr>
        </p:nvPicPr>
        <p:blipFill>
          <a:blip r:embed="rId2"/>
          <a:stretch>
            <a:fillRect/>
          </a:stretch>
        </p:blipFill>
        <p:spPr>
          <a:xfrm>
            <a:off x="4730754" y="974581"/>
            <a:ext cx="6538911" cy="5079205"/>
          </a:xfrm>
        </p:spPr>
      </p:pic>
      <p:sp>
        <p:nvSpPr>
          <p:cNvPr id="4" name="Content Placeholder 3">
            <a:extLst>
              <a:ext uri="{FF2B5EF4-FFF2-40B4-BE49-F238E27FC236}">
                <a16:creationId xmlns:a16="http://schemas.microsoft.com/office/drawing/2014/main" id="{86FB1A7E-4B68-9EE9-A340-EE83C94D8DB0}"/>
              </a:ext>
            </a:extLst>
          </p:cNvPr>
          <p:cNvSpPr>
            <a:spLocks noGrp="1"/>
          </p:cNvSpPr>
          <p:nvPr>
            <p:ph sz="quarter" idx="13"/>
          </p:nvPr>
        </p:nvSpPr>
        <p:spPr>
          <a:xfrm>
            <a:off x="424311" y="1287836"/>
            <a:ext cx="4143977" cy="4765949"/>
          </a:xfrm>
        </p:spPr>
        <p:txBody>
          <a:bodyPr vert="horz" lIns="91440" tIns="45720" rIns="91440" bIns="45720" rtlCol="0" anchor="t">
            <a:normAutofit lnSpcReduction="10000"/>
          </a:bodyPr>
          <a:lstStyle/>
          <a:p>
            <a:pPr marL="0" indent="0">
              <a:lnSpc>
                <a:spcPct val="100000"/>
              </a:lnSpc>
              <a:buNone/>
            </a:pPr>
            <a:r>
              <a:rPr lang="en-GB" sz="2000" dirty="0">
                <a:latin typeface="Arial"/>
                <a:cs typeface="Arial"/>
              </a:rPr>
              <a:t>When we think about climate and climate risks, we need to understand how this is different from the weather.</a:t>
            </a:r>
            <a:endParaRPr lang="en-US" sz="2000" dirty="0">
              <a:latin typeface="Arial"/>
              <a:cs typeface="Arial"/>
            </a:endParaRPr>
          </a:p>
          <a:p>
            <a:pPr marL="0" indent="0">
              <a:lnSpc>
                <a:spcPct val="100000"/>
              </a:lnSpc>
              <a:buNone/>
            </a:pPr>
            <a:endParaRPr lang="en-GB" sz="2000" dirty="0">
              <a:latin typeface="Arial"/>
              <a:cs typeface="Arial"/>
            </a:endParaRPr>
          </a:p>
          <a:p>
            <a:pPr marL="0" indent="0">
              <a:lnSpc>
                <a:spcPct val="100000"/>
              </a:lnSpc>
              <a:buNone/>
            </a:pPr>
            <a:r>
              <a:rPr lang="en-GB" sz="2000" dirty="0">
                <a:latin typeface="Arial"/>
                <a:cs typeface="Arial"/>
              </a:rPr>
              <a:t>The weather tells us what to wear each day. We all check the weather to find out if we need an extra layer, an umbrella, our sunglasses (or all three!). </a:t>
            </a:r>
            <a:endParaRPr lang="en-US" sz="2000" dirty="0">
              <a:latin typeface="Arial"/>
              <a:cs typeface="Arial"/>
            </a:endParaRPr>
          </a:p>
          <a:p>
            <a:pPr marL="0" indent="0">
              <a:lnSpc>
                <a:spcPct val="100000"/>
              </a:lnSpc>
              <a:buNone/>
            </a:pPr>
            <a:endParaRPr lang="en-GB" sz="2000" dirty="0">
              <a:latin typeface="Arial"/>
              <a:cs typeface="Arial"/>
            </a:endParaRPr>
          </a:p>
          <a:p>
            <a:pPr marL="0" indent="0">
              <a:lnSpc>
                <a:spcPct val="100000"/>
              </a:lnSpc>
              <a:buNone/>
            </a:pPr>
            <a:r>
              <a:rPr lang="en-GB" sz="2000" dirty="0">
                <a:latin typeface="Arial"/>
                <a:cs typeface="Arial"/>
              </a:rPr>
              <a:t>The climate can be thought of as the wardrobe or cupboard that brings together all these clothes, these types of weather. </a:t>
            </a:r>
          </a:p>
        </p:txBody>
      </p:sp>
      <p:sp>
        <p:nvSpPr>
          <p:cNvPr id="6" name="TextBox 5">
            <a:extLst>
              <a:ext uri="{FF2B5EF4-FFF2-40B4-BE49-F238E27FC236}">
                <a16:creationId xmlns:a16="http://schemas.microsoft.com/office/drawing/2014/main" id="{65FC6AD7-C776-BEE3-D70A-732AE204AD31}"/>
              </a:ext>
            </a:extLst>
          </p:cNvPr>
          <p:cNvSpPr txBox="1"/>
          <p:nvPr/>
        </p:nvSpPr>
        <p:spPr>
          <a:xfrm>
            <a:off x="4870059" y="5611110"/>
            <a:ext cx="6097836" cy="253916"/>
          </a:xfrm>
          <a:prstGeom prst="rect">
            <a:avLst/>
          </a:prstGeom>
          <a:noFill/>
        </p:spPr>
        <p:txBody>
          <a:bodyPr wrap="square">
            <a:spAutoFit/>
          </a:bodyPr>
          <a:lstStyle/>
          <a:p>
            <a:r>
              <a:rPr lang="en-GB" sz="1050"/>
              <a:t>Source: https://www.ncei.noaa.gov/news/weather-vs-climate</a:t>
            </a:r>
          </a:p>
        </p:txBody>
      </p:sp>
    </p:spTree>
    <p:extLst>
      <p:ext uri="{BB962C8B-B14F-4D97-AF65-F5344CB8AC3E}">
        <p14:creationId xmlns:p14="http://schemas.microsoft.com/office/powerpoint/2010/main" val="2627621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B48649-156D-26C4-72CA-58BA1E88A71E}"/>
              </a:ext>
            </a:extLst>
          </p:cNvPr>
          <p:cNvPicPr>
            <a:picLocks noChangeAspect="1"/>
          </p:cNvPicPr>
          <p:nvPr/>
        </p:nvPicPr>
        <p:blipFill>
          <a:blip r:embed="rId3"/>
          <a:stretch>
            <a:fillRect/>
          </a:stretch>
        </p:blipFill>
        <p:spPr>
          <a:xfrm>
            <a:off x="0" y="12802"/>
            <a:ext cx="12192000" cy="6854430"/>
          </a:xfrm>
          <a:prstGeom prst="rect">
            <a:avLst/>
          </a:prstGeom>
        </p:spPr>
      </p:pic>
      <p:sp>
        <p:nvSpPr>
          <p:cNvPr id="4" name="TextBox 3">
            <a:extLst>
              <a:ext uri="{FF2B5EF4-FFF2-40B4-BE49-F238E27FC236}">
                <a16:creationId xmlns:a16="http://schemas.microsoft.com/office/drawing/2014/main" id="{422D050A-DCA6-3246-20E1-B64126E988E9}"/>
              </a:ext>
            </a:extLst>
          </p:cNvPr>
          <p:cNvSpPr txBox="1"/>
          <p:nvPr/>
        </p:nvSpPr>
        <p:spPr>
          <a:xfrm>
            <a:off x="702325" y="6604084"/>
            <a:ext cx="11900972" cy="253916"/>
          </a:xfrm>
          <a:prstGeom prst="rect">
            <a:avLst/>
          </a:prstGeom>
          <a:noFill/>
        </p:spPr>
        <p:txBody>
          <a:bodyPr wrap="square">
            <a:spAutoFit/>
          </a:bodyPr>
          <a:lstStyle/>
          <a:p>
            <a:r>
              <a:rPr lang="en-GB" sz="1000">
                <a:solidFill>
                  <a:schemeClr val="bg1"/>
                </a:solidFill>
              </a:rPr>
              <a:t>Source: https://www.metoffice.gov.uk/binaries/content/gallery/metofficegovuk/images/research/climate/uk-state-of-climate/state_of_uk_climate_2023_web.png</a:t>
            </a:r>
          </a:p>
        </p:txBody>
      </p:sp>
    </p:spTree>
    <p:extLst>
      <p:ext uri="{BB962C8B-B14F-4D97-AF65-F5344CB8AC3E}">
        <p14:creationId xmlns:p14="http://schemas.microsoft.com/office/powerpoint/2010/main" val="4187055034"/>
      </p:ext>
    </p:extLst>
  </p:cSld>
  <p:clrMapOvr>
    <a:masterClrMapping/>
  </p:clrMapOvr>
</p:sld>
</file>

<file path=ppt/theme/theme1.xml><?xml version="1.0" encoding="utf-8"?>
<a:theme xmlns:a="http://schemas.openxmlformats.org/drawingml/2006/main" name="1_Office Theme">
  <a:themeElements>
    <a:clrScheme name="Custom 2">
      <a:dk1>
        <a:srgbClr val="515151"/>
      </a:dk1>
      <a:lt1>
        <a:srgbClr val="FFFFFF"/>
      </a:lt1>
      <a:dk2>
        <a:srgbClr val="007B69"/>
      </a:dk2>
      <a:lt2>
        <a:srgbClr val="52BC9C"/>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ircular">
      <a:majorFont>
        <a:latin typeface="Circular Std Medium"/>
        <a:ea typeface=""/>
        <a:cs typeface=""/>
      </a:majorFont>
      <a:minorFont>
        <a:latin typeface="Circular Std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207CDFCEBB4D240A29C63FDD85F9246" ma:contentTypeVersion="4" ma:contentTypeDescription="Create a new document." ma:contentTypeScope="" ma:versionID="a19bf7dca0dc4e32a0ad7bd0b3b17475">
  <xsd:schema xmlns:xsd="http://www.w3.org/2001/XMLSchema" xmlns:xs="http://www.w3.org/2001/XMLSchema" xmlns:p="http://schemas.microsoft.com/office/2006/metadata/properties" xmlns:ns2="514fb39d-36ce-4adc-82be-88a8c7044a78" targetNamespace="http://schemas.microsoft.com/office/2006/metadata/properties" ma:root="true" ma:fieldsID="e971bf0858d5a007f7e4aef2b232310f" ns2:_="">
    <xsd:import namespace="514fb39d-36ce-4adc-82be-88a8c7044a78"/>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14fb39d-36ce-4adc-82be-88a8c7044a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1310216-F22A-4BD8-9B72-664615714A64}">
  <ds:schemaRefs>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http://purl.org/dc/dcmitype/"/>
    <ds:schemaRef ds:uri="514fb39d-36ce-4adc-82be-88a8c7044a78"/>
    <ds:schemaRef ds:uri="http://purl.org/dc/terms/"/>
    <ds:schemaRef ds:uri="http://purl.org/dc/elements/1.1/"/>
    <ds:schemaRef ds:uri="http://www.w3.org/XML/1998/namespace"/>
  </ds:schemaRefs>
</ds:datastoreItem>
</file>

<file path=customXml/itemProps2.xml><?xml version="1.0" encoding="utf-8"?>
<ds:datastoreItem xmlns:ds="http://schemas.openxmlformats.org/officeDocument/2006/customXml" ds:itemID="{1E52D1A7-75F5-4C7E-9512-11C04709B507}">
  <ds:schemaRefs>
    <ds:schemaRef ds:uri="514fb39d-36ce-4adc-82be-88a8c7044a7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BEDBDB6-EB43-46F2-9B3C-91EB0206B9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WM Greener Together Master Slide Template 2024 (1)</Template>
  <TotalTime>19</TotalTime>
  <Words>5650</Words>
  <Application>Microsoft Office PowerPoint</Application>
  <PresentationFormat>Widescreen</PresentationFormat>
  <Paragraphs>463</Paragraphs>
  <Slides>54</Slides>
  <Notes>19</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54</vt:i4>
      </vt:variant>
    </vt:vector>
  </HeadingPairs>
  <TitlesOfParts>
    <vt:vector size="64" baseType="lpstr">
      <vt:lpstr>Aptos</vt:lpstr>
      <vt:lpstr>Arial</vt:lpstr>
      <vt:lpstr>Calibri</vt:lpstr>
      <vt:lpstr>Lato</vt:lpstr>
      <vt:lpstr>Manrope</vt:lpstr>
      <vt:lpstr>-webkit-standard</vt:lpstr>
      <vt:lpstr>1_Office Theme</vt:lpstr>
      <vt:lpstr>1_Custom Design</vt:lpstr>
      <vt:lpstr>Custom Design</vt:lpstr>
      <vt:lpstr>Office Theme</vt:lpstr>
      <vt:lpstr>WMCA x Groundwork Climate Adaptation and Community Action - Resource Pack </vt:lpstr>
      <vt:lpstr>Context</vt:lpstr>
      <vt:lpstr>Introducing Groundwork</vt:lpstr>
      <vt:lpstr>Content</vt:lpstr>
      <vt:lpstr>Part 1:  Introducing Climate Adaptation</vt:lpstr>
      <vt:lpstr>What is Climate Risk?</vt:lpstr>
      <vt:lpstr>Our climate is changing</vt:lpstr>
      <vt:lpstr>Weather vs. Climate </vt:lpstr>
      <vt:lpstr>PowerPoint Presentation</vt:lpstr>
      <vt:lpstr>Impacts of Climate Change</vt:lpstr>
      <vt:lpstr>Climate Risk</vt:lpstr>
      <vt:lpstr>What climate risks impact the West Midlands?</vt:lpstr>
      <vt:lpstr>Climate Vulnerability Hotspots</vt:lpstr>
      <vt:lpstr>West Midlands Flooding</vt:lpstr>
      <vt:lpstr>West Midlands Heatwaves</vt:lpstr>
      <vt:lpstr>Case Study 1 – Storm Doris</vt:lpstr>
      <vt:lpstr>Case Study 2 – August 2022 Heatwaves</vt:lpstr>
      <vt:lpstr>Case Study 3 – Summer 2023 Floods</vt:lpstr>
      <vt:lpstr>West Midlands by 2050</vt:lpstr>
      <vt:lpstr>What is Climate Adaptation?</vt:lpstr>
      <vt:lpstr>Actions we can take to reduce the risk and impact of climate change </vt:lpstr>
      <vt:lpstr>Mitigation or Adaptation</vt:lpstr>
      <vt:lpstr>Socially Just Adaptation</vt:lpstr>
      <vt:lpstr>Possible Adaptation Solutions</vt:lpstr>
      <vt:lpstr>Total economic cost - £21,641,500 Impacts are connected Higher frequency means less time for recovery between events</vt:lpstr>
      <vt:lpstr>Part 2:  Community Adaptation Action </vt:lpstr>
      <vt:lpstr>Case Study 1 – Adapting West Bromwich Outdoor Market</vt:lpstr>
      <vt:lpstr>Case Study 2 – Badsey Brook Flood Alleviation and River Cleanup</vt:lpstr>
      <vt:lpstr>Case Study 3 – Urban Heat Islands</vt:lpstr>
      <vt:lpstr>If we carry on as normal and do not adapt to our changing climate, this is what the west midlands could experience</vt:lpstr>
      <vt:lpstr>But if we do adapt to our changing climate, we can take any of the below measures to improve our living environment for our communities</vt:lpstr>
      <vt:lpstr>An example of Community Climate Adaption initiatives </vt:lpstr>
      <vt:lpstr>“Together We Can Make Difference” Empowering Communities Through Climate Adaptation </vt:lpstr>
      <vt:lpstr>Who We Are</vt:lpstr>
      <vt:lpstr>Why Climate Adaptation</vt:lpstr>
      <vt:lpstr>Project Overview</vt:lpstr>
      <vt:lpstr>Baseline Assessment</vt:lpstr>
      <vt:lpstr>Post-Evaluation</vt:lpstr>
      <vt:lpstr>Outcome</vt:lpstr>
      <vt:lpstr>Overcoming Challenges Through Community Engagement</vt:lpstr>
      <vt:lpstr>Community Feedback</vt:lpstr>
      <vt:lpstr>Why This Matters</vt:lpstr>
      <vt:lpstr>Key Takeaways</vt:lpstr>
      <vt:lpstr>Thank You</vt:lpstr>
      <vt:lpstr>Part 3:  Activities</vt:lpstr>
      <vt:lpstr>PowerPoint Presentation</vt:lpstr>
      <vt:lpstr>Conversation starters </vt:lpstr>
      <vt:lpstr>Activity 1: Mapping Climate Risk &amp; Impacts  </vt:lpstr>
      <vt:lpstr>Activity 2: Adaptation Action Plans  </vt:lpstr>
      <vt:lpstr>Activity 3: Make a pledge </vt:lpstr>
      <vt:lpstr>Activity 3: Possible Pledges </vt:lpstr>
      <vt:lpstr>Workshop Attendee Organisations</vt:lpstr>
      <vt:lpstr>Additional Resources </vt:lpstr>
      <vt:lpstr>Thank you </vt:lpstr>
    </vt:vector>
  </TitlesOfParts>
  <Company>HP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 Holmes</dc:creator>
  <cp:lastModifiedBy>Katie Jepson</cp:lastModifiedBy>
  <cp:revision>39</cp:revision>
  <dcterms:created xsi:type="dcterms:W3CDTF">2025-04-13T20:40:27Z</dcterms:created>
  <dcterms:modified xsi:type="dcterms:W3CDTF">2025-08-07T11:00:31Z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0x0101006207CDFCEBB4D240A29C63FDD85F9246</vt:lpwstr>
  </property>
  <property fmtid="{D5CDD505-2E9C-101B-9397-08002B2CF9AE}" pid="3" name="MediaServiceImageTags">
    <vt:lpwstr/>
  </property>
</Properties>
</file>