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4" r:id="rId3"/>
    <p:sldId id="298" r:id="rId4"/>
    <p:sldId id="300" r:id="rId5"/>
    <p:sldId id="314" r:id="rId6"/>
    <p:sldId id="315" r:id="rId7"/>
    <p:sldId id="312" r:id="rId8"/>
    <p:sldId id="282" r:id="rId9"/>
    <p:sldId id="320" r:id="rId10"/>
    <p:sldId id="318" r:id="rId11"/>
    <p:sldId id="319" r:id="rId12"/>
    <p:sldId id="321" r:id="rId13"/>
    <p:sldId id="291" r:id="rId14"/>
    <p:sldId id="292" r:id="rId15"/>
    <p:sldId id="323" r:id="rId16"/>
    <p:sldId id="257" r:id="rId17"/>
    <p:sldId id="258" r:id="rId18"/>
    <p:sldId id="322" r:id="rId19"/>
    <p:sldId id="259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73704157984852"/>
          <c:y val="3.0445565743029802E-2"/>
          <c:w val="0.53664660994526914"/>
          <c:h val="0.937761526128228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3"/>
                <c:pt idx="0">
                  <c:v>Increased worry/stress/anxiety/Bipolar levels/depression</c:v>
                </c:pt>
                <c:pt idx="1">
                  <c:v>Concerned/Worry for the winter months/Future/Unknown </c:v>
                </c:pt>
                <c:pt idx="2">
                  <c:v>Emotionally/mentally drained/Contsantly monitor/Plan expenditure</c:v>
                </c:pt>
                <c:pt idx="3">
                  <c:v>Worried/Worry over rising energy bills/Bills in general</c:v>
                </c:pt>
                <c:pt idx="4">
                  <c:v>Physically drained/Have 2 jobs/Overtime/Not sleeping</c:v>
                </c:pt>
                <c:pt idx="5">
                  <c:v>Worry for our quality of life/Exisiting - not living/Negative impact</c:v>
                </c:pt>
                <c:pt idx="6">
                  <c:v>Concerned for others/Family/Friends/My children</c:v>
                </c:pt>
                <c:pt idx="7">
                  <c:v>Not being able to afford basic essentials/Food</c:v>
                </c:pt>
                <c:pt idx="8">
                  <c:v>Wage/benefit/Pension not covering outgoings/Getting into debt</c:v>
                </c:pt>
                <c:pt idx="9">
                  <c:v>Scared of having no money/Having nothing</c:v>
                </c:pt>
                <c:pt idx="10">
                  <c:v>Worry over paying mortgage/rent/Having to sell house</c:v>
                </c:pt>
                <c:pt idx="11">
                  <c:v>Angry/Angry with the Government/Mayor</c:v>
                </c:pt>
                <c:pt idx="12">
                  <c:v>Having to take medication/Anti-depressants</c:v>
                </c:pt>
              </c:strCache>
            </c:strRef>
          </c:cat>
          <c:val>
            <c:numRef>
              <c:f>Sheet1!$B$2:$B$16</c:f>
              <c:numCache>
                <c:formatCode>0</c:formatCode>
                <c:ptCount val="13"/>
                <c:pt idx="0">
                  <c:v>41.5</c:v>
                </c:pt>
                <c:pt idx="1">
                  <c:v>17.5</c:v>
                </c:pt>
                <c:pt idx="2">
                  <c:v>12</c:v>
                </c:pt>
                <c:pt idx="3">
                  <c:v>10.5</c:v>
                </c:pt>
                <c:pt idx="4">
                  <c:v>8.5</c:v>
                </c:pt>
                <c:pt idx="5">
                  <c:v>7.5</c:v>
                </c:pt>
                <c:pt idx="6">
                  <c:v>6</c:v>
                </c:pt>
                <c:pt idx="7">
                  <c:v>6</c:v>
                </c:pt>
                <c:pt idx="8">
                  <c:v>3.5000000000000004</c:v>
                </c:pt>
                <c:pt idx="9">
                  <c:v>3</c:v>
                </c:pt>
                <c:pt idx="10">
                  <c:v>3</c:v>
                </c:pt>
                <c:pt idx="11">
                  <c:v>2.5</c:v>
                </c:pt>
                <c:pt idx="1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B-4B62-97A0-2E58A62B5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4673424"/>
        <c:axId val="974674256"/>
      </c:barChart>
      <c:catAx>
        <c:axId val="974673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4674256"/>
        <c:crosses val="autoZero"/>
        <c:auto val="1"/>
        <c:lblAlgn val="ctr"/>
        <c:lblOffset val="100"/>
        <c:noMultiLvlLbl val="0"/>
      </c:catAx>
      <c:valAx>
        <c:axId val="974674256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97467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73704157984852"/>
          <c:y val="3.0445565743029802E-2"/>
          <c:w val="0.53664660994526914"/>
          <c:h val="0.937761526128228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Become more stressed/Anxious/Scared/Angry/Depressed </c:v>
                </c:pt>
                <c:pt idx="1">
                  <c:v>Mental health/Wellbeing will suffer/Get worse/Decline/deteriorate</c:v>
                </c:pt>
                <c:pt idx="2">
                  <c:v>No change/Hoping not effected/Stay the same</c:v>
                </c:pt>
                <c:pt idx="3">
                  <c:v>Difficult to say/Future is unknown</c:v>
                </c:pt>
                <c:pt idx="4">
                  <c:v>Decline in physical health/Less active/Can't afford gym membership</c:v>
                </c:pt>
                <c:pt idx="5">
                  <c:v>Health/Weight will suffer with eating less/Less healthy food</c:v>
                </c:pt>
                <c:pt idx="6">
                  <c:v>Become poorer/Less desposable income/Wage not meeting out-goings</c:v>
                </c:pt>
                <c:pt idx="7">
                  <c:v>Less social engagement/Will be lonely</c:v>
                </c:pt>
                <c:pt idx="8">
                  <c:v>Physical health will improve/Walk/Cycle more</c:v>
                </c:pt>
                <c:pt idx="9">
                  <c:v>Health concerns/Can't afford to travel to hospital/doctors</c:v>
                </c:pt>
                <c:pt idx="10">
                  <c:v>No concerns at the moment</c:v>
                </c:pt>
                <c:pt idx="11">
                  <c:v>Worry for other people/Concerned for the elderly/Disabled</c:v>
                </c:pt>
                <c:pt idx="12">
                  <c:v>I will be cold with no heating/Worsen my pre-existing medical conditions</c:v>
                </c:pt>
                <c:pt idx="13">
                  <c:v>Increase in suicides/People may take their own life</c:v>
                </c:pt>
                <c:pt idx="14">
                  <c:v>Increased tiredness/Exhausted/Lack of sleep</c:v>
                </c:pt>
                <c:pt idx="15">
                  <c:v>Other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6"/>
                <c:pt idx="0">
                  <c:v>40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B-4B62-97A0-2E58A62B5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4673424"/>
        <c:axId val="974674256"/>
      </c:barChart>
      <c:catAx>
        <c:axId val="974673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4674256"/>
        <c:crosses val="autoZero"/>
        <c:auto val="1"/>
        <c:lblAlgn val="ctr"/>
        <c:lblOffset val="100"/>
        <c:noMultiLvlLbl val="0"/>
      </c:catAx>
      <c:valAx>
        <c:axId val="974674256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97467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B2000-0B87-4D0F-A110-CF00CD5B0103}" type="doc">
      <dgm:prSet loTypeId="urn:microsoft.com/office/officeart/2005/8/layout/arrow5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497866-2DDA-4029-A1FF-0167A4928135}">
      <dgm:prSet/>
      <dgm:spPr/>
      <dgm:t>
        <a:bodyPr/>
        <a:lstStyle/>
        <a:p>
          <a:r>
            <a:rPr lang="en-US"/>
            <a:t>ACEs five times higher for most deprived fifth of children (CDC, 2022) </a:t>
          </a:r>
        </a:p>
      </dgm:t>
    </dgm:pt>
    <dgm:pt modelId="{C4714B0F-AA19-40CD-9EB2-5A1C61F6B5DB}" type="parTrans" cxnId="{8F74CD0D-50A9-4A98-A4AC-A4F5029C1CA5}">
      <dgm:prSet/>
      <dgm:spPr/>
      <dgm:t>
        <a:bodyPr/>
        <a:lstStyle/>
        <a:p>
          <a:endParaRPr lang="en-US"/>
        </a:p>
      </dgm:t>
    </dgm:pt>
    <dgm:pt modelId="{4A3DFAA9-59B4-4E10-A7E1-D0929BBCD997}" type="sibTrans" cxnId="{8F74CD0D-50A9-4A98-A4AC-A4F5029C1CA5}">
      <dgm:prSet/>
      <dgm:spPr/>
      <dgm:t>
        <a:bodyPr/>
        <a:lstStyle/>
        <a:p>
          <a:endParaRPr lang="en-US"/>
        </a:p>
      </dgm:t>
    </dgm:pt>
    <dgm:pt modelId="{EF87AAA6-B4F5-40C6-8786-D551A70220A0}">
      <dgm:prSet/>
      <dgm:spPr/>
      <dgm:t>
        <a:bodyPr/>
        <a:lstStyle/>
        <a:p>
          <a:r>
            <a:rPr lang="en-US" dirty="0"/>
            <a:t>Most deprived fifth of Scottish children were almost 12 times more likely to experience 3 or more ACES by age 8 </a:t>
          </a:r>
        </a:p>
        <a:p>
          <a:r>
            <a:rPr lang="en-US" dirty="0"/>
            <a:t>(Marryat and Frank, 2019) </a:t>
          </a:r>
        </a:p>
      </dgm:t>
    </dgm:pt>
    <dgm:pt modelId="{73EDE913-B906-4516-A65B-98471591C8A3}" type="parTrans" cxnId="{7B77FC20-91A4-4766-A2CF-2FE1B478074D}">
      <dgm:prSet/>
      <dgm:spPr/>
      <dgm:t>
        <a:bodyPr/>
        <a:lstStyle/>
        <a:p>
          <a:endParaRPr lang="en-US"/>
        </a:p>
      </dgm:t>
    </dgm:pt>
    <dgm:pt modelId="{44BAA4BB-FEA0-4350-99B2-C3441823311E}" type="sibTrans" cxnId="{7B77FC20-91A4-4766-A2CF-2FE1B478074D}">
      <dgm:prSet/>
      <dgm:spPr/>
      <dgm:t>
        <a:bodyPr/>
        <a:lstStyle/>
        <a:p>
          <a:endParaRPr lang="en-US"/>
        </a:p>
      </dgm:t>
    </dgm:pt>
    <dgm:pt modelId="{ABE170EA-D81B-4EC4-9CE6-B6F2D434810F}" type="pres">
      <dgm:prSet presAssocID="{DDFB2000-0B87-4D0F-A110-CF00CD5B0103}" presName="diagram" presStyleCnt="0">
        <dgm:presLayoutVars>
          <dgm:dir/>
          <dgm:resizeHandles val="exact"/>
        </dgm:presLayoutVars>
      </dgm:prSet>
      <dgm:spPr/>
    </dgm:pt>
    <dgm:pt modelId="{553C3F4B-89A0-49E3-BAD3-C2DBFA725439}" type="pres">
      <dgm:prSet presAssocID="{2A497866-2DDA-4029-A1FF-0167A4928135}" presName="arrow" presStyleLbl="node1" presStyleIdx="0" presStyleCnt="2">
        <dgm:presLayoutVars>
          <dgm:bulletEnabled val="1"/>
        </dgm:presLayoutVars>
      </dgm:prSet>
      <dgm:spPr/>
    </dgm:pt>
    <dgm:pt modelId="{CECCD1D5-905E-4A7F-B720-92406A9680FD}" type="pres">
      <dgm:prSet presAssocID="{EF87AAA6-B4F5-40C6-8786-D551A70220A0}" presName="arrow" presStyleLbl="node1" presStyleIdx="1" presStyleCnt="2">
        <dgm:presLayoutVars>
          <dgm:bulletEnabled val="1"/>
        </dgm:presLayoutVars>
      </dgm:prSet>
      <dgm:spPr/>
    </dgm:pt>
  </dgm:ptLst>
  <dgm:cxnLst>
    <dgm:cxn modelId="{8F74CD0D-50A9-4A98-A4AC-A4F5029C1CA5}" srcId="{DDFB2000-0B87-4D0F-A110-CF00CD5B0103}" destId="{2A497866-2DDA-4029-A1FF-0167A4928135}" srcOrd="0" destOrd="0" parTransId="{C4714B0F-AA19-40CD-9EB2-5A1C61F6B5DB}" sibTransId="{4A3DFAA9-59B4-4E10-A7E1-D0929BBCD997}"/>
    <dgm:cxn modelId="{A5A46615-2D37-4DD5-BBEE-8781460C6112}" type="presOf" srcId="{DDFB2000-0B87-4D0F-A110-CF00CD5B0103}" destId="{ABE170EA-D81B-4EC4-9CE6-B6F2D434810F}" srcOrd="0" destOrd="0" presId="urn:microsoft.com/office/officeart/2005/8/layout/arrow5"/>
    <dgm:cxn modelId="{7B77FC20-91A4-4766-A2CF-2FE1B478074D}" srcId="{DDFB2000-0B87-4D0F-A110-CF00CD5B0103}" destId="{EF87AAA6-B4F5-40C6-8786-D551A70220A0}" srcOrd="1" destOrd="0" parTransId="{73EDE913-B906-4516-A65B-98471591C8A3}" sibTransId="{44BAA4BB-FEA0-4350-99B2-C3441823311E}"/>
    <dgm:cxn modelId="{D1846CDD-2290-4A5A-A2D2-E60A55912193}" type="presOf" srcId="{2A497866-2DDA-4029-A1FF-0167A4928135}" destId="{553C3F4B-89A0-49E3-BAD3-C2DBFA725439}" srcOrd="0" destOrd="0" presId="urn:microsoft.com/office/officeart/2005/8/layout/arrow5"/>
    <dgm:cxn modelId="{D2C7E7FB-B255-4DC3-950A-35DAAAD37C07}" type="presOf" srcId="{EF87AAA6-B4F5-40C6-8786-D551A70220A0}" destId="{CECCD1D5-905E-4A7F-B720-92406A9680FD}" srcOrd="0" destOrd="0" presId="urn:microsoft.com/office/officeart/2005/8/layout/arrow5"/>
    <dgm:cxn modelId="{E7613CD1-0D31-4410-9DA0-113BCE39A62F}" type="presParOf" srcId="{ABE170EA-D81B-4EC4-9CE6-B6F2D434810F}" destId="{553C3F4B-89A0-49E3-BAD3-C2DBFA725439}" srcOrd="0" destOrd="0" presId="urn:microsoft.com/office/officeart/2005/8/layout/arrow5"/>
    <dgm:cxn modelId="{ADE2569F-B85E-4422-891F-782BFFCF1A12}" type="presParOf" srcId="{ABE170EA-D81B-4EC4-9CE6-B6F2D434810F}" destId="{CECCD1D5-905E-4A7F-B720-92406A9680FD}" srcOrd="1" destOrd="0" presId="urn:microsoft.com/office/officeart/2005/8/layout/arrow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C3F4B-89A0-49E3-BAD3-C2DBFA725439}">
      <dsp:nvSpPr>
        <dsp:cNvPr id="0" name=""/>
        <dsp:cNvSpPr/>
      </dsp:nvSpPr>
      <dsp:spPr>
        <a:xfrm rot="16200000">
          <a:off x="3552" y="1954"/>
          <a:ext cx="4187091" cy="418709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ACEs five times higher for most deprived fifth of children (CDC, 2022) </a:t>
          </a:r>
        </a:p>
      </dsp:txBody>
      <dsp:txXfrm rot="5400000">
        <a:off x="3553" y="1048727"/>
        <a:ext cx="3454350" cy="2093545"/>
      </dsp:txXfrm>
    </dsp:sp>
    <dsp:sp modelId="{CECCD1D5-905E-4A7F-B720-92406A9680FD}">
      <dsp:nvSpPr>
        <dsp:cNvPr id="0" name=""/>
        <dsp:cNvSpPr/>
      </dsp:nvSpPr>
      <dsp:spPr>
        <a:xfrm rot="5400000">
          <a:off x="6874082" y="1954"/>
          <a:ext cx="4187091" cy="418709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Most deprived fifth of Scottish children were almost 12 times more likely to experience 3 or more ACES by age 8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(Marryat and Frank, 2019) </a:t>
          </a:r>
        </a:p>
      </dsp:txBody>
      <dsp:txXfrm rot="-5400000">
        <a:off x="7606824" y="1048726"/>
        <a:ext cx="3454350" cy="2093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6B26-08FA-468F-8AFE-148397473281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8B35-D6D9-452A-AEC8-CC3DA5988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70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About a temperature check of current and future concerns rather than generalisable findings given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BB6A4-0294-4ECA-897E-0128ACB561A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5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As a reaction to the cost of living respondents were most likely to be doing more of the following: switching to lower priced food (80%), looking for offers (75%), switching to discount stores (64%) and minimising travel (62%).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They were doing less of the following: Turing the heating on (80%), socialising (62%), participating in health and wellbeing activities (59%) and carrying out house maintenance (58%).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Older respondents, families and those on modest/high incomes were more likely to travel less.  Younger respondents and those on lower incomes were more likely to switch to discount stores.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BB6A4-0294-4ECA-897E-0128ACB561A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61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54BF-4907-5BC1-3CA8-732929541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1E47C-8F80-CE31-0751-55FD879EC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87C7D-CA6D-93B1-BA45-103D14FF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980D-F9AA-4BBA-B0A0-6177A8D22602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271F-4B5B-19E5-4C54-95EDBCD6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A1FAF-05A8-797E-5A64-09310115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3A9D-9535-4DB0-BF37-601B63BF1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03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3CE8-052B-D0F8-2AB9-0172B786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36558-6E23-AC35-31C1-546469564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0069-2541-0C67-A600-C00BF368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980D-F9AA-4BBA-B0A0-6177A8D22602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DA5A3-F23A-1749-FBBC-EEE20B65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00055-8BFA-7702-2025-397224CC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3A9D-9535-4DB0-BF37-601B63BF1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04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54E7F-F607-76E4-E4A5-8CF3D55B7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B9562-4E1B-C4BD-BAE5-1AD225576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91A0F-2A1A-AE56-BDEF-17619E1A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980D-F9AA-4BBA-B0A0-6177A8D22602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93CB9-152F-3EB7-63EE-1212EF19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E09E6-2CFB-A97F-E49A-08E2B30C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3A9D-9535-4DB0-BF37-601B63BF1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33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B5C6-D801-B36E-B752-9CE6E30B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6ABBF-FE11-A288-C9D5-46AF57D92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9339D-DCF0-3803-2625-2B6CB923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980D-F9AA-4BBA-B0A0-6177A8D22602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A7BFD-0663-CD62-DD61-3C1B75C2D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2B525-FE50-1B5E-B8E0-4592E56D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3A9D-9535-4DB0-BF37-601B63BF1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2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70419-A11F-0FFE-2E63-378F47032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B99DE-2B37-6447-B995-20B34EFFB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34511-ABB3-AFB2-5845-CD1A2CEC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980D-F9AA-4BBA-B0A0-6177A8D22602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2D35F-4850-BF29-5C83-4F451E96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84A5-4929-2143-F020-7329C9DD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3A9D-9535-4DB0-BF37-601B63BF1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2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0230D-3A82-1C00-CE71-53F17C3A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08FE7-3D71-33FE-5161-E3C8312A9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4D2EE-4804-B8BF-5942-CC19B524F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D043D-2C71-4766-C266-C09CA4FD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980D-F9AA-4BBA-B0A0-6177A8D22602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3453C-5EDD-725C-4705-15640AAD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98DD7-008B-5B62-A373-C0814B90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3A9D-9535-4DB0-BF37-601B63BF1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8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18DA-6F89-549F-FA15-F8917A43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EB8BE-9B34-D3C7-BCD1-5F5FE6368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4266-1924-ECA9-4C3F-070BBB906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92831-BA51-2FF8-FC7B-7A9D13B81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538F2-B2B5-B2EC-CC82-9CEB8C86D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C556D6-36BF-D912-2899-C58C3558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980D-F9AA-4BBA-B0A0-6177A8D22602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22B1D-E921-1BD8-51F3-482F26D6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FBA7A-0B81-EE19-202B-8EB31804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3A9D-9535-4DB0-BF37-601B63BF1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13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7902-96CF-F67A-7289-FE21EA1E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382A0-3BB0-74B7-3B24-D2AB1A21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980D-F9AA-4BBA-B0A0-6177A8D22602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84B91-BF77-F29E-D215-1512945F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87181-6B5D-E49F-3F00-2006EFED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3A9D-9535-4DB0-BF37-601B63BF1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0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DBC4D-2843-763F-2774-103C8B72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980D-F9AA-4BBA-B0A0-6177A8D22602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896EA-4BC2-72D0-8084-2DCD890C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0C44F-1BAD-BD16-E598-92B60661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3A9D-9535-4DB0-BF37-601B63BF1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8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B024-798D-9862-D588-17A87490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88E29-F01E-C226-28F4-FD0DA0C1A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DB601-9BB6-FE27-7D17-9303FEECD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39421-78B0-6D23-B19D-65B813AB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980D-F9AA-4BBA-B0A0-6177A8D22602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941CF-7C3E-1533-F42D-101BBD89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46FE3-C8AA-34AF-4D2D-42ED7E86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3A9D-9535-4DB0-BF37-601B63BF1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50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6D46-5283-356D-48DD-2D8C22F9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4C7CC-B2C9-6988-9B14-991CFA68A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E268D-997B-F7D0-845F-875F8F522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5A9C6-84C7-C807-71D3-FC456D26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980D-F9AA-4BBA-B0A0-6177A8D22602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61E16-23A0-2C6A-9106-2A88F9B7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6256A-D7C5-DFBD-C324-BA4580AF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3A9D-9535-4DB0-BF37-601B63BF1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0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F3AE8A-A5B9-6032-4EC2-7532B8A9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0C892-C2D3-17A3-D5D8-D58287B4F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745EE-4251-FB79-DA09-8E2B14DEB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980D-F9AA-4BBA-B0A0-6177A8D22602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BA74E-9D66-2900-ED37-B4EE5D986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4F80F-A9D2-0CF8-4B6C-EBAF4B51A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73A9D-9535-4DB0-BF37-601B63BF1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1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23BE3E-4796-7C32-36E2-25B93FE68A94}"/>
              </a:ext>
            </a:extLst>
          </p:cNvPr>
          <p:cNvSpPr txBox="1"/>
          <p:nvPr/>
        </p:nvSpPr>
        <p:spPr>
          <a:xfrm>
            <a:off x="363793" y="1132008"/>
            <a:ext cx="111301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/>
              <a:t>Cost of living challenges and mental health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144D26-CC96-C6A0-258F-02EEA1C33F04}"/>
              </a:ext>
            </a:extLst>
          </p:cNvPr>
          <p:cNvCxnSpPr/>
          <p:nvPr/>
        </p:nvCxnSpPr>
        <p:spPr>
          <a:xfrm>
            <a:off x="-127819" y="213489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12F498D-152B-FF1F-F2E4-2865F26EDE8F}"/>
              </a:ext>
            </a:extLst>
          </p:cNvPr>
          <p:cNvSpPr txBox="1"/>
          <p:nvPr/>
        </p:nvSpPr>
        <p:spPr>
          <a:xfrm>
            <a:off x="481780" y="2619804"/>
            <a:ext cx="1085888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u="sng" dirty="0"/>
              <a:t>Ground to be covered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Purpose of the session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MH Commission re-cap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The relationship between financial wellbeing and mental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Local context and feedback;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Emerging Commission ideas for action;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BBC15C-F746-4421-1DBF-D4C747DD8F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615" y="181274"/>
            <a:ext cx="895985" cy="572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51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02AB-87A9-75A5-55B9-B95B7D49A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351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+mn-lt"/>
              </a:rPr>
              <a:t>How the West Midlands compares: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2017B-191B-4042-547D-37AAAEED7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A7655-4B74-01E1-C056-C8A5E0752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6" t="20694" r="8359" b="9861"/>
          <a:stretch/>
        </p:blipFill>
        <p:spPr>
          <a:xfrm>
            <a:off x="628187" y="1711338"/>
            <a:ext cx="10737787" cy="488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7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E9101-B8EF-3792-8C72-A16FD423B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8" t="27350" r="35337" b="4843"/>
          <a:stretch/>
        </p:blipFill>
        <p:spPr>
          <a:xfrm>
            <a:off x="1351338" y="287593"/>
            <a:ext cx="8711462" cy="62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0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5C8CE-1FE1-4991-A751-335CFC70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44805"/>
            <a:ext cx="10515600" cy="758825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+mn-lt"/>
              </a:rPr>
              <a:t>Regional </a:t>
            </a:r>
            <a:r>
              <a:rPr lang="en-GB" sz="3200" b="1" dirty="0" err="1">
                <a:solidFill>
                  <a:srgbClr val="C00000"/>
                </a:solidFill>
                <a:latin typeface="+mn-lt"/>
              </a:rPr>
              <a:t>TfWM</a:t>
            </a:r>
            <a:r>
              <a:rPr lang="en-GB" sz="3200" b="1" dirty="0">
                <a:solidFill>
                  <a:srgbClr val="C00000"/>
                </a:solidFill>
                <a:latin typeface="+mn-lt"/>
              </a:rPr>
              <a:t> cost of living survey feedback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5E733-604F-D43E-AAC5-51DED62F9673}"/>
              </a:ext>
            </a:extLst>
          </p:cNvPr>
          <p:cNvSpPr txBox="1">
            <a:spLocks/>
          </p:cNvSpPr>
          <p:nvPr/>
        </p:nvSpPr>
        <p:spPr>
          <a:xfrm>
            <a:off x="309880" y="1438480"/>
            <a:ext cx="11572239" cy="49032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2400" b="1" dirty="0">
                <a:solidFill>
                  <a:schemeClr val="tx1"/>
                </a:solidFill>
              </a:rPr>
              <a:t>270 responses, September 2022.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dirty="0">
                <a:solidFill>
                  <a:schemeClr val="tx1"/>
                </a:solidFill>
              </a:rPr>
              <a:t>Questions asked aimed to: 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Gauge concerns around the rising cost of living and the impact it is having on citizen mental health and wellbeing.</a:t>
            </a:r>
          </a:p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Gain insight into actions taken as a result of the rising cost of living.</a:t>
            </a:r>
          </a:p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Anticipate future concerns and how these might be mitigated.</a:t>
            </a:r>
          </a:p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Test levels of optimism towards the economy and mental health within the region and local communities.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1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0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5F10-78DC-4F43-9581-C8EB9B09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24" y="141863"/>
            <a:ext cx="11612142" cy="777875"/>
          </a:xfrm>
        </p:spPr>
        <p:txBody>
          <a:bodyPr>
            <a:noAutofit/>
          </a:bodyPr>
          <a:lstStyle/>
          <a:p>
            <a:pPr fontAlgn="b"/>
            <a:r>
              <a:rPr lang="en-GB" sz="3200" b="1" dirty="0">
                <a:latin typeface="+mn-lt"/>
              </a:rPr>
              <a:t>Survey feedback - Main Impacts on Mental Health / Wellbeing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364246-6B1E-D8B9-0B59-5B7BE7AD58C4}"/>
              </a:ext>
            </a:extLst>
          </p:cNvPr>
          <p:cNvSpPr/>
          <p:nvPr/>
        </p:nvSpPr>
        <p:spPr>
          <a:xfrm>
            <a:off x="125549" y="6481366"/>
            <a:ext cx="119409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u="sng" dirty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: Please provide details of how the current rising cost of living is impacting on your mental wellbeing?  Base 200 respondents. % exceeds 100% due to multiple responses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AE491-DF8F-DD97-5083-693508F36B8C}"/>
              </a:ext>
            </a:extLst>
          </p:cNvPr>
          <p:cNvSpPr txBox="1"/>
          <p:nvPr/>
        </p:nvSpPr>
        <p:spPr>
          <a:xfrm>
            <a:off x="146958" y="1064668"/>
            <a:ext cx="11616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The main impact on mental wellbeing was increased stress/worry/depression as a result of the current rising cost of living (42%). Others were concerned for the future/up-coming winter months (18%), were feeling emotionally/mentally drained due to having to plan ahead/constantly monitor their budget (12%) 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3AF4F509-1ABB-278F-0BE4-A01C099423EF}"/>
              </a:ext>
            </a:extLst>
          </p:cNvPr>
          <p:cNvGraphicFramePr>
            <a:graphicFrameLocks/>
          </p:cNvGraphicFramePr>
          <p:nvPr/>
        </p:nvGraphicFramePr>
        <p:xfrm>
          <a:off x="146957" y="1931240"/>
          <a:ext cx="8369721" cy="441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7C20973-10A5-26FE-6376-F1CE2DA4A22B}"/>
              </a:ext>
            </a:extLst>
          </p:cNvPr>
          <p:cNvSpPr/>
          <p:nvPr/>
        </p:nvSpPr>
        <p:spPr>
          <a:xfrm>
            <a:off x="8686800" y="2077278"/>
            <a:ext cx="3076666" cy="1039351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live in constant anxiety with the fear of not having money to pay bills or buy food.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BEE66A0-7578-8109-6BCC-C51845A783F0}"/>
              </a:ext>
            </a:extLst>
          </p:cNvPr>
          <p:cNvSpPr/>
          <p:nvPr/>
        </p:nvSpPr>
        <p:spPr>
          <a:xfrm>
            <a:off x="8686799" y="3485700"/>
            <a:ext cx="2852475" cy="1289824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makes me anxious.  However, this will get worse as winter comes, as I won't be able to afford to heat my house.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B130EC3-6760-4EDE-E57B-4B581099B6A4}"/>
              </a:ext>
            </a:extLst>
          </p:cNvPr>
          <p:cNvSpPr/>
          <p:nvPr/>
        </p:nvSpPr>
        <p:spPr>
          <a:xfrm>
            <a:off x="8686798" y="5145530"/>
            <a:ext cx="3059809" cy="1039351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Constantly worrying when spending. Not able to plan social events or holidays to look forward to. Worrying long term about ability to buy a home.</a:t>
            </a:r>
          </a:p>
        </p:txBody>
      </p:sp>
    </p:spTree>
    <p:extLst>
      <p:ext uri="{BB962C8B-B14F-4D97-AF65-F5344CB8AC3E}">
        <p14:creationId xmlns:p14="http://schemas.microsoft.com/office/powerpoint/2010/main" val="105635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5F10-78DC-4F43-9581-C8EB9B09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67" y="127866"/>
            <a:ext cx="11898084" cy="777875"/>
          </a:xfrm>
        </p:spPr>
        <p:txBody>
          <a:bodyPr>
            <a:noAutofit/>
          </a:bodyPr>
          <a:lstStyle/>
          <a:p>
            <a:pPr fontAlgn="b"/>
            <a:r>
              <a:rPr lang="en-GB" sz="3200" b="1" dirty="0">
                <a:solidFill>
                  <a:srgbClr val="C00000"/>
                </a:solidFill>
                <a:latin typeface="+mn-lt"/>
              </a:rPr>
              <a:t>Survey feedback: Effect on Mental Wellbeing in next 12 months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364246-6B1E-D8B9-0B59-5B7BE7AD58C4}"/>
              </a:ext>
            </a:extLst>
          </p:cNvPr>
          <p:cNvSpPr/>
          <p:nvPr/>
        </p:nvSpPr>
        <p:spPr>
          <a:xfrm>
            <a:off x="125549" y="6355827"/>
            <a:ext cx="119409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u="sng" dirty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: Thinking about the next 12 months, how do you think your physical health, mental health, and/or wellbeing may be affected by the cost of living increases? Base 171 respondents. % exceeds 100% due to multiple responses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AE491-DF8F-DD97-5083-693508F36B8C}"/>
              </a:ext>
            </a:extLst>
          </p:cNvPr>
          <p:cNvSpPr txBox="1"/>
          <p:nvPr/>
        </p:nvSpPr>
        <p:spPr>
          <a:xfrm>
            <a:off x="146958" y="921127"/>
            <a:ext cx="11616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Two fifths (40%) of respondents thought that they’d become more stressed/anxious/scared/depressed over the next 12 months due to the rising cost of living, with a further 12% thinking that their mental health and wellbeing would deteriorate/worsen.  1 in 10 hoped their mental health would be unaffected, or thought it was difficult to comment.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3AF4F509-1ABB-278F-0BE4-A01C099423EF}"/>
              </a:ext>
            </a:extLst>
          </p:cNvPr>
          <p:cNvGraphicFramePr>
            <a:graphicFrameLocks/>
          </p:cNvGraphicFramePr>
          <p:nvPr/>
        </p:nvGraphicFramePr>
        <p:xfrm>
          <a:off x="210165" y="1771690"/>
          <a:ext cx="7635828" cy="458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7C20973-10A5-26FE-6376-F1CE2DA4A22B}"/>
              </a:ext>
            </a:extLst>
          </p:cNvPr>
          <p:cNvSpPr/>
          <p:nvPr/>
        </p:nvSpPr>
        <p:spPr>
          <a:xfrm>
            <a:off x="8677274" y="2282994"/>
            <a:ext cx="3304559" cy="1039351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worried / stressed, possibly less nutritious or varied diet, feeling cold at home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B130EC3-6760-4EDE-E57B-4B581099B6A4}"/>
              </a:ext>
            </a:extLst>
          </p:cNvPr>
          <p:cNvSpPr/>
          <p:nvPr/>
        </p:nvSpPr>
        <p:spPr>
          <a:xfrm>
            <a:off x="8575039" y="5100791"/>
            <a:ext cx="3406795" cy="1039351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eat less and that will affect me physically and mentally. The stress of worrying about bills will be increased.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8DB3EB1-D31A-D911-D056-E3E8319816E9}"/>
              </a:ext>
            </a:extLst>
          </p:cNvPr>
          <p:cNvSpPr/>
          <p:nvPr/>
        </p:nvSpPr>
        <p:spPr>
          <a:xfrm>
            <a:off x="8575040" y="3566656"/>
            <a:ext cx="3491411" cy="1289824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Worsened. Less money to spend on food &amp; physical activities (e.g.. gym, exercise classes) = declining physical health. Stress causing more mental health issues</a:t>
            </a:r>
          </a:p>
        </p:txBody>
      </p:sp>
    </p:spTree>
    <p:extLst>
      <p:ext uri="{BB962C8B-B14F-4D97-AF65-F5344CB8AC3E}">
        <p14:creationId xmlns:p14="http://schemas.microsoft.com/office/powerpoint/2010/main" val="360410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AB769CF-4085-9FDD-4880-87792D3FD62A}"/>
              </a:ext>
            </a:extLst>
          </p:cNvPr>
          <p:cNvCxnSpPr/>
          <p:nvPr/>
        </p:nvCxnSpPr>
        <p:spPr>
          <a:xfrm>
            <a:off x="0" y="110404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A8C2B94-5A25-22CD-7E25-065690FA795B}"/>
              </a:ext>
            </a:extLst>
          </p:cNvPr>
          <p:cNvSpPr txBox="1"/>
          <p:nvPr/>
        </p:nvSpPr>
        <p:spPr>
          <a:xfrm>
            <a:off x="285134" y="207269"/>
            <a:ext cx="10146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OPCC feedback - Emerging crime implications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2BC1E-6466-A205-2B8A-D0B075FFDE9A}"/>
              </a:ext>
            </a:extLst>
          </p:cNvPr>
          <p:cNvSpPr txBox="1"/>
          <p:nvPr/>
        </p:nvSpPr>
        <p:spPr>
          <a:xfrm>
            <a:off x="471947" y="1655011"/>
            <a:ext cx="9773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/>
              <a:t>More theft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Increased sex work (sorting to sex work; forced into sex work; sex for rent);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Rising child exploitation;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Increasing substance misuse / addictions as a coping mechanism;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Increased loan shark activity;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Increased domestic violence</a:t>
            </a:r>
          </a:p>
        </p:txBody>
      </p:sp>
    </p:spTree>
    <p:extLst>
      <p:ext uri="{BB962C8B-B14F-4D97-AF65-F5344CB8AC3E}">
        <p14:creationId xmlns:p14="http://schemas.microsoft.com/office/powerpoint/2010/main" val="2322833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81EBDE-01CD-58CF-F7F5-17F508FE845D}"/>
              </a:ext>
            </a:extLst>
          </p:cNvPr>
          <p:cNvSpPr txBox="1"/>
          <p:nvPr/>
        </p:nvSpPr>
        <p:spPr>
          <a:xfrm>
            <a:off x="1175133" y="1156812"/>
            <a:ext cx="1065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Feedback from MH Commission discussions – thematic areas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89AEF9-2636-7B6E-0B22-D42291A03BA8}"/>
              </a:ext>
            </a:extLst>
          </p:cNvPr>
          <p:cNvSpPr/>
          <p:nvPr/>
        </p:nvSpPr>
        <p:spPr>
          <a:xfrm>
            <a:off x="1061884" y="4077810"/>
            <a:ext cx="2900516" cy="8062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Opportunities to increase income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115186-3D6B-39FB-D5AE-39F016566F06}"/>
              </a:ext>
            </a:extLst>
          </p:cNvPr>
          <p:cNvSpPr/>
          <p:nvPr/>
        </p:nvSpPr>
        <p:spPr>
          <a:xfrm>
            <a:off x="4503175" y="4097475"/>
            <a:ext cx="2900516" cy="8062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Opportunities to reduce costs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6F5D24-AAA6-2D8B-1249-C760B9CCC7F9}"/>
              </a:ext>
            </a:extLst>
          </p:cNvPr>
          <p:cNvSpPr/>
          <p:nvPr/>
        </p:nvSpPr>
        <p:spPr>
          <a:xfrm>
            <a:off x="7944467" y="4114800"/>
            <a:ext cx="2900516" cy="8062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Additional mitigating actions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D8E460-E961-6DFB-6082-60CFBFD3A060}"/>
              </a:ext>
            </a:extLst>
          </p:cNvPr>
          <p:cNvCxnSpPr/>
          <p:nvPr/>
        </p:nvCxnSpPr>
        <p:spPr>
          <a:xfrm flipH="1">
            <a:off x="2512142" y="2123768"/>
            <a:ext cx="624348" cy="14945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63C7E7-015F-8E23-B567-91A7EEF7AC36}"/>
              </a:ext>
            </a:extLst>
          </p:cNvPr>
          <p:cNvCxnSpPr/>
          <p:nvPr/>
        </p:nvCxnSpPr>
        <p:spPr>
          <a:xfrm>
            <a:off x="8524568" y="1877961"/>
            <a:ext cx="870157" cy="191729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527D81-7DBC-A1EA-0834-1846FBE34494}"/>
              </a:ext>
            </a:extLst>
          </p:cNvPr>
          <p:cNvCxnSpPr>
            <a:cxnSpLocks/>
          </p:cNvCxnSpPr>
          <p:nvPr/>
        </p:nvCxnSpPr>
        <p:spPr>
          <a:xfrm>
            <a:off x="5840362" y="2000864"/>
            <a:ext cx="0" cy="17943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92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AFD6B6-73C9-EBD1-42AD-803EFB8D8A9F}"/>
              </a:ext>
            </a:extLst>
          </p:cNvPr>
          <p:cNvSpPr txBox="1"/>
          <p:nvPr/>
        </p:nvSpPr>
        <p:spPr>
          <a:xfrm>
            <a:off x="572877" y="194801"/>
            <a:ext cx="1026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Opportunities to increase income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3860D7-2B1C-5421-E8AD-57E310E12089}"/>
              </a:ext>
            </a:extLst>
          </p:cNvPr>
          <p:cNvCxnSpPr/>
          <p:nvPr/>
        </p:nvCxnSpPr>
        <p:spPr>
          <a:xfrm>
            <a:off x="0" y="77957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1CAAF4A-A453-943F-F34C-CE35FE696E20}"/>
              </a:ext>
            </a:extLst>
          </p:cNvPr>
          <p:cNvSpPr txBox="1"/>
          <p:nvPr/>
        </p:nvSpPr>
        <p:spPr>
          <a:xfrm>
            <a:off x="1111045" y="1229032"/>
            <a:ext cx="8504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Living wage accreditation: </a:t>
            </a:r>
          </a:p>
          <a:p>
            <a:pPr marL="285750" indent="-285750">
              <a:buFontTx/>
              <a:buChar char="-"/>
            </a:pPr>
            <a:r>
              <a:rPr lang="en-GB" dirty="0"/>
              <a:t>encourage key organisations to pursue it (Birmingham City Council is already accredited and also strongly supports the agenda);</a:t>
            </a:r>
          </a:p>
          <a:p>
            <a:pPr marL="285750" indent="-285750">
              <a:buFontTx/>
              <a:buChar char="-"/>
            </a:pPr>
            <a:r>
              <a:rPr lang="en-GB" dirty="0"/>
              <a:t>Encourage key organisations to use leverage  / ‘soft power’ on contractors to pursue accreditation; </a:t>
            </a:r>
          </a:p>
          <a:p>
            <a:pPr marL="285750" indent="-285750">
              <a:buFontTx/>
              <a:buChar char="-"/>
            </a:pPr>
            <a:r>
              <a:rPr lang="en-GB" dirty="0"/>
              <a:t>Opportunities to learn from work in London, etc. to </a:t>
            </a:r>
          </a:p>
          <a:p>
            <a:pPr marL="285750" indent="-285750">
              <a:buFontTx/>
              <a:buChar char="-"/>
            </a:pPr>
            <a:r>
              <a:rPr lang="en-GB" dirty="0"/>
              <a:t>Consider applicability to all adults</a:t>
            </a:r>
          </a:p>
          <a:p>
            <a:pPr marL="285750" indent="-285750">
              <a:buFontTx/>
              <a:buChar char="-"/>
            </a:pPr>
            <a:r>
              <a:rPr lang="en-GB" dirty="0"/>
              <a:t>Link to ICS health inequalities strategies and ‘people’ strategies – </a:t>
            </a:r>
          </a:p>
          <a:p>
            <a:pPr marL="285750" indent="-285750">
              <a:buFontTx/>
              <a:buChar char="-"/>
            </a:pPr>
            <a:r>
              <a:rPr lang="en-GB" dirty="0"/>
              <a:t>promote skills development, 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7BBD53-DC9D-AAD3-8716-1A2F37EC9479}"/>
              </a:ext>
            </a:extLst>
          </p:cNvPr>
          <p:cNvSpPr txBox="1"/>
          <p:nvPr/>
        </p:nvSpPr>
        <p:spPr>
          <a:xfrm>
            <a:off x="1111045" y="4249684"/>
            <a:ext cx="9547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Skills development and career opportunities </a:t>
            </a:r>
          </a:p>
          <a:p>
            <a:pPr marL="285750" indent="-285750">
              <a:buFontTx/>
              <a:buChar char="-"/>
            </a:pPr>
            <a:r>
              <a:rPr lang="en-GB" dirty="0"/>
              <a:t>reducing discriminatory barriers to recruitment, retention and progression (e.g. Walsall Housing Group has successfully worked with NHS Trusts and local colleges to improve recruitment and retention – looking at advertising, language used, etc. </a:t>
            </a:r>
          </a:p>
          <a:p>
            <a:pPr marL="285750" indent="-285750">
              <a:buFontTx/>
              <a:buChar char="-"/>
            </a:pPr>
            <a:r>
              <a:rPr lang="en-GB" dirty="0"/>
              <a:t>Job guarantees for long-term unemployed people and those with long-term social care support</a:t>
            </a:r>
          </a:p>
        </p:txBody>
      </p:sp>
    </p:spTree>
    <p:extLst>
      <p:ext uri="{BB962C8B-B14F-4D97-AF65-F5344CB8AC3E}">
        <p14:creationId xmlns:p14="http://schemas.microsoft.com/office/powerpoint/2010/main" val="3969687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AFD6B6-73C9-EBD1-42AD-803EFB8D8A9F}"/>
              </a:ext>
            </a:extLst>
          </p:cNvPr>
          <p:cNvSpPr txBox="1"/>
          <p:nvPr/>
        </p:nvSpPr>
        <p:spPr>
          <a:xfrm>
            <a:off x="572877" y="410244"/>
            <a:ext cx="1026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Opportunities to increase income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3860D7-2B1C-5421-E8AD-57E310E12089}"/>
              </a:ext>
            </a:extLst>
          </p:cNvPr>
          <p:cNvCxnSpPr/>
          <p:nvPr/>
        </p:nvCxnSpPr>
        <p:spPr>
          <a:xfrm>
            <a:off x="0" y="77957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1CAAF4A-A453-943F-F34C-CE35FE696E20}"/>
              </a:ext>
            </a:extLst>
          </p:cNvPr>
          <p:cNvSpPr txBox="1"/>
          <p:nvPr/>
        </p:nvSpPr>
        <p:spPr>
          <a:xfrm>
            <a:off x="1111045" y="1229032"/>
            <a:ext cx="8504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Social Value in Procurement </a:t>
            </a:r>
          </a:p>
          <a:p>
            <a:pPr marL="285750" indent="-285750">
              <a:buFontTx/>
              <a:buChar char="-"/>
            </a:pPr>
            <a:r>
              <a:rPr lang="en-GB" dirty="0"/>
              <a:t>Systematic use of procurement levers to promote social value goals linked to distributing income to communities / community organisations;</a:t>
            </a:r>
          </a:p>
          <a:p>
            <a:pPr marL="285750" indent="-285750">
              <a:buFontTx/>
              <a:buChar char="-"/>
            </a:pPr>
            <a:r>
              <a:rPr lang="en-GB" dirty="0"/>
              <a:t>More effective use in public sector – myth busting, promoting progressive Commissioner practice / reducing risk aversion (e.g. OPCC is a potential exemplar)</a:t>
            </a:r>
          </a:p>
          <a:p>
            <a:pPr marL="285750" indent="-285750">
              <a:buFontTx/>
              <a:buChar char="-"/>
            </a:pPr>
            <a:r>
              <a:rPr lang="en-GB" dirty="0"/>
              <a:t>Supporting smaller communities organisations to form consortia, etc to bid for contracts;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6775C-D203-75AD-A7AE-4BA8F9D86298}"/>
              </a:ext>
            </a:extLst>
          </p:cNvPr>
          <p:cNvSpPr txBox="1"/>
          <p:nvPr/>
        </p:nvSpPr>
        <p:spPr>
          <a:xfrm>
            <a:off x="1160206" y="4055806"/>
            <a:ext cx="9871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Benefits take up </a:t>
            </a:r>
          </a:p>
          <a:p>
            <a:pPr marL="285750" indent="-285750">
              <a:buFontTx/>
              <a:buChar char="-"/>
            </a:pPr>
            <a:r>
              <a:rPr lang="en-GB" dirty="0"/>
              <a:t>Advice and support to take up benefit entitlements, Healthy Start vouchers, etc.  (E.g. Walsall Housing Group supported tenants to access £5.6m in benefits that they were entitled to but unclaimed). </a:t>
            </a:r>
          </a:p>
          <a:p>
            <a:pPr marL="285750" indent="-285750">
              <a:buFontTx/>
              <a:buChar char="-"/>
            </a:pPr>
            <a:r>
              <a:rPr lang="en-GB" dirty="0"/>
              <a:t>Train and use local people to support benefits uptake and otherwise harnessing ‘community assets’;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693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D65209F-1363-5FB9-C7C2-AD1FDEE264A1}"/>
              </a:ext>
            </a:extLst>
          </p:cNvPr>
          <p:cNvCxnSpPr/>
          <p:nvPr/>
        </p:nvCxnSpPr>
        <p:spPr>
          <a:xfrm>
            <a:off x="0" y="77957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2D1854-D7E4-E5D2-B641-FE15B6AECEBD}"/>
              </a:ext>
            </a:extLst>
          </p:cNvPr>
          <p:cNvSpPr txBox="1"/>
          <p:nvPr/>
        </p:nvSpPr>
        <p:spPr>
          <a:xfrm>
            <a:off x="235974" y="194801"/>
            <a:ext cx="621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Opportunities for cost reduction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A2D0FF-19A9-B9F8-8324-3159452167FC}"/>
              </a:ext>
            </a:extLst>
          </p:cNvPr>
          <p:cNvSpPr txBox="1"/>
          <p:nvPr/>
        </p:nvSpPr>
        <p:spPr>
          <a:xfrm>
            <a:off x="855407" y="1443841"/>
            <a:ext cx="96159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Rent controls – explore their use, learning from Scotland, etc</a:t>
            </a:r>
          </a:p>
          <a:p>
            <a:endParaRPr lang="en-GB" dirty="0"/>
          </a:p>
          <a:p>
            <a:r>
              <a:rPr lang="en-GB" sz="2000" b="1" dirty="0"/>
              <a:t>Transport – </a:t>
            </a:r>
          </a:p>
          <a:p>
            <a:pPr marL="285750" indent="-285750">
              <a:buFontTx/>
              <a:buChar char="-"/>
            </a:pPr>
            <a:r>
              <a:rPr lang="en-GB" dirty="0"/>
              <a:t>Subsidised and / or free transport for young people up to age of 25; </a:t>
            </a:r>
          </a:p>
          <a:p>
            <a:pPr marL="285750" indent="-285750">
              <a:buFontTx/>
              <a:buChar char="-"/>
            </a:pPr>
            <a:r>
              <a:rPr lang="en-GB" dirty="0"/>
              <a:t>Improve frequency of buses; </a:t>
            </a:r>
          </a:p>
          <a:p>
            <a:pPr marL="285750" indent="-285750">
              <a:buFontTx/>
              <a:buChar char="-"/>
            </a:pPr>
            <a:r>
              <a:rPr lang="en-GB" dirty="0"/>
              <a:t>Support with travel costs to access work, education, training, etc. </a:t>
            </a:r>
          </a:p>
          <a:p>
            <a:pPr marL="285750" indent="-285750">
              <a:buFontTx/>
              <a:buChar char="-"/>
            </a:pPr>
            <a:r>
              <a:rPr lang="en-GB" dirty="0"/>
              <a:t>Actions to promote active travel to support access to leisure centres, parks, etc.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mergency funding for energy costs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(75% of survey respondents)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unding for food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(67% of survey respondents).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r>
              <a:rPr lang="en-US" sz="2000" b="1" dirty="0"/>
              <a:t>Use Council Tax relief schemes</a:t>
            </a:r>
            <a:r>
              <a:rPr lang="en-US" dirty="0"/>
              <a:t> to ensure people facing the biggest threats to their finances are not at risk from non-payment.  We know that the West Midlands is the 3</a:t>
            </a:r>
            <a:r>
              <a:rPr lang="en-US" baseline="30000" dirty="0"/>
              <a:t>rd</a:t>
            </a:r>
            <a:r>
              <a:rPr lang="en-US" dirty="0"/>
              <a:t> highest region for council tax arrears.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83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23BE3E-4796-7C32-36E2-25B93FE68A94}"/>
              </a:ext>
            </a:extLst>
          </p:cNvPr>
          <p:cNvSpPr txBox="1"/>
          <p:nvPr/>
        </p:nvSpPr>
        <p:spPr>
          <a:xfrm>
            <a:off x="275304" y="181274"/>
            <a:ext cx="96454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/>
              <a:t>Cost of living challenges and mental health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144D26-CC96-C6A0-258F-02EEA1C33F04}"/>
              </a:ext>
            </a:extLst>
          </p:cNvPr>
          <p:cNvCxnSpPr/>
          <p:nvPr/>
        </p:nvCxnSpPr>
        <p:spPr>
          <a:xfrm>
            <a:off x="0" y="119100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4BBC15C-F746-4421-1DBF-D4C747DD8F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615" y="181274"/>
            <a:ext cx="895985" cy="57277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DA5B22-D2CE-7A72-D372-8B9105B2F1A1}"/>
              </a:ext>
            </a:extLst>
          </p:cNvPr>
          <p:cNvSpPr txBox="1"/>
          <p:nvPr/>
        </p:nvSpPr>
        <p:spPr>
          <a:xfrm>
            <a:off x="398204" y="2495734"/>
            <a:ext cx="46309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Purpose </a:t>
            </a:r>
            <a:r>
              <a:rPr lang="en-GB" sz="2400" b="1" dirty="0" err="1"/>
              <a:t>fo</a:t>
            </a:r>
            <a:r>
              <a:rPr lang="en-GB" sz="2400" b="1" dirty="0"/>
              <a:t> the session</a:t>
            </a:r>
            <a:r>
              <a:rPr lang="en-GB" sz="2000" b="1" dirty="0"/>
              <a:t>: </a:t>
            </a:r>
          </a:p>
          <a:p>
            <a:endParaRPr lang="en-GB" sz="1000" dirty="0"/>
          </a:p>
          <a:p>
            <a:r>
              <a:rPr lang="en-GB" sz="2000" dirty="0"/>
              <a:t>To foster collaborative work between the Mental Health Commission and the Health of the Region Core Group to identify potential local / regional action that can be taken to support local people to ‘keep afloat’ during the cost of living challenges.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94A544-4F15-44BE-F463-4B6515226DD1}"/>
              </a:ext>
            </a:extLst>
          </p:cNvPr>
          <p:cNvSpPr/>
          <p:nvPr/>
        </p:nvSpPr>
        <p:spPr>
          <a:xfrm>
            <a:off x="6223818" y="1976284"/>
            <a:ext cx="2595716" cy="20352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MH Commission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E17663-F2AF-A6C5-4E50-59231DBCAD08}"/>
              </a:ext>
            </a:extLst>
          </p:cNvPr>
          <p:cNvSpPr/>
          <p:nvPr/>
        </p:nvSpPr>
        <p:spPr>
          <a:xfrm>
            <a:off x="8547899" y="1992447"/>
            <a:ext cx="2595716" cy="2035277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accent6">
                    <a:lumMod val="75000"/>
                  </a:schemeClr>
                </a:solidFill>
              </a:rPr>
              <a:t>HoTR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Core Group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6636AFA-1F48-CF30-F3ED-200831E37820}"/>
              </a:ext>
            </a:extLst>
          </p:cNvPr>
          <p:cNvSpPr/>
          <p:nvPr/>
        </p:nvSpPr>
        <p:spPr>
          <a:xfrm>
            <a:off x="8465572" y="3883742"/>
            <a:ext cx="570271" cy="56043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692162-424C-452B-F391-DA8BF88F6B0B}"/>
              </a:ext>
            </a:extLst>
          </p:cNvPr>
          <p:cNvSpPr/>
          <p:nvPr/>
        </p:nvSpPr>
        <p:spPr>
          <a:xfrm>
            <a:off x="6317223" y="4650659"/>
            <a:ext cx="4866968" cy="1700980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Local / regional actionable 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1203520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AB769CF-4085-9FDD-4880-87792D3FD62A}"/>
              </a:ext>
            </a:extLst>
          </p:cNvPr>
          <p:cNvCxnSpPr/>
          <p:nvPr/>
        </p:nvCxnSpPr>
        <p:spPr>
          <a:xfrm>
            <a:off x="0" y="77957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A8C2B94-5A25-22CD-7E25-065690FA795B}"/>
              </a:ext>
            </a:extLst>
          </p:cNvPr>
          <p:cNvSpPr txBox="1"/>
          <p:nvPr/>
        </p:nvSpPr>
        <p:spPr>
          <a:xfrm>
            <a:off x="304798" y="136975"/>
            <a:ext cx="6263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Other mitigating actions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2BC1E-6466-A205-2B8A-D0B075FFDE9A}"/>
              </a:ext>
            </a:extLst>
          </p:cNvPr>
          <p:cNvSpPr txBox="1"/>
          <p:nvPr/>
        </p:nvSpPr>
        <p:spPr>
          <a:xfrm>
            <a:off x="589936" y="1248697"/>
            <a:ext cx="977326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Pursuit of genuinely affordable housing </a:t>
            </a:r>
            <a:r>
              <a:rPr lang="en-GB" dirty="0"/>
              <a:t>– strict / contractual levers to ensure delivery of good proportions of social housing in new housing developments; housing for key workers;</a:t>
            </a:r>
          </a:p>
          <a:p>
            <a:endParaRPr lang="en-GB" dirty="0"/>
          </a:p>
          <a:p>
            <a:r>
              <a:rPr lang="en-US" sz="2000" b="1" dirty="0"/>
              <a:t>Energy efficient housing: </a:t>
            </a:r>
            <a:r>
              <a:rPr lang="en-US" dirty="0"/>
              <a:t>more energy efficient genuinely affordable homes. Ongoing help for people to insulate their homes, reducing the costs of heating to those with the lowest incomes.  There is evidence that having a warm home has a direct and causal positive impact on mental health, with knock-on benefits to physical health.</a:t>
            </a:r>
            <a:endParaRPr lang="en-GB" dirty="0"/>
          </a:p>
          <a:p>
            <a:endParaRPr lang="en-GB" dirty="0"/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Advocating for more timely and supportive benefits processes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impact of Disability Living Allowance  backlog / PIP reviews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Funding to enable community advice services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(delivered by VCS orgs), specifically supporting a local, physical presence and provision targeted to highly vulnerable sections of the population.  </a:t>
            </a:r>
          </a:p>
        </p:txBody>
      </p:sp>
    </p:spTree>
    <p:extLst>
      <p:ext uri="{BB962C8B-B14F-4D97-AF65-F5344CB8AC3E}">
        <p14:creationId xmlns:p14="http://schemas.microsoft.com/office/powerpoint/2010/main" val="50942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B1FE86-AB94-4A54-A9E2-4063A348D2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615" y="181274"/>
            <a:ext cx="895985" cy="57277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1E2FFE-A5AC-4C43-AC6B-093F82CB9B31}"/>
              </a:ext>
            </a:extLst>
          </p:cNvPr>
          <p:cNvSpPr txBox="1"/>
          <p:nvPr/>
        </p:nvSpPr>
        <p:spPr>
          <a:xfrm>
            <a:off x="322162" y="206208"/>
            <a:ext cx="987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Mental Health Commission – focus</a:t>
            </a:r>
            <a:endParaRPr lang="en-GB" sz="3200" dirty="0"/>
          </a:p>
          <a:p>
            <a:endParaRPr lang="en-GB" sz="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8BEF6-D237-40D7-AAA7-3DFB1F547252}"/>
              </a:ext>
            </a:extLst>
          </p:cNvPr>
          <p:cNvSpPr txBox="1"/>
          <p:nvPr/>
        </p:nvSpPr>
        <p:spPr>
          <a:xfrm>
            <a:off x="3795822" y="2491706"/>
            <a:ext cx="81410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b="1" dirty="0">
                <a:solidFill>
                  <a:srgbClr val="002060"/>
                </a:solidFill>
              </a:rPr>
              <a:t>Supporting a clear regional understanding of the differential mental health and wellbeing impacts of the COVID-19 pandemic on local people – at home, in education, at work and at play. </a:t>
            </a:r>
          </a:p>
          <a:p>
            <a:pPr marL="342900" indent="-342900">
              <a:buFont typeface="+mj-lt"/>
              <a:buAutoNum type="arabicPeriod"/>
            </a:pPr>
            <a:endParaRPr lang="en-GB" sz="1000" b="1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Understanding the response to the pandemic, particularly recognising and celebrating local innovation and good practice in supporting mental health &amp; wellbeing;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0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b="1" dirty="0">
                <a:solidFill>
                  <a:srgbClr val="002060"/>
                </a:solidFill>
              </a:rPr>
              <a:t>Co-developing priority actions for the WMCA and partners to make further contributions towards a mentally healthier region, and to reduce inequalities in mental health.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78775-1152-4E96-B011-E75BFAE6735C}"/>
              </a:ext>
            </a:extLst>
          </p:cNvPr>
          <p:cNvCxnSpPr/>
          <p:nvPr/>
        </p:nvCxnSpPr>
        <p:spPr>
          <a:xfrm>
            <a:off x="0" y="85564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1430F3-1CD7-43A6-9374-72EDE45ABE39}"/>
              </a:ext>
            </a:extLst>
          </p:cNvPr>
          <p:cNvCxnSpPr/>
          <p:nvPr/>
        </p:nvCxnSpPr>
        <p:spPr>
          <a:xfrm>
            <a:off x="0" y="621735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93A06699-00A6-4618-A0EA-CAF868A26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r="39215"/>
          <a:stretch/>
        </p:blipFill>
        <p:spPr bwMode="auto">
          <a:xfrm>
            <a:off x="255105" y="2573498"/>
            <a:ext cx="3115339" cy="316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B9E4D8-D1E7-4EF1-8E44-D5FCA7C3F5AA}"/>
              </a:ext>
            </a:extLst>
          </p:cNvPr>
          <p:cNvSpPr txBox="1"/>
          <p:nvPr/>
        </p:nvSpPr>
        <p:spPr>
          <a:xfrm>
            <a:off x="322162" y="1024210"/>
            <a:ext cx="11401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A time-limited Mental Health Commission aims to ‘add value’ in pursuit of a mentally healthier region, building on existing local and national work, by: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2500E6-26FF-47F5-B8FC-00491C21A282}"/>
              </a:ext>
            </a:extLst>
          </p:cNvPr>
          <p:cNvCxnSpPr>
            <a:cxnSpLocks/>
          </p:cNvCxnSpPr>
          <p:nvPr/>
        </p:nvCxnSpPr>
        <p:spPr>
          <a:xfrm>
            <a:off x="407504" y="1976393"/>
            <a:ext cx="115293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57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3C0E047-AB1C-49D4-B2A1-E40DDDFDFD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615" y="181274"/>
            <a:ext cx="895985" cy="572770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221DDA-952A-43E1-9250-B5DF92D9DE74}"/>
              </a:ext>
            </a:extLst>
          </p:cNvPr>
          <p:cNvCxnSpPr/>
          <p:nvPr/>
        </p:nvCxnSpPr>
        <p:spPr>
          <a:xfrm>
            <a:off x="0" y="855644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0561F53-7CBE-4272-8F0E-34C8C4A0DA69}"/>
              </a:ext>
            </a:extLst>
          </p:cNvPr>
          <p:cNvSpPr txBox="1"/>
          <p:nvPr/>
        </p:nvSpPr>
        <p:spPr>
          <a:xfrm>
            <a:off x="355599" y="204623"/>
            <a:ext cx="946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MH Commission - 6 topic areas being explored 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827486-042C-4135-AC46-89A88F5D7676}"/>
              </a:ext>
            </a:extLst>
          </p:cNvPr>
          <p:cNvSpPr/>
          <p:nvPr/>
        </p:nvSpPr>
        <p:spPr>
          <a:xfrm>
            <a:off x="358778" y="2078981"/>
            <a:ext cx="3468712" cy="164026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Impact on children &amp; young people in education settings (</a:t>
            </a:r>
            <a:r>
              <a:rPr lang="en-GB" sz="1600" b="1" dirty="0" err="1">
                <a:solidFill>
                  <a:schemeClr val="tx1"/>
                </a:solidFill>
              </a:rPr>
              <a:t>incl</a:t>
            </a:r>
            <a:r>
              <a:rPr lang="en-GB" sz="1600" b="1" dirty="0">
                <a:solidFill>
                  <a:schemeClr val="tx1"/>
                </a:solidFill>
              </a:rPr>
              <a:t> SEND, exclusions &amp; transitions)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53EE325-38FF-4693-A3AB-33350294BF32}"/>
              </a:ext>
            </a:extLst>
          </p:cNvPr>
          <p:cNvSpPr/>
          <p:nvPr/>
        </p:nvSpPr>
        <p:spPr>
          <a:xfrm>
            <a:off x="8337597" y="2085654"/>
            <a:ext cx="3468713" cy="163358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‘Cost of living’ – exploring the community support, other support &amp; infrastructure that can support the mental health and wellbeing of people with financial challenges;</a:t>
            </a:r>
            <a:endParaRPr lang="en-GB" sz="16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EDD748B-7924-4341-9CFE-A6D9654ADFBE}"/>
              </a:ext>
            </a:extLst>
          </p:cNvPr>
          <p:cNvSpPr/>
          <p:nvPr/>
        </p:nvSpPr>
        <p:spPr>
          <a:xfrm>
            <a:off x="4390731" y="2085654"/>
            <a:ext cx="3483187" cy="1633589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The contribution of the B2022 Commonwealth Games &amp; wider sports &amp; </a:t>
            </a:r>
            <a:r>
              <a:rPr lang="en-GB" sz="1600" b="1">
                <a:solidFill>
                  <a:schemeClr val="tx1"/>
                </a:solidFill>
              </a:rPr>
              <a:t>physical activities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30AC1B-26F2-F204-B903-624D74118F33}"/>
              </a:ext>
            </a:extLst>
          </p:cNvPr>
          <p:cNvSpPr/>
          <p:nvPr/>
        </p:nvSpPr>
        <p:spPr>
          <a:xfrm>
            <a:off x="355599" y="1479478"/>
            <a:ext cx="3483186" cy="599503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May 2022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E09080-AE7C-CD8A-FB28-FC01B4D6947D}"/>
              </a:ext>
            </a:extLst>
          </p:cNvPr>
          <p:cNvSpPr/>
          <p:nvPr/>
        </p:nvSpPr>
        <p:spPr>
          <a:xfrm>
            <a:off x="4390730" y="1492815"/>
            <a:ext cx="3483187" cy="59950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June 2022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E9DD13-C538-8D16-9790-03DC5DA95249}"/>
              </a:ext>
            </a:extLst>
          </p:cNvPr>
          <p:cNvSpPr/>
          <p:nvPr/>
        </p:nvSpPr>
        <p:spPr>
          <a:xfrm>
            <a:off x="8337597" y="1479477"/>
            <a:ext cx="3468712" cy="599503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September 2022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494751-5460-31D0-C5E1-A48E1977FDD6}"/>
              </a:ext>
            </a:extLst>
          </p:cNvPr>
          <p:cNvSpPr/>
          <p:nvPr/>
        </p:nvSpPr>
        <p:spPr>
          <a:xfrm>
            <a:off x="355599" y="4664024"/>
            <a:ext cx="3468712" cy="158239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‘</a:t>
            </a:r>
            <a:r>
              <a:rPr lang="en-GB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Thriving communities’ – defining the core ingredients that support positive MH &amp; wellbeing in local communities and considering how these might be embedded. </a:t>
            </a:r>
            <a:endParaRPr lang="en-GB" sz="16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EBD29-BCB7-6030-8087-35493113A6F2}"/>
              </a:ext>
            </a:extLst>
          </p:cNvPr>
          <p:cNvSpPr/>
          <p:nvPr/>
        </p:nvSpPr>
        <p:spPr>
          <a:xfrm>
            <a:off x="8352071" y="4664024"/>
            <a:ext cx="3468713" cy="1592118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‘Voluntary, community &amp; faith sector contributions</a:t>
            </a:r>
            <a:r>
              <a:rPr lang="en-GB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-</a:t>
            </a:r>
            <a:endParaRPr lang="en-GB" sz="16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600" b="1" dirty="0">
                <a:solidFill>
                  <a:srgbClr val="000000"/>
                </a:solidFill>
                <a:ea typeface="Calibri" panose="020F0502020204030204" pitchFamily="34" charset="0"/>
              </a:rPr>
              <a:t>Strengthening and harnessing VCFSE contributions to meeting local MH and wellbeing needs, including early help and prevention. 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2CB5C6-EF7E-46DE-70FB-AF3250AC76BA}"/>
              </a:ext>
            </a:extLst>
          </p:cNvPr>
          <p:cNvSpPr/>
          <p:nvPr/>
        </p:nvSpPr>
        <p:spPr>
          <a:xfrm>
            <a:off x="4405205" y="4654298"/>
            <a:ext cx="3483187" cy="159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Racial inequalities and MH (jointly with the regional Race Equalities Taskforce)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30A6B5-DC16-8720-3EB6-2BC3F6AFD5C1}"/>
              </a:ext>
            </a:extLst>
          </p:cNvPr>
          <p:cNvSpPr/>
          <p:nvPr/>
        </p:nvSpPr>
        <p:spPr>
          <a:xfrm>
            <a:off x="355599" y="4068123"/>
            <a:ext cx="3468712" cy="59950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October 2022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EAD569-3701-C35F-48D1-67C0D5F0D9DC}"/>
              </a:ext>
            </a:extLst>
          </p:cNvPr>
          <p:cNvSpPr/>
          <p:nvPr/>
        </p:nvSpPr>
        <p:spPr>
          <a:xfrm>
            <a:off x="4390730" y="4068123"/>
            <a:ext cx="3494483" cy="599503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November 2022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4AF8D8-BDB4-E62F-64A3-896C7AA2C72D}"/>
              </a:ext>
            </a:extLst>
          </p:cNvPr>
          <p:cNvSpPr/>
          <p:nvPr/>
        </p:nvSpPr>
        <p:spPr>
          <a:xfrm>
            <a:off x="8352072" y="4070603"/>
            <a:ext cx="3468712" cy="59950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December 2022</a:t>
            </a:r>
          </a:p>
        </p:txBody>
      </p:sp>
    </p:spTree>
    <p:extLst>
      <p:ext uri="{BB962C8B-B14F-4D97-AF65-F5344CB8AC3E}">
        <p14:creationId xmlns:p14="http://schemas.microsoft.com/office/powerpoint/2010/main" val="405547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A225-3167-A2BD-D902-549A4A94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68" y="477427"/>
            <a:ext cx="11304638" cy="67709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+mn-lt"/>
              </a:rPr>
              <a:t>The importance of financial wellbeing to factor in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980C5-80E4-FA1B-3781-C243F30D8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452" y="1825625"/>
            <a:ext cx="5024283" cy="4351338"/>
          </a:xfrm>
        </p:spPr>
        <p:txBody>
          <a:bodyPr>
            <a:normAutofit/>
          </a:bodyPr>
          <a:lstStyle/>
          <a:p>
            <a:pPr marL="45719" indent="0">
              <a:buNone/>
            </a:pPr>
            <a:r>
              <a:rPr lang="en-US" sz="2200" dirty="0"/>
              <a:t>There is compelling evidence that financial wellbeing is a major determinant of mental health and the biggest single factor in explaining mental health inequalities (Davie, 2022). </a:t>
            </a:r>
          </a:p>
          <a:p>
            <a:pPr marL="45719" indent="0">
              <a:buNone/>
            </a:pPr>
            <a:endParaRPr lang="en-US" sz="2200" dirty="0"/>
          </a:p>
          <a:p>
            <a:pPr marL="45719" indent="0">
              <a:buNone/>
            </a:pPr>
            <a:r>
              <a:rPr lang="en-US" sz="2200" dirty="0"/>
              <a:t>There is a clear correspondence between rates of child poverty and poor mental health in different areas of the country - indicated in the mapping from the Government’s Fingertips tool.</a:t>
            </a:r>
            <a:endParaRPr lang="en-GB" sz="2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699901-D9B1-4FB6-A7DB-B9FC3A3F4662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0982" t="32179" r="43285" b="24552"/>
          <a:stretch/>
        </p:blipFill>
        <p:spPr bwMode="auto">
          <a:xfrm>
            <a:off x="6096000" y="1690688"/>
            <a:ext cx="5732206" cy="43513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867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6504-7215-20F8-7390-A1611C5D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Risk of MH Sections, suicide (+ all physical illness) increases with deprivation </a:t>
            </a:r>
          </a:p>
        </p:txBody>
      </p:sp>
      <p:pic>
        <p:nvPicPr>
          <p:cNvPr id="5" name="Picture 2" descr="Data showing link between deprivation and MHA detentions">
            <a:extLst>
              <a:ext uri="{FF2B5EF4-FFF2-40B4-BE49-F238E27FC236}">
                <a16:creationId xmlns:a16="http://schemas.microsoft.com/office/drawing/2014/main" id="{2AA430FE-D628-8976-5A95-512C0919AD0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136" y="1848935"/>
            <a:ext cx="5612428" cy="385102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14C03D9-DB09-AFF4-8AE8-0D556B3779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5081" t="12831" r="33228" b="24740"/>
          <a:stretch/>
        </p:blipFill>
        <p:spPr>
          <a:xfrm>
            <a:off x="6267450" y="1872036"/>
            <a:ext cx="5612428" cy="3810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122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6838C-450E-4E88-8295-60B5D9D2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346230"/>
            <a:ext cx="11308815" cy="971294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Poverty increases risk of experiencing multiple adverse childhood events (ACEs) leading to increased risk of mental ill health </a:t>
            </a:r>
            <a:endParaRPr lang="en-GB" sz="3200" b="1" dirty="0">
              <a:latin typeface="+mn-lt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7C8C556-6A17-F432-5AB6-5BFE18BB7E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7064" y="2057400"/>
          <a:ext cx="11064726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413E7EC-ACB5-66B7-2C23-54E5F1648CEB}"/>
              </a:ext>
            </a:extLst>
          </p:cNvPr>
          <p:cNvSpPr/>
          <p:nvPr/>
        </p:nvSpPr>
        <p:spPr>
          <a:xfrm>
            <a:off x="4918229" y="1624615"/>
            <a:ext cx="2663301" cy="4623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>
                <a:latin typeface="+mj-lt"/>
              </a:rPr>
              <a:t>Experiencing multiple ACEs increases risk: 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</a:rPr>
              <a:t>depression 460%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</a:rPr>
              <a:t>suicide attempts 1,220% 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</a:rPr>
              <a:t>intravenous drug misuse 4,600% (</a:t>
            </a:r>
            <a:r>
              <a:rPr lang="en-GB" sz="1800" dirty="0" err="1">
                <a:effectLst/>
                <a:latin typeface="+mj-lt"/>
                <a:ea typeface="Calibri" panose="020F0502020204030204" pitchFamily="34" charset="0"/>
              </a:rPr>
              <a:t>Felitti</a:t>
            </a:r>
            <a:r>
              <a:rPr lang="en-GB" dirty="0">
                <a:latin typeface="+mj-lt"/>
                <a:ea typeface="Calibri" panose="020F0502020204030204" pitchFamily="34" charset="0"/>
              </a:rPr>
              <a:t>, 2002)</a:t>
            </a:r>
            <a:endParaRPr lang="en-GB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/>
              <a:t>46% of people with depression and 57% of people diagnosed with bipolar disorder report high levels of childhood maltreatment.</a:t>
            </a:r>
            <a:endParaRPr lang="en-GB" sz="18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1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C119-EE52-4AD3-92CF-0D1C2C761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491613"/>
            <a:ext cx="7716172" cy="13563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World Health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Organisation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determinants of </a:t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health and illness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F856A-D304-4526-BADB-7B41345D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55" y="2027904"/>
            <a:ext cx="6693061" cy="40386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Social determinants </a:t>
            </a:r>
            <a:r>
              <a:rPr lang="en-US" dirty="0"/>
              <a:t>like poverty and discrimination </a:t>
            </a:r>
            <a:r>
              <a:rPr lang="en-US" b="1" dirty="0"/>
              <a:t>55% of outcomes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7030A0"/>
                </a:solidFill>
              </a:rPr>
              <a:t>Health care </a:t>
            </a:r>
            <a:r>
              <a:rPr lang="en-US" dirty="0"/>
              <a:t>– up to 20% of outcomes</a:t>
            </a:r>
          </a:p>
          <a:p>
            <a:endParaRPr lang="en-US" dirty="0"/>
          </a:p>
          <a:p>
            <a:r>
              <a:rPr lang="en-GB" b="1" dirty="0">
                <a:solidFill>
                  <a:srgbClr val="C00000"/>
                </a:solidFill>
              </a:rPr>
              <a:t>Interesting models </a:t>
            </a:r>
            <a:r>
              <a:rPr lang="en-GB" dirty="0"/>
              <a:t>include Scandinavia, with a very high minimum wage, renewables, active travel, equity in education, etc</a:t>
            </a:r>
            <a:endParaRPr lang="en-US" dirty="0"/>
          </a:p>
        </p:txBody>
      </p:sp>
      <p:pic>
        <p:nvPicPr>
          <p:cNvPr id="4" name="Picture 2" descr="May be an image of 2 people and nature">
            <a:extLst>
              <a:ext uri="{FF2B5EF4-FFF2-40B4-BE49-F238E27FC236}">
                <a16:creationId xmlns:a16="http://schemas.microsoft.com/office/drawing/2014/main" id="{DDDD5751-61A0-BD00-0313-F33D210DF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r="33886" b="1"/>
          <a:stretch/>
        </p:blipFill>
        <p:spPr bwMode="auto">
          <a:xfrm>
            <a:off x="8120122" y="76582"/>
            <a:ext cx="3833753" cy="670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6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605F1-FC82-363B-7F16-CBFE6E68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+mn-lt"/>
              </a:rPr>
              <a:t>Poverty intersects with other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326A5-0461-2EB7-4433-E3F041AE3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8619" indent="-342900"/>
            <a:r>
              <a:rPr lang="en-US" sz="2000" b="1" dirty="0"/>
              <a:t>People from some </a:t>
            </a:r>
            <a:r>
              <a:rPr lang="en-US" sz="2000" b="1" dirty="0" err="1"/>
              <a:t>racialised</a:t>
            </a:r>
            <a:r>
              <a:rPr lang="en-US" sz="2000" b="1" dirty="0"/>
              <a:t> communities in the UK experience much poorer mental health outcomes than white British people, and this intersects with levels of poverty. </a:t>
            </a:r>
          </a:p>
          <a:p>
            <a:pPr marL="388619" indent="-342900"/>
            <a:r>
              <a:rPr lang="en-US" sz="2000" b="1" dirty="0"/>
              <a:t>It is important to note that racism, in itself and independently of poverty, causes and worsens mental ill health (</a:t>
            </a:r>
            <a:r>
              <a:rPr lang="en-US" sz="2000" b="1" dirty="0" err="1"/>
              <a:t>Paradies</a:t>
            </a:r>
            <a:r>
              <a:rPr lang="en-US" sz="2000" b="1" dirty="0"/>
              <a:t> et al., 2015). </a:t>
            </a:r>
          </a:p>
          <a:p>
            <a:pPr marL="388619" indent="-342900"/>
            <a:r>
              <a:rPr lang="en-US" sz="2000" b="1" dirty="0"/>
              <a:t>Poverty rates vary significantly by ethnicity, but all </a:t>
            </a:r>
            <a:r>
              <a:rPr lang="en-US" sz="2000" b="1" dirty="0" err="1"/>
              <a:t>racialised</a:t>
            </a:r>
            <a:r>
              <a:rPr lang="en-US" sz="2000" b="1" dirty="0"/>
              <a:t> groups are more likely to be living in poverty. This is due to lower wages, higher unemployment rates, higher rates of part-time working, higher housing costs in England’s large cities, and slightly larger household sizes. </a:t>
            </a:r>
          </a:p>
          <a:p>
            <a:pPr marL="388619" indent="-342900"/>
            <a:r>
              <a:rPr lang="en-US" sz="2000" b="1" dirty="0"/>
              <a:t>Poverty and financial inequality also intersect with gender, disability and some other protected characteristics to place some people at far greater risk of poor mental health than others.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827718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1939</Words>
  <Application>Microsoft Macintosh PowerPoint</Application>
  <PresentationFormat>Widescreen</PresentationFormat>
  <Paragraphs>142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The importance of financial wellbeing to factor in mental health</vt:lpstr>
      <vt:lpstr>Risk of MH Sections, suicide (+ all physical illness) increases with deprivation </vt:lpstr>
      <vt:lpstr>Poverty increases risk of experiencing multiple adverse childhood events (ACEs) leading to increased risk of mental ill health </vt:lpstr>
      <vt:lpstr>World Health Organisation determinants of  health and illness</vt:lpstr>
      <vt:lpstr>Poverty intersects with other challenges</vt:lpstr>
      <vt:lpstr>How the West Midlands compares:</vt:lpstr>
      <vt:lpstr>PowerPoint Presentation</vt:lpstr>
      <vt:lpstr>Regional TfWM cost of living survey feedback overview</vt:lpstr>
      <vt:lpstr>Survey feedback - Main Impacts on Mental Health / Wellbeing</vt:lpstr>
      <vt:lpstr>Survey feedback: Effect on Mental Wellbeing in next 12 months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WMCA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Jed Francique</dc:creator>
  <cp:lastModifiedBy>Andrew Turton</cp:lastModifiedBy>
  <cp:revision>29</cp:revision>
  <dcterms:created xsi:type="dcterms:W3CDTF">2022-10-09T20:55:41Z</dcterms:created>
  <dcterms:modified xsi:type="dcterms:W3CDTF">2022-10-10T15:59:23Z</dcterms:modified>
</cp:coreProperties>
</file>