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56" r:id="rId5"/>
    <p:sldId id="257" r:id="rId6"/>
    <p:sldId id="258" r:id="rId7"/>
    <p:sldId id="259" r:id="rId8"/>
    <p:sldId id="260" r:id="rId9"/>
    <p:sldId id="261" r:id="rId10"/>
    <p:sldId id="264" r:id="rId11"/>
    <p:sldId id="262" r:id="rId12"/>
    <p:sldId id="263" r:id="rId13"/>
    <p:sldId id="265" r:id="rId14"/>
    <p:sldId id="267" r:id="rId15"/>
    <p:sldId id="268" r:id="rId16"/>
    <p:sldId id="270" r:id="rId17"/>
    <p:sldId id="271" r:id="rId18"/>
    <p:sldId id="273" r:id="rId19"/>
    <p:sldId id="274" r:id="rId20"/>
    <p:sldId id="275" r:id="rId21"/>
    <p:sldId id="276" r:id="rId22"/>
    <p:sldId id="27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13"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li Thomas" initials="KT" lastIdx="1" clrIdx="0">
    <p:extLst>
      <p:ext uri="{19B8F6BF-5375-455C-9EA6-DF929625EA0E}">
        <p15:presenceInfo xmlns:p15="http://schemas.microsoft.com/office/powerpoint/2012/main" userId="Kili Thomas" providerId="None"/>
      </p:ext>
    </p:extLst>
  </p:cmAuthor>
  <p:cmAuthor id="2" name="Puja Mistry" initials="PM" lastIdx="2" clrIdx="1">
    <p:extLst>
      <p:ext uri="{19B8F6BF-5375-455C-9EA6-DF929625EA0E}">
        <p15:presenceInfo xmlns:p15="http://schemas.microsoft.com/office/powerpoint/2012/main" userId="9d71d5b9011f546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28D4A"/>
    <a:srgbClr val="EE7624"/>
    <a:srgbClr val="53565A"/>
    <a:srgbClr val="0099C0"/>
    <a:srgbClr val="7D4199"/>
    <a:srgbClr val="54565B"/>
    <a:srgbClr val="00A9A0"/>
    <a:srgbClr val="DED4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733" autoAdjust="0"/>
    <p:restoredTop sz="82449" autoAdjust="0"/>
  </p:normalViewPr>
  <p:slideViewPr>
    <p:cSldViewPr snapToGrid="0">
      <p:cViewPr varScale="1">
        <p:scale>
          <a:sx n="82" d="100"/>
          <a:sy n="82" d="100"/>
        </p:scale>
        <p:origin x="200" y="656"/>
      </p:cViewPr>
      <p:guideLst>
        <p:guide orient="horz" pos="91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8B41C6-E5DF-4F29-B4EC-F3594A432A00}" type="datetimeFigureOut">
              <a:rPr lang="en-GB" smtClean="0"/>
              <a:t>14/07/2021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3B94DB-6232-4DEC-8358-825AC49103CC}" type="slidenum">
              <a:rPr lang="en-GB" smtClean="0"/>
              <a:t>‹#›</a:t>
            </a:fld>
            <a:endParaRPr lang="en-GB"/>
          </a:p>
        </p:txBody>
      </p:sp>
    </p:spTree>
    <p:extLst>
      <p:ext uri="{BB962C8B-B14F-4D97-AF65-F5344CB8AC3E}">
        <p14:creationId xmlns:p14="http://schemas.microsoft.com/office/powerpoint/2010/main" val="2882102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Wingdings" panose="05000000000000000000" pitchFamily="2" charset="2"/>
              <a:buChar char="q"/>
            </a:pPr>
            <a:r>
              <a:rPr lang="en-GB" sz="1200" b="1" kern="1200" dirty="0">
                <a:solidFill>
                  <a:schemeClr val="tx1"/>
                </a:solidFill>
                <a:effectLst/>
                <a:latin typeface="+mn-lt"/>
                <a:ea typeface="+mn-ea"/>
                <a:cs typeface="+mn-cs"/>
              </a:rPr>
              <a:t>Introduce the session giving the aims of the day and letting participants know what will happen following the event:	</a:t>
            </a:r>
            <a:endParaRPr lang="en-GB" sz="1100" b="1" kern="1200" dirty="0">
              <a:solidFill>
                <a:schemeClr val="tx1"/>
              </a:solidFill>
              <a:effectLst/>
              <a:latin typeface="+mn-lt"/>
              <a:ea typeface="+mn-ea"/>
              <a:cs typeface="+mn-cs"/>
            </a:endParaRPr>
          </a:p>
          <a:p>
            <a:pPr marL="1085850" lvl="2" indent="-171450">
              <a:buFont typeface="Wingdings" panose="05000000000000000000" pitchFamily="2" charset="2"/>
              <a:buChar char="q"/>
            </a:pPr>
            <a:r>
              <a:rPr lang="en-GB" sz="1200" b="1" kern="1200" dirty="0">
                <a:solidFill>
                  <a:schemeClr val="tx1"/>
                </a:solidFill>
                <a:effectLst/>
                <a:latin typeface="+mn-lt"/>
                <a:ea typeface="+mn-ea"/>
                <a:cs typeface="+mn-cs"/>
              </a:rPr>
              <a:t>We aim to discuss how we can collaborate to prevent and relieve homelessness, look at what we do now and what further activity can take place.</a:t>
            </a:r>
            <a:endParaRPr lang="en-GB" sz="1100" b="1" kern="1200" dirty="0">
              <a:solidFill>
                <a:schemeClr val="tx1"/>
              </a:solidFill>
              <a:effectLst/>
              <a:latin typeface="+mn-lt"/>
              <a:ea typeface="+mn-ea"/>
              <a:cs typeface="+mn-cs"/>
            </a:endParaRPr>
          </a:p>
          <a:p>
            <a:pPr marL="1085850" lvl="2" indent="-171450">
              <a:buFont typeface="Wingdings" panose="05000000000000000000" pitchFamily="2" charset="2"/>
              <a:buChar char="q"/>
            </a:pPr>
            <a:r>
              <a:rPr lang="en-GB" sz="1200" b="1" kern="1200" dirty="0">
                <a:solidFill>
                  <a:schemeClr val="tx1"/>
                </a:solidFill>
                <a:effectLst/>
                <a:latin typeface="+mn-lt"/>
                <a:ea typeface="+mn-ea"/>
                <a:cs typeface="+mn-cs"/>
              </a:rPr>
              <a:t>We’ll be focussing on what WE can do, not just issues in general.</a:t>
            </a:r>
            <a:endParaRPr lang="en-GB" sz="1100" b="1" kern="1200" dirty="0">
              <a:solidFill>
                <a:schemeClr val="tx1"/>
              </a:solidFill>
              <a:effectLst/>
              <a:latin typeface="+mn-lt"/>
              <a:ea typeface="+mn-ea"/>
              <a:cs typeface="+mn-cs"/>
            </a:endParaRPr>
          </a:p>
          <a:p>
            <a:pPr marL="1085850" lvl="2" indent="-171450">
              <a:buFont typeface="Wingdings" panose="05000000000000000000" pitchFamily="2" charset="2"/>
              <a:buChar char="q"/>
            </a:pPr>
            <a:r>
              <a:rPr lang="en-GB" sz="1200" b="1" kern="1200" dirty="0">
                <a:solidFill>
                  <a:schemeClr val="tx1"/>
                </a:solidFill>
                <a:effectLst/>
                <a:latin typeface="+mn-lt"/>
                <a:ea typeface="+mn-ea"/>
                <a:cs typeface="+mn-cs"/>
              </a:rPr>
              <a:t>We will create a number of pledges that we all agree on.</a:t>
            </a:r>
            <a:endParaRPr lang="en-GB" sz="1100" b="1" kern="1200" dirty="0">
              <a:solidFill>
                <a:schemeClr val="tx1"/>
              </a:solidFill>
              <a:effectLst/>
              <a:latin typeface="+mn-lt"/>
              <a:ea typeface="+mn-ea"/>
              <a:cs typeface="+mn-cs"/>
            </a:endParaRPr>
          </a:p>
          <a:p>
            <a:pPr marL="1085850" lvl="2" indent="-171450">
              <a:buFont typeface="Wingdings" panose="05000000000000000000" pitchFamily="2" charset="2"/>
              <a:buChar char="q"/>
            </a:pPr>
            <a:r>
              <a:rPr lang="en-GB" sz="1200" b="1" kern="1200" dirty="0">
                <a:solidFill>
                  <a:schemeClr val="tx1"/>
                </a:solidFill>
                <a:effectLst/>
                <a:latin typeface="+mn-lt"/>
                <a:ea typeface="+mn-ea"/>
                <a:cs typeface="+mn-cs"/>
              </a:rPr>
              <a:t>The discussions will be written up, shared and actions will be created and allocated.</a:t>
            </a:r>
            <a:endParaRPr lang="en-GB" sz="1100" b="1" kern="1200" dirty="0">
              <a:solidFill>
                <a:schemeClr val="tx1"/>
              </a:solidFill>
              <a:effectLst/>
              <a:latin typeface="+mn-lt"/>
              <a:ea typeface="+mn-ea"/>
              <a:cs typeface="+mn-cs"/>
            </a:endParaRPr>
          </a:p>
          <a:p>
            <a:pPr marL="1085850" lvl="2" indent="-171450">
              <a:buFont typeface="Wingdings" panose="05000000000000000000" pitchFamily="2" charset="2"/>
              <a:buChar char="q"/>
            </a:pPr>
            <a:r>
              <a:rPr lang="en-GB" sz="1200" b="1" kern="1200" dirty="0">
                <a:solidFill>
                  <a:schemeClr val="tx1"/>
                </a:solidFill>
                <a:effectLst/>
                <a:latin typeface="+mn-lt"/>
                <a:ea typeface="+mn-ea"/>
                <a:cs typeface="+mn-cs"/>
              </a:rPr>
              <a:t>Give the context of your own organisation and why the session is taking place.</a:t>
            </a:r>
          </a:p>
          <a:p>
            <a:pPr marL="914400" lvl="2" indent="0">
              <a:buFont typeface="Wingdings" panose="05000000000000000000" pitchFamily="2" charset="2"/>
              <a:buNone/>
            </a:pPr>
            <a:endParaRPr lang="en-GB" sz="1200" b="1" kern="1200" dirty="0">
              <a:solidFill>
                <a:schemeClr val="tx1"/>
              </a:solidFill>
              <a:effectLst/>
              <a:latin typeface="+mn-lt"/>
              <a:ea typeface="+mn-ea"/>
              <a:cs typeface="+mn-cs"/>
            </a:endParaRPr>
          </a:p>
          <a:p>
            <a:pPr marL="171450" lvl="0" indent="-171450">
              <a:buFont typeface="Wingdings" panose="05000000000000000000" pitchFamily="2" charset="2"/>
              <a:buChar char="q"/>
            </a:pPr>
            <a:r>
              <a:rPr lang="en-GB" sz="1200" b="1" kern="1200" dirty="0">
                <a:solidFill>
                  <a:schemeClr val="tx1"/>
                </a:solidFill>
                <a:effectLst/>
                <a:latin typeface="+mn-lt"/>
                <a:ea typeface="+mn-ea"/>
                <a:cs typeface="+mn-cs"/>
              </a:rPr>
              <a:t>Set out any ground rules at the start of the session including confidentiality, that all ideas will be considered equally, participation is voluntary and that all viewpoints will be respected. </a:t>
            </a:r>
            <a:endParaRPr lang="en-GB" sz="1100" b="1" kern="1200" dirty="0">
              <a:solidFill>
                <a:schemeClr val="tx1"/>
              </a:solidFill>
              <a:effectLst/>
              <a:latin typeface="+mn-lt"/>
              <a:ea typeface="+mn-ea"/>
              <a:cs typeface="+mn-cs"/>
            </a:endParaRPr>
          </a:p>
          <a:p>
            <a:endParaRPr lang="en-GB" dirty="0"/>
          </a:p>
          <a:p>
            <a:endParaRPr lang="en-GB" dirty="0"/>
          </a:p>
        </p:txBody>
      </p:sp>
      <p:sp>
        <p:nvSpPr>
          <p:cNvPr id="4" name="Slide Number Placeholder 3"/>
          <p:cNvSpPr>
            <a:spLocks noGrp="1"/>
          </p:cNvSpPr>
          <p:nvPr>
            <p:ph type="sldNum" sz="quarter" idx="10"/>
          </p:nvPr>
        </p:nvSpPr>
        <p:spPr/>
        <p:txBody>
          <a:bodyPr/>
          <a:lstStyle/>
          <a:p>
            <a:fld id="{E13B94DB-6232-4DEC-8358-825AC49103CC}" type="slidenum">
              <a:rPr lang="en-GB" smtClean="0"/>
              <a:t>2</a:t>
            </a:fld>
            <a:endParaRPr lang="en-GB"/>
          </a:p>
        </p:txBody>
      </p:sp>
    </p:spTree>
    <p:extLst>
      <p:ext uri="{BB962C8B-B14F-4D97-AF65-F5344CB8AC3E}">
        <p14:creationId xmlns:p14="http://schemas.microsoft.com/office/powerpoint/2010/main" val="2552046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13B94DB-6232-4DEC-8358-825AC49103CC}" type="slidenum">
              <a:rPr lang="en-GB" smtClean="0"/>
              <a:t>11</a:t>
            </a:fld>
            <a:endParaRPr lang="en-GB"/>
          </a:p>
        </p:txBody>
      </p:sp>
    </p:spTree>
    <p:extLst>
      <p:ext uri="{BB962C8B-B14F-4D97-AF65-F5344CB8AC3E}">
        <p14:creationId xmlns:p14="http://schemas.microsoft.com/office/powerpoint/2010/main" val="317435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Wingdings" panose="05000000000000000000" pitchFamily="2" charset="2"/>
              <a:buChar char="q"/>
            </a:pPr>
            <a:r>
              <a:rPr lang="en-GB" sz="1200" b="1" kern="1200" dirty="0">
                <a:solidFill>
                  <a:schemeClr val="tx1"/>
                </a:solidFill>
                <a:effectLst/>
                <a:latin typeface="+mn-lt"/>
                <a:ea typeface="+mn-ea"/>
                <a:cs typeface="+mn-cs"/>
              </a:rPr>
              <a:t>In session 1 we discussed what is already in place, and some gaps probably came up during that discussion.  Now is the time to go through them in more detail.</a:t>
            </a:r>
            <a:endParaRPr lang="en-GB" b="1" dirty="0">
              <a:effectLst/>
            </a:endParaRPr>
          </a:p>
          <a:p>
            <a:pPr marL="171450" lvl="0" indent="-171450">
              <a:buFont typeface="Wingdings" panose="05000000000000000000" pitchFamily="2" charset="2"/>
              <a:buChar char="q"/>
            </a:pPr>
            <a:r>
              <a:rPr lang="en-GB" sz="1200" b="1" kern="1200" dirty="0">
                <a:solidFill>
                  <a:schemeClr val="tx1"/>
                </a:solidFill>
                <a:effectLst/>
                <a:latin typeface="+mn-lt"/>
                <a:ea typeface="+mn-ea"/>
                <a:cs typeface="+mn-cs"/>
              </a:rPr>
              <a:t>Use the discussion checklist and example questions from the toolkit to prompt questions and discussions:</a:t>
            </a:r>
            <a:endParaRPr lang="en-GB" b="1" dirty="0">
              <a:effectLst/>
            </a:endParaRPr>
          </a:p>
          <a:p>
            <a:pPr marL="1085850" lvl="2" indent="-171450">
              <a:buFont typeface="Wingdings" panose="05000000000000000000" pitchFamily="2" charset="2"/>
              <a:buChar char="q"/>
            </a:pPr>
            <a:r>
              <a:rPr lang="en-GB" sz="1200" b="1" kern="1200" dirty="0">
                <a:solidFill>
                  <a:schemeClr val="tx1"/>
                </a:solidFill>
                <a:effectLst/>
                <a:latin typeface="+mn-lt"/>
                <a:ea typeface="+mn-ea"/>
                <a:cs typeface="+mn-cs"/>
              </a:rPr>
              <a:t>What are the gaps within our provision?</a:t>
            </a:r>
            <a:endParaRPr lang="en-GB" b="1" dirty="0">
              <a:effectLst/>
            </a:endParaRPr>
          </a:p>
          <a:p>
            <a:pPr marL="1085850" lvl="2" indent="-171450">
              <a:buFont typeface="Wingdings" panose="05000000000000000000" pitchFamily="2" charset="2"/>
              <a:buChar char="q"/>
            </a:pPr>
            <a:r>
              <a:rPr lang="en-GB" sz="1200" b="1" kern="1200" dirty="0">
                <a:solidFill>
                  <a:schemeClr val="tx1"/>
                </a:solidFill>
                <a:effectLst/>
                <a:latin typeface="+mn-lt"/>
                <a:ea typeface="+mn-ea"/>
                <a:cs typeface="+mn-cs"/>
              </a:rPr>
              <a:t>What is missing that could help prevent and relieve homelessness?</a:t>
            </a:r>
            <a:endParaRPr lang="en-GB" b="1" dirty="0">
              <a:effectLst/>
            </a:endParaRPr>
          </a:p>
          <a:p>
            <a:pPr marL="1085850" lvl="2" indent="-171450">
              <a:buFont typeface="Wingdings" panose="05000000000000000000" pitchFamily="2" charset="2"/>
              <a:buChar char="q"/>
            </a:pPr>
            <a:r>
              <a:rPr lang="en-GB" sz="1200" b="1" kern="1200" dirty="0">
                <a:solidFill>
                  <a:schemeClr val="tx1"/>
                </a:solidFill>
                <a:effectLst/>
                <a:latin typeface="+mn-lt"/>
                <a:ea typeface="+mn-ea"/>
                <a:cs typeface="+mn-cs"/>
              </a:rPr>
              <a:t>Who could we collaborate with to help close those gaps? </a:t>
            </a:r>
            <a:endParaRPr lang="en-GB" b="1" dirty="0">
              <a:effectLst/>
            </a:endParaRPr>
          </a:p>
          <a:p>
            <a:pPr marL="171450" lvl="0" indent="-171450">
              <a:buFont typeface="Wingdings" panose="05000000000000000000" pitchFamily="2" charset="2"/>
              <a:buChar char="q"/>
            </a:pPr>
            <a:r>
              <a:rPr lang="en-GB" sz="1200" b="1" kern="1200" dirty="0">
                <a:solidFill>
                  <a:schemeClr val="tx1"/>
                </a:solidFill>
                <a:effectLst/>
                <a:latin typeface="+mn-lt"/>
                <a:ea typeface="+mn-ea"/>
                <a:cs typeface="+mn-cs"/>
              </a:rPr>
              <a:t>What stage does each intervention fall into – Universal Prevention through to Settled Home? </a:t>
            </a:r>
            <a:endParaRPr lang="en-GB" b="1" dirty="0">
              <a:effectLst/>
            </a:endParaRPr>
          </a:p>
          <a:p>
            <a:pPr marL="171450" lvl="0" indent="-171450">
              <a:buFont typeface="Wingdings" panose="05000000000000000000" pitchFamily="2" charset="2"/>
              <a:buChar char="q"/>
            </a:pPr>
            <a:r>
              <a:rPr lang="en-GB" sz="1200" b="1" kern="1200" dirty="0">
                <a:solidFill>
                  <a:schemeClr val="tx1"/>
                </a:solidFill>
                <a:effectLst/>
                <a:latin typeface="+mn-lt"/>
                <a:ea typeface="+mn-ea"/>
                <a:cs typeface="+mn-cs"/>
              </a:rPr>
              <a:t>Ensure all of the points are documented.</a:t>
            </a:r>
            <a:endParaRPr lang="en-GB" b="1" dirty="0">
              <a:effectLst/>
            </a:endParaRPr>
          </a:p>
          <a:p>
            <a:pPr marL="171450" lvl="0" indent="-171450">
              <a:buFont typeface="Wingdings" panose="05000000000000000000" pitchFamily="2" charset="2"/>
              <a:buChar char="q"/>
            </a:pPr>
            <a:r>
              <a:rPr lang="en-GB" sz="1200" b="1" kern="1200" dirty="0">
                <a:solidFill>
                  <a:schemeClr val="tx1"/>
                </a:solidFill>
                <a:effectLst/>
                <a:latin typeface="+mn-lt"/>
                <a:ea typeface="+mn-ea"/>
                <a:cs typeface="+mn-cs"/>
              </a:rPr>
              <a:t>Allow time to feed back the key points.</a:t>
            </a:r>
            <a:endParaRPr lang="en-GB" b="1" dirty="0">
              <a:effectLst/>
            </a:endParaRPr>
          </a:p>
          <a:p>
            <a:pPr marL="171450" lvl="0" indent="-171450">
              <a:buFont typeface="Wingdings" panose="05000000000000000000" pitchFamily="2" charset="2"/>
              <a:buChar char="q"/>
            </a:pPr>
            <a:r>
              <a:rPr lang="en-GB" sz="1200" b="1" kern="1200" dirty="0">
                <a:solidFill>
                  <a:schemeClr val="tx1"/>
                </a:solidFill>
                <a:effectLst/>
                <a:latin typeface="+mn-lt"/>
                <a:ea typeface="+mn-ea"/>
                <a:cs typeface="+mn-cs"/>
              </a:rPr>
              <a:t>Keep to the allocated time.</a:t>
            </a:r>
            <a:endParaRPr lang="en-GB" b="1" dirty="0">
              <a:effectLst/>
            </a:endParaRPr>
          </a:p>
          <a:p>
            <a:pPr marL="171450" indent="-171450">
              <a:buFont typeface="Wingdings" panose="05000000000000000000" pitchFamily="2" charset="2"/>
              <a:buChar char="q"/>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E13B94DB-6232-4DEC-8358-825AC49103CC}" type="slidenum">
              <a:rPr lang="en-GB" smtClean="0"/>
              <a:t>12</a:t>
            </a:fld>
            <a:endParaRPr lang="en-GB"/>
          </a:p>
        </p:txBody>
      </p:sp>
    </p:spTree>
    <p:extLst>
      <p:ext uri="{BB962C8B-B14F-4D97-AF65-F5344CB8AC3E}">
        <p14:creationId xmlns:p14="http://schemas.microsoft.com/office/powerpoint/2010/main" val="290415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Wingdings" panose="05000000000000000000" pitchFamily="2" charset="2"/>
              <a:buChar char="q"/>
            </a:pPr>
            <a:r>
              <a:rPr lang="en-GB" sz="1200" b="1" kern="1200" dirty="0">
                <a:solidFill>
                  <a:schemeClr val="tx1"/>
                </a:solidFill>
                <a:effectLst/>
                <a:latin typeface="+mn-lt"/>
                <a:ea typeface="+mn-ea"/>
                <a:cs typeface="+mn-cs"/>
              </a:rPr>
              <a:t>We’ve now discussed what we already have in place, and the gaps in our provision, so further opportunities for us to do more probably came up during the previous discussion.  Now is the time to go through them in more detail.</a:t>
            </a:r>
            <a:endParaRPr lang="en-GB" sz="1100" b="1" kern="1200" dirty="0">
              <a:solidFill>
                <a:schemeClr val="tx1"/>
              </a:solidFill>
              <a:effectLst/>
              <a:latin typeface="+mn-lt"/>
              <a:ea typeface="+mn-ea"/>
              <a:cs typeface="+mn-cs"/>
            </a:endParaRPr>
          </a:p>
          <a:p>
            <a:pPr marL="171450" lvl="0" indent="-171450">
              <a:buFont typeface="Wingdings" panose="05000000000000000000" pitchFamily="2" charset="2"/>
              <a:buChar char="q"/>
            </a:pPr>
            <a:r>
              <a:rPr lang="en-GB" sz="1200" b="1" kern="1200" dirty="0">
                <a:solidFill>
                  <a:schemeClr val="tx1"/>
                </a:solidFill>
                <a:effectLst/>
                <a:latin typeface="+mn-lt"/>
                <a:ea typeface="+mn-ea"/>
                <a:cs typeface="+mn-cs"/>
              </a:rPr>
              <a:t>Use the discussion checklist and example questions from the toolkit to prompt questions and discussions:</a:t>
            </a:r>
            <a:endParaRPr lang="en-GB" sz="1100" b="1" kern="1200" dirty="0">
              <a:solidFill>
                <a:schemeClr val="tx1"/>
              </a:solidFill>
              <a:effectLst/>
              <a:latin typeface="+mn-lt"/>
              <a:ea typeface="+mn-ea"/>
              <a:cs typeface="+mn-cs"/>
            </a:endParaRPr>
          </a:p>
          <a:p>
            <a:pPr marL="1085850" lvl="2" indent="-171450">
              <a:buFont typeface="Wingdings" panose="05000000000000000000" pitchFamily="2" charset="2"/>
              <a:buChar char="q"/>
            </a:pPr>
            <a:r>
              <a:rPr lang="en-GB" sz="1200" b="1" kern="1200" dirty="0">
                <a:solidFill>
                  <a:schemeClr val="tx1"/>
                </a:solidFill>
                <a:effectLst/>
                <a:latin typeface="+mn-lt"/>
                <a:ea typeface="+mn-ea"/>
                <a:cs typeface="+mn-cs"/>
              </a:rPr>
              <a:t>What are our opportunities to improve provision?</a:t>
            </a:r>
            <a:endParaRPr lang="en-GB" sz="1100" b="1" kern="1200" dirty="0">
              <a:solidFill>
                <a:schemeClr val="tx1"/>
              </a:solidFill>
              <a:effectLst/>
              <a:latin typeface="+mn-lt"/>
              <a:ea typeface="+mn-ea"/>
              <a:cs typeface="+mn-cs"/>
            </a:endParaRPr>
          </a:p>
          <a:p>
            <a:pPr marL="1085850" lvl="2" indent="-171450">
              <a:buFont typeface="Wingdings" panose="05000000000000000000" pitchFamily="2" charset="2"/>
              <a:buChar char="q"/>
            </a:pPr>
            <a:r>
              <a:rPr lang="en-GB" sz="1200" b="1" kern="1200" dirty="0">
                <a:solidFill>
                  <a:schemeClr val="tx1"/>
                </a:solidFill>
                <a:effectLst/>
                <a:latin typeface="+mn-lt"/>
                <a:ea typeface="+mn-ea"/>
                <a:cs typeface="+mn-cs"/>
              </a:rPr>
              <a:t>What more could we be doing that would have an effect on homelessness?</a:t>
            </a:r>
            <a:endParaRPr lang="en-GB" sz="1100" b="1" kern="1200" dirty="0">
              <a:solidFill>
                <a:schemeClr val="tx1"/>
              </a:solidFill>
              <a:effectLst/>
              <a:latin typeface="+mn-lt"/>
              <a:ea typeface="+mn-ea"/>
              <a:cs typeface="+mn-cs"/>
            </a:endParaRPr>
          </a:p>
          <a:p>
            <a:pPr marL="1085850" lvl="2" indent="-171450">
              <a:buFont typeface="Wingdings" panose="05000000000000000000" pitchFamily="2" charset="2"/>
              <a:buChar char="q"/>
            </a:pPr>
            <a:r>
              <a:rPr lang="en-GB" sz="1200" b="1" kern="1200" dirty="0">
                <a:solidFill>
                  <a:schemeClr val="tx1"/>
                </a:solidFill>
                <a:effectLst/>
                <a:latin typeface="+mn-lt"/>
                <a:ea typeface="+mn-ea"/>
                <a:cs typeface="+mn-cs"/>
              </a:rPr>
              <a:t>Who could we collaborate with to maximise our opportunities for improvement? </a:t>
            </a:r>
            <a:endParaRPr lang="en-GB" sz="1100" b="1" kern="1200" dirty="0">
              <a:solidFill>
                <a:schemeClr val="tx1"/>
              </a:solidFill>
              <a:effectLst/>
              <a:latin typeface="+mn-lt"/>
              <a:ea typeface="+mn-ea"/>
              <a:cs typeface="+mn-cs"/>
            </a:endParaRPr>
          </a:p>
          <a:p>
            <a:pPr marL="171450" lvl="0" indent="-171450">
              <a:buFont typeface="Wingdings" panose="05000000000000000000" pitchFamily="2" charset="2"/>
              <a:buChar char="q"/>
            </a:pPr>
            <a:r>
              <a:rPr lang="en-GB" sz="1200" b="1" kern="1200" dirty="0">
                <a:solidFill>
                  <a:schemeClr val="tx1"/>
                </a:solidFill>
                <a:effectLst/>
                <a:latin typeface="+mn-lt"/>
                <a:ea typeface="+mn-ea"/>
                <a:cs typeface="+mn-cs"/>
              </a:rPr>
              <a:t>What stage does each intervention fall into – Universal Prevention through to Settled Home? </a:t>
            </a:r>
            <a:endParaRPr lang="en-GB" sz="1100" b="1" kern="1200" dirty="0">
              <a:solidFill>
                <a:schemeClr val="tx1"/>
              </a:solidFill>
              <a:effectLst/>
              <a:latin typeface="+mn-lt"/>
              <a:ea typeface="+mn-ea"/>
              <a:cs typeface="+mn-cs"/>
            </a:endParaRPr>
          </a:p>
          <a:p>
            <a:pPr marL="171450" lvl="0" indent="-171450">
              <a:buFont typeface="Wingdings" panose="05000000000000000000" pitchFamily="2" charset="2"/>
              <a:buChar char="q"/>
            </a:pPr>
            <a:r>
              <a:rPr lang="en-GB" sz="1200" b="1" kern="1200" dirty="0">
                <a:solidFill>
                  <a:schemeClr val="tx1"/>
                </a:solidFill>
                <a:effectLst/>
                <a:latin typeface="+mn-lt"/>
                <a:ea typeface="+mn-ea"/>
                <a:cs typeface="+mn-cs"/>
              </a:rPr>
              <a:t>Ensure all of the points are documented.</a:t>
            </a:r>
            <a:endParaRPr lang="en-GB" sz="1100" b="1" kern="1200" dirty="0">
              <a:solidFill>
                <a:schemeClr val="tx1"/>
              </a:solidFill>
              <a:effectLst/>
              <a:latin typeface="+mn-lt"/>
              <a:ea typeface="+mn-ea"/>
              <a:cs typeface="+mn-cs"/>
            </a:endParaRPr>
          </a:p>
          <a:p>
            <a:pPr marL="171450" lvl="0" indent="-171450">
              <a:buFont typeface="Wingdings" panose="05000000000000000000" pitchFamily="2" charset="2"/>
              <a:buChar char="q"/>
            </a:pPr>
            <a:r>
              <a:rPr lang="en-GB" sz="1200" b="1" kern="1200" dirty="0">
                <a:solidFill>
                  <a:schemeClr val="tx1"/>
                </a:solidFill>
                <a:effectLst/>
                <a:latin typeface="+mn-lt"/>
                <a:ea typeface="+mn-ea"/>
                <a:cs typeface="+mn-cs"/>
              </a:rPr>
              <a:t>Allow time to feed back the key points.</a:t>
            </a:r>
            <a:endParaRPr lang="en-GB" sz="1100" b="1" kern="1200" dirty="0">
              <a:solidFill>
                <a:schemeClr val="tx1"/>
              </a:solidFill>
              <a:effectLst/>
              <a:latin typeface="+mn-lt"/>
              <a:ea typeface="+mn-ea"/>
              <a:cs typeface="+mn-cs"/>
            </a:endParaRPr>
          </a:p>
          <a:p>
            <a:pPr marL="171450" lvl="0" indent="-171450">
              <a:buFont typeface="Wingdings" panose="05000000000000000000" pitchFamily="2" charset="2"/>
              <a:buChar char="q"/>
            </a:pPr>
            <a:r>
              <a:rPr lang="en-GB" sz="1200" b="1" kern="1200" dirty="0">
                <a:solidFill>
                  <a:schemeClr val="tx1"/>
                </a:solidFill>
                <a:effectLst/>
                <a:latin typeface="+mn-lt"/>
                <a:ea typeface="+mn-ea"/>
                <a:cs typeface="+mn-cs"/>
              </a:rPr>
              <a:t>Keep to the allocated time.</a:t>
            </a:r>
            <a:endParaRPr lang="en-GB" sz="1100" b="1" kern="1200" dirty="0">
              <a:solidFill>
                <a:schemeClr val="tx1"/>
              </a:solidFill>
              <a:effectLst/>
              <a:latin typeface="+mn-lt"/>
              <a:ea typeface="+mn-ea"/>
              <a:cs typeface="+mn-cs"/>
            </a:endParaRPr>
          </a:p>
          <a:p>
            <a:endParaRPr lang="en-GB" dirty="0"/>
          </a:p>
          <a:p>
            <a:endParaRPr lang="en-GB" dirty="0"/>
          </a:p>
        </p:txBody>
      </p:sp>
      <p:sp>
        <p:nvSpPr>
          <p:cNvPr id="4" name="Slide Number Placeholder 3"/>
          <p:cNvSpPr>
            <a:spLocks noGrp="1"/>
          </p:cNvSpPr>
          <p:nvPr>
            <p:ph type="sldNum" sz="quarter" idx="10"/>
          </p:nvPr>
        </p:nvSpPr>
        <p:spPr/>
        <p:txBody>
          <a:bodyPr/>
          <a:lstStyle/>
          <a:p>
            <a:fld id="{E13B94DB-6232-4DEC-8358-825AC49103CC}" type="slidenum">
              <a:rPr lang="en-GB" smtClean="0"/>
              <a:t>14</a:t>
            </a:fld>
            <a:endParaRPr lang="en-GB"/>
          </a:p>
        </p:txBody>
      </p:sp>
    </p:spTree>
    <p:extLst>
      <p:ext uri="{BB962C8B-B14F-4D97-AF65-F5344CB8AC3E}">
        <p14:creationId xmlns:p14="http://schemas.microsoft.com/office/powerpoint/2010/main" val="24572913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Wingdings" panose="05000000000000000000" pitchFamily="2" charset="2"/>
              <a:buChar char="q"/>
            </a:pPr>
            <a:r>
              <a:rPr lang="en-GB" sz="1200" b="1" kern="1200" dirty="0">
                <a:solidFill>
                  <a:schemeClr val="tx1"/>
                </a:solidFill>
                <a:effectLst/>
                <a:latin typeface="+mn-lt"/>
                <a:ea typeface="+mn-ea"/>
                <a:cs typeface="+mn-cs"/>
              </a:rPr>
              <a:t>From</a:t>
            </a:r>
            <a:r>
              <a:rPr lang="en-GB" sz="1200" b="1" kern="1200" baseline="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the three sessions we’ve gone through, what do we pledge to do from now on?</a:t>
            </a:r>
          </a:p>
          <a:p>
            <a:pPr marL="171450" lvl="0" indent="-171450">
              <a:buFont typeface="Wingdings" panose="05000000000000000000" pitchFamily="2" charset="2"/>
              <a:buChar char="q"/>
            </a:pPr>
            <a:r>
              <a:rPr lang="en-GB" sz="1200" b="1" kern="1200" dirty="0">
                <a:solidFill>
                  <a:schemeClr val="tx1"/>
                </a:solidFill>
                <a:effectLst/>
                <a:latin typeface="+mn-lt"/>
                <a:ea typeface="+mn-ea"/>
                <a:cs typeface="+mn-cs"/>
              </a:rPr>
              <a:t>What suggestions from Session 1 can we pledge to do more of?</a:t>
            </a:r>
          </a:p>
          <a:p>
            <a:pPr marL="171450" lvl="0" indent="-171450">
              <a:buFont typeface="Wingdings" panose="05000000000000000000" pitchFamily="2" charset="2"/>
              <a:buChar char="q"/>
            </a:pPr>
            <a:r>
              <a:rPr lang="en-GB" sz="1200" b="1" kern="1200" dirty="0">
                <a:solidFill>
                  <a:schemeClr val="tx1"/>
                </a:solidFill>
                <a:effectLst/>
                <a:latin typeface="+mn-lt"/>
                <a:ea typeface="+mn-ea"/>
                <a:cs typeface="+mn-cs"/>
              </a:rPr>
              <a:t>What gaps from Session 2 can we pledge to fill?</a:t>
            </a:r>
          </a:p>
          <a:p>
            <a:pPr marL="171450" lvl="0" indent="-171450">
              <a:buFont typeface="Wingdings" panose="05000000000000000000" pitchFamily="2" charset="2"/>
              <a:buChar char="q"/>
            </a:pPr>
            <a:r>
              <a:rPr lang="en-GB" sz="1200" b="1" kern="1200" dirty="0">
                <a:solidFill>
                  <a:schemeClr val="tx1"/>
                </a:solidFill>
                <a:effectLst/>
                <a:latin typeface="+mn-lt"/>
                <a:ea typeface="+mn-ea"/>
                <a:cs typeface="+mn-cs"/>
              </a:rPr>
              <a:t>What opportunities from Session 3 can we pledge to take forward?</a:t>
            </a:r>
          </a:p>
          <a:p>
            <a:pPr marL="171450" lvl="0" indent="-171450">
              <a:buFont typeface="Wingdings" panose="05000000000000000000" pitchFamily="2" charset="2"/>
              <a:buChar char="q"/>
            </a:pPr>
            <a:r>
              <a:rPr lang="en-GB" sz="1200" b="1" kern="1200" dirty="0">
                <a:solidFill>
                  <a:schemeClr val="tx1"/>
                </a:solidFill>
                <a:effectLst/>
                <a:latin typeface="+mn-lt"/>
                <a:ea typeface="+mn-ea"/>
                <a:cs typeface="+mn-cs"/>
              </a:rPr>
              <a:t>Use the example completed pledges in the toolkit to prompt discussions. </a:t>
            </a:r>
          </a:p>
          <a:p>
            <a:endParaRPr lang="en-GB" dirty="0"/>
          </a:p>
        </p:txBody>
      </p:sp>
      <p:sp>
        <p:nvSpPr>
          <p:cNvPr id="4" name="Slide Number Placeholder 3"/>
          <p:cNvSpPr>
            <a:spLocks noGrp="1"/>
          </p:cNvSpPr>
          <p:nvPr>
            <p:ph type="sldNum" sz="quarter" idx="10"/>
          </p:nvPr>
        </p:nvSpPr>
        <p:spPr/>
        <p:txBody>
          <a:bodyPr/>
          <a:lstStyle/>
          <a:p>
            <a:fld id="{E13B94DB-6232-4DEC-8358-825AC49103CC}" type="slidenum">
              <a:rPr lang="en-GB" smtClean="0"/>
              <a:t>16</a:t>
            </a:fld>
            <a:endParaRPr lang="en-GB"/>
          </a:p>
        </p:txBody>
      </p:sp>
    </p:spTree>
    <p:extLst>
      <p:ext uri="{BB962C8B-B14F-4D97-AF65-F5344CB8AC3E}">
        <p14:creationId xmlns:p14="http://schemas.microsoft.com/office/powerpoint/2010/main" val="28400218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13B94DB-6232-4DEC-8358-825AC49103CC}" type="slidenum">
              <a:rPr lang="en-GB" smtClean="0"/>
              <a:t>18</a:t>
            </a:fld>
            <a:endParaRPr lang="en-GB"/>
          </a:p>
        </p:txBody>
      </p:sp>
    </p:spTree>
    <p:extLst>
      <p:ext uri="{BB962C8B-B14F-4D97-AF65-F5344CB8AC3E}">
        <p14:creationId xmlns:p14="http://schemas.microsoft.com/office/powerpoint/2010/main" val="7265332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Wingdings" panose="05000000000000000000" pitchFamily="2" charset="2"/>
              <a:buChar char="q"/>
            </a:pPr>
            <a:r>
              <a:rPr lang="en-GB" sz="1200" b="1" kern="1200" dirty="0">
                <a:solidFill>
                  <a:schemeClr val="tx1"/>
                </a:solidFill>
                <a:effectLst/>
                <a:latin typeface="+mn-lt"/>
                <a:ea typeface="+mn-ea"/>
                <a:cs typeface="+mn-cs"/>
              </a:rPr>
              <a:t>The next steps are to take the discussions and pledges and make them into actions.</a:t>
            </a:r>
            <a:endParaRPr lang="en-GB" b="1" dirty="0">
              <a:effectLst/>
            </a:endParaRPr>
          </a:p>
          <a:p>
            <a:pPr marL="171450" lvl="0" indent="-171450">
              <a:buFont typeface="Wingdings" panose="05000000000000000000" pitchFamily="2" charset="2"/>
              <a:buChar char="q"/>
            </a:pPr>
            <a:r>
              <a:rPr lang="en-GB" sz="1200" b="1" kern="1200" dirty="0">
                <a:solidFill>
                  <a:schemeClr val="tx1"/>
                </a:solidFill>
                <a:effectLst/>
                <a:latin typeface="+mn-lt"/>
                <a:ea typeface="+mn-ea"/>
                <a:cs typeface="+mn-cs"/>
              </a:rPr>
              <a:t>Use the action plan template to record actions.</a:t>
            </a:r>
            <a:endParaRPr lang="en-GB" b="1" dirty="0">
              <a:effectLst/>
            </a:endParaRPr>
          </a:p>
          <a:p>
            <a:pPr marL="171450" lvl="0" indent="-171450">
              <a:buFont typeface="Wingdings" panose="05000000000000000000" pitchFamily="2" charset="2"/>
              <a:buChar char="q"/>
            </a:pPr>
            <a:r>
              <a:rPr lang="en-GB" sz="1200" b="1" kern="1200" dirty="0">
                <a:solidFill>
                  <a:schemeClr val="tx1"/>
                </a:solidFill>
                <a:effectLst/>
                <a:latin typeface="+mn-lt"/>
                <a:ea typeface="+mn-ea"/>
                <a:cs typeface="+mn-cs"/>
              </a:rPr>
              <a:t>The actions will be fed back to all participants.</a:t>
            </a:r>
            <a:endParaRPr lang="en-GB" b="1" dirty="0">
              <a:effectLst/>
            </a:endParaRPr>
          </a:p>
          <a:p>
            <a:pPr marL="171450" lvl="0" indent="-171450">
              <a:buFont typeface="Wingdings" panose="05000000000000000000" pitchFamily="2" charset="2"/>
              <a:buChar char="q"/>
            </a:pPr>
            <a:r>
              <a:rPr lang="en-GB" sz="1200" b="1" kern="1200" dirty="0">
                <a:solidFill>
                  <a:schemeClr val="tx1"/>
                </a:solidFill>
                <a:effectLst/>
                <a:latin typeface="+mn-lt"/>
                <a:ea typeface="+mn-ea"/>
                <a:cs typeface="+mn-cs"/>
              </a:rPr>
              <a:t>At this point, give timescales and further details on how the actions and pledges will be progressed.</a:t>
            </a:r>
            <a:endParaRPr lang="en-GB" b="1" dirty="0">
              <a:effectLst/>
            </a:endParaRPr>
          </a:p>
          <a:p>
            <a:pPr marL="171450" lvl="0" indent="-171450">
              <a:buFont typeface="Wingdings" panose="05000000000000000000" pitchFamily="2" charset="2"/>
              <a:buChar char="q"/>
            </a:pPr>
            <a:r>
              <a:rPr lang="en-GB" sz="1200" b="1" kern="1200" dirty="0">
                <a:solidFill>
                  <a:schemeClr val="tx1"/>
                </a:solidFill>
                <a:effectLst/>
                <a:latin typeface="+mn-lt"/>
                <a:ea typeface="+mn-ea"/>
                <a:cs typeface="+mn-cs"/>
              </a:rPr>
              <a:t>We will submit our completed pledges and action plan to WMCA to access the C2C logo for our organisation.</a:t>
            </a:r>
            <a:endParaRPr lang="en-GB" b="1" dirty="0">
              <a:effectLst/>
            </a:endParaRPr>
          </a:p>
          <a:p>
            <a:pPr marL="171450" lvl="0" indent="-171450">
              <a:buFont typeface="Wingdings" panose="05000000000000000000" pitchFamily="2" charset="2"/>
              <a:buChar char="q"/>
            </a:pPr>
            <a:r>
              <a:rPr lang="en-GB" sz="1200" b="1" kern="1200" dirty="0">
                <a:solidFill>
                  <a:schemeClr val="tx1"/>
                </a:solidFill>
                <a:effectLst/>
                <a:latin typeface="+mn-lt"/>
                <a:ea typeface="+mn-ea"/>
                <a:cs typeface="+mn-cs"/>
              </a:rPr>
              <a:t>Pledges and action plans from other organisations, as well as our own will be available via the WMCA website.</a:t>
            </a:r>
            <a:endParaRPr lang="en-GB" b="1" dirty="0">
              <a:effectLst/>
            </a:endParaRPr>
          </a:p>
          <a:p>
            <a:pPr marL="171450" lvl="0" indent="-171450">
              <a:buFont typeface="Wingdings" panose="05000000000000000000" pitchFamily="2" charset="2"/>
              <a:buChar char="q"/>
            </a:pPr>
            <a:r>
              <a:rPr lang="en-GB" sz="1200" b="1" kern="1200" dirty="0">
                <a:solidFill>
                  <a:schemeClr val="tx1"/>
                </a:solidFill>
                <a:effectLst/>
                <a:latin typeface="+mn-lt"/>
                <a:ea typeface="+mn-ea"/>
                <a:cs typeface="+mn-cs"/>
              </a:rPr>
              <a:t>Allow time for questions and feedback and thank the group. </a:t>
            </a:r>
            <a:endParaRPr lang="en-GB" b="1" dirty="0">
              <a:effectLst/>
            </a:endParaRPr>
          </a:p>
          <a:p>
            <a:endParaRPr lang="en-GB" dirty="0"/>
          </a:p>
        </p:txBody>
      </p:sp>
      <p:sp>
        <p:nvSpPr>
          <p:cNvPr id="4" name="Slide Number Placeholder 3"/>
          <p:cNvSpPr>
            <a:spLocks noGrp="1"/>
          </p:cNvSpPr>
          <p:nvPr>
            <p:ph type="sldNum" sz="quarter" idx="10"/>
          </p:nvPr>
        </p:nvSpPr>
        <p:spPr/>
        <p:txBody>
          <a:bodyPr/>
          <a:lstStyle/>
          <a:p>
            <a:fld id="{E13B94DB-6232-4DEC-8358-825AC49103CC}" type="slidenum">
              <a:rPr lang="en-GB" smtClean="0"/>
              <a:t>19</a:t>
            </a:fld>
            <a:endParaRPr lang="en-GB"/>
          </a:p>
        </p:txBody>
      </p:sp>
    </p:spTree>
    <p:extLst>
      <p:ext uri="{BB962C8B-B14F-4D97-AF65-F5344CB8AC3E}">
        <p14:creationId xmlns:p14="http://schemas.microsoft.com/office/powerpoint/2010/main" val="2484653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q"/>
            </a:pPr>
            <a:r>
              <a:rPr lang="en-GB" b="1" baseline="0" dirty="0"/>
              <a:t>The session is broken down into four clear stages.</a:t>
            </a:r>
          </a:p>
          <a:p>
            <a:pPr marL="457200" lvl="1" indent="0">
              <a:buFont typeface="Wingdings" panose="05000000000000000000" pitchFamily="2" charset="2"/>
              <a:buNone/>
            </a:pPr>
            <a:r>
              <a:rPr lang="en-GB" b="1" baseline="0" dirty="0"/>
              <a:t>1. What is already in place?  2. What gaps are there?  3. What more could we do and how can we fill those gaps?  4. What do we pledge to do following this session?</a:t>
            </a:r>
          </a:p>
          <a:p>
            <a:pPr marL="171450" lvl="0" indent="-171450">
              <a:buFont typeface="Wingdings" panose="05000000000000000000" pitchFamily="2" charset="2"/>
              <a:buChar char="q"/>
            </a:pPr>
            <a:r>
              <a:rPr lang="en-GB" b="1" baseline="0" dirty="0"/>
              <a:t>Incorporate breaks into the session as required</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E13B94DB-6232-4DEC-8358-825AC49103CC}" type="slidenum">
              <a:rPr lang="en-GB" smtClean="0"/>
              <a:t>3</a:t>
            </a:fld>
            <a:endParaRPr lang="en-GB"/>
          </a:p>
        </p:txBody>
      </p:sp>
    </p:spTree>
    <p:extLst>
      <p:ext uri="{BB962C8B-B14F-4D97-AF65-F5344CB8AC3E}">
        <p14:creationId xmlns:p14="http://schemas.microsoft.com/office/powerpoint/2010/main" val="2095191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Wingdings" panose="05000000000000000000" pitchFamily="2" charset="2"/>
              <a:buChar char="q"/>
            </a:pPr>
            <a:r>
              <a:rPr lang="en-GB" sz="1200" b="1" kern="1200" dirty="0">
                <a:solidFill>
                  <a:schemeClr val="tx1"/>
                </a:solidFill>
                <a:effectLst/>
                <a:latin typeface="+mn-lt"/>
                <a:ea typeface="+mn-ea"/>
                <a:cs typeface="+mn-cs"/>
              </a:rPr>
              <a:t>By working through the practical elements of this toolkit, we will be able to identify what actions can be taken to prevent and relieve homelessness at the earliest opportunity.</a:t>
            </a:r>
            <a:endParaRPr lang="en-GB" b="1" dirty="0">
              <a:effectLst/>
            </a:endParaRPr>
          </a:p>
          <a:p>
            <a:pPr marL="171450" lvl="0" indent="-171450">
              <a:buFont typeface="Wingdings" panose="05000000000000000000" pitchFamily="2" charset="2"/>
              <a:buChar char="q"/>
            </a:pPr>
            <a:r>
              <a:rPr lang="en-GB" sz="1200" b="1" kern="1200" dirty="0">
                <a:solidFill>
                  <a:schemeClr val="tx1"/>
                </a:solidFill>
                <a:effectLst/>
                <a:latin typeface="+mn-lt"/>
                <a:ea typeface="+mn-ea"/>
                <a:cs typeface="+mn-cs"/>
              </a:rPr>
              <a:t>There is also an opportunity to consider who else we will need to collaborate with in order to make this happen; taking this as an opportunity to design homelessness prevention into services and systems. </a:t>
            </a:r>
            <a:endParaRPr lang="en-GB" b="1" dirty="0">
              <a:effectLst/>
            </a:endParaRPr>
          </a:p>
          <a:p>
            <a:pPr marL="171450" lvl="0" indent="-171450">
              <a:buFont typeface="Wingdings" panose="05000000000000000000" pitchFamily="2" charset="2"/>
              <a:buChar char="q"/>
            </a:pPr>
            <a:r>
              <a:rPr lang="en-GB" sz="1200" b="1" kern="1200" dirty="0">
                <a:solidFill>
                  <a:schemeClr val="tx1"/>
                </a:solidFill>
                <a:effectLst/>
                <a:latin typeface="+mn-lt"/>
                <a:ea typeface="+mn-ea"/>
                <a:cs typeface="+mn-cs"/>
              </a:rPr>
              <a:t>Homelessness can feel like an unsolvable problem, but it isn’t.  By working together and focussing on getting help to people before the point of crisis, we can make a real difference.  Even small changes can add up, having a substantial and positive impact to prevent and relieve homelessness.</a:t>
            </a:r>
            <a:endParaRPr lang="en-GB" b="1" dirty="0">
              <a:effectLst/>
            </a:endParaRPr>
          </a:p>
          <a:p>
            <a:pPr marL="171450" lvl="0" indent="-171450">
              <a:buFont typeface="Wingdings" panose="05000000000000000000" pitchFamily="2" charset="2"/>
              <a:buChar char="q"/>
            </a:pPr>
            <a:r>
              <a:rPr lang="en-GB" sz="1200" b="1" kern="1200" dirty="0">
                <a:solidFill>
                  <a:schemeClr val="tx1"/>
                </a:solidFill>
                <a:effectLst/>
                <a:latin typeface="+mn-lt"/>
                <a:ea typeface="+mn-ea"/>
                <a:cs typeface="+mn-cs"/>
              </a:rPr>
              <a:t>We’ll be basing the session around the Positive Pathways Model.  </a:t>
            </a:r>
            <a:endParaRPr lang="en-GB" b="1" dirty="0">
              <a:effectLst/>
            </a:endParaRPr>
          </a:p>
        </p:txBody>
      </p:sp>
      <p:sp>
        <p:nvSpPr>
          <p:cNvPr id="4" name="Slide Number Placeholder 3"/>
          <p:cNvSpPr>
            <a:spLocks noGrp="1"/>
          </p:cNvSpPr>
          <p:nvPr>
            <p:ph type="sldNum" sz="quarter" idx="10"/>
          </p:nvPr>
        </p:nvSpPr>
        <p:spPr/>
        <p:txBody>
          <a:bodyPr/>
          <a:lstStyle/>
          <a:p>
            <a:fld id="{E13B94DB-6232-4DEC-8358-825AC49103CC}" type="slidenum">
              <a:rPr lang="en-GB" smtClean="0"/>
              <a:t>4</a:t>
            </a:fld>
            <a:endParaRPr lang="en-GB"/>
          </a:p>
        </p:txBody>
      </p:sp>
    </p:spTree>
    <p:extLst>
      <p:ext uri="{BB962C8B-B14F-4D97-AF65-F5344CB8AC3E}">
        <p14:creationId xmlns:p14="http://schemas.microsoft.com/office/powerpoint/2010/main" val="860651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b="1" kern="1200" dirty="0">
                <a:solidFill>
                  <a:schemeClr val="tx1"/>
                </a:solidFill>
                <a:effectLst/>
                <a:latin typeface="+mn-lt"/>
                <a:ea typeface="+mn-ea"/>
                <a:cs typeface="+mn-cs"/>
              </a:rPr>
              <a:t>The model; adapted for use by the WMCA Homelessness Taskforce and the C2C toolkit, helps to identify what is already being done to prevent homelessness, identify where the gaps are, and what might be done to address those gaps. Thus, underpinning a better understanding to enhance the protective factors within the universal prevention space and target homeless prevention at the earliest possible opportunity. </a:t>
            </a:r>
          </a:p>
          <a:p>
            <a:pPr marL="171450" lvl="0" indent="-171450">
              <a:buFont typeface="Arial" panose="020B0604020202020204" pitchFamily="34" charset="0"/>
              <a:buChar char="•"/>
            </a:pPr>
            <a:r>
              <a:rPr lang="en-GB" sz="1200" b="1" kern="1200" dirty="0">
                <a:solidFill>
                  <a:schemeClr val="tx1"/>
                </a:solidFill>
                <a:effectLst/>
                <a:latin typeface="+mn-lt"/>
                <a:ea typeface="+mn-ea"/>
                <a:cs typeface="+mn-cs"/>
              </a:rPr>
              <a:t>While it may appear linear, it is recognised that experience of life, especially in the occurrence of something like homelessness, is rarely straightforward. The model could in fact be conveyed as circular, reflecting that it is universal prevention that enables and maintains the status of a settled home. </a:t>
            </a:r>
          </a:p>
          <a:p>
            <a:pPr marL="171450" lvl="0" indent="-171450">
              <a:buFont typeface="Arial" panose="020B0604020202020204" pitchFamily="34" charset="0"/>
              <a:buChar char="•"/>
            </a:pPr>
            <a:r>
              <a:rPr lang="en-GB" sz="1200" b="1" kern="1200" dirty="0">
                <a:solidFill>
                  <a:schemeClr val="tx1"/>
                </a:solidFill>
                <a:effectLst/>
                <a:latin typeface="+mn-lt"/>
                <a:ea typeface="+mn-ea"/>
                <a:cs typeface="+mn-cs"/>
              </a:rPr>
              <a:t>Today’s roundtable will use the six stages of the pathway highlighted here to underpin the session.  The next slides will take you through those stages in more detail…..</a:t>
            </a:r>
          </a:p>
          <a:p>
            <a:pPr marL="171450" indent="-171450">
              <a:buFont typeface="Arial" panose="020B0604020202020204" pitchFamily="34" charset="0"/>
              <a:buChar char="•"/>
            </a:pPr>
            <a:endParaRPr lang="en-GB" dirty="0"/>
          </a:p>
          <a:p>
            <a:endParaRPr lang="en-GB" dirty="0"/>
          </a:p>
        </p:txBody>
      </p:sp>
      <p:sp>
        <p:nvSpPr>
          <p:cNvPr id="4" name="Slide Number Placeholder 3"/>
          <p:cNvSpPr>
            <a:spLocks noGrp="1"/>
          </p:cNvSpPr>
          <p:nvPr>
            <p:ph type="sldNum" sz="quarter" idx="10"/>
          </p:nvPr>
        </p:nvSpPr>
        <p:spPr/>
        <p:txBody>
          <a:bodyPr/>
          <a:lstStyle/>
          <a:p>
            <a:fld id="{E13B94DB-6232-4DEC-8358-825AC49103CC}" type="slidenum">
              <a:rPr lang="en-GB" smtClean="0"/>
              <a:t>5</a:t>
            </a:fld>
            <a:endParaRPr lang="en-GB"/>
          </a:p>
        </p:txBody>
      </p:sp>
    </p:spTree>
    <p:extLst>
      <p:ext uri="{BB962C8B-B14F-4D97-AF65-F5344CB8AC3E}">
        <p14:creationId xmlns:p14="http://schemas.microsoft.com/office/powerpoint/2010/main" val="22128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b="1" kern="1200" dirty="0">
                <a:solidFill>
                  <a:schemeClr val="tx1"/>
                </a:solidFill>
                <a:effectLst/>
                <a:latin typeface="+mn-lt"/>
                <a:ea typeface="+mn-ea"/>
                <a:cs typeface="+mn-cs"/>
              </a:rPr>
              <a:t>Take the group through what each of the stages of the Positive Pathways Model mean.</a:t>
            </a:r>
          </a:p>
          <a:p>
            <a:pPr marL="171450" lvl="0" indent="-171450">
              <a:buFont typeface="Arial" panose="020B0604020202020204" pitchFamily="34" charset="0"/>
              <a:buChar char="•"/>
            </a:pPr>
            <a:r>
              <a:rPr lang="en-GB" sz="1200" b="1" kern="1200" dirty="0">
                <a:solidFill>
                  <a:schemeClr val="tx1"/>
                </a:solidFill>
                <a:effectLst/>
                <a:latin typeface="+mn-lt"/>
                <a:ea typeface="+mn-ea"/>
                <a:cs typeface="+mn-cs"/>
              </a:rPr>
              <a:t>When we’re discussing what we already do, what are the gaps and what more we can do, we’ll be working to these stages.</a:t>
            </a:r>
          </a:p>
          <a:p>
            <a:pPr marL="171450" lvl="0" indent="-171450">
              <a:buFont typeface="Arial" panose="020B0604020202020204" pitchFamily="34" charset="0"/>
              <a:buChar char="•"/>
            </a:pPr>
            <a:r>
              <a:rPr lang="en-GB" sz="1200" b="1" kern="1200" dirty="0">
                <a:solidFill>
                  <a:schemeClr val="tx1"/>
                </a:solidFill>
                <a:effectLst/>
                <a:latin typeface="+mn-lt"/>
                <a:ea typeface="+mn-ea"/>
                <a:cs typeface="+mn-cs"/>
              </a:rPr>
              <a:t>How can we move activity away from crisis and towards universal and targeted prevention?</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E13B94DB-6232-4DEC-8358-825AC49103CC}" type="slidenum">
              <a:rPr lang="en-GB" smtClean="0"/>
              <a:t>6</a:t>
            </a:fld>
            <a:endParaRPr lang="en-GB"/>
          </a:p>
        </p:txBody>
      </p:sp>
    </p:spTree>
    <p:extLst>
      <p:ext uri="{BB962C8B-B14F-4D97-AF65-F5344CB8AC3E}">
        <p14:creationId xmlns:p14="http://schemas.microsoft.com/office/powerpoint/2010/main" val="3660252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b="1" kern="1200" dirty="0">
                <a:solidFill>
                  <a:schemeClr val="tx1"/>
                </a:solidFill>
                <a:effectLst/>
                <a:latin typeface="+mn-lt"/>
                <a:ea typeface="+mn-ea"/>
                <a:cs typeface="+mn-cs"/>
              </a:rPr>
              <a:t>Take the group through what each of the stages of the Positive Pathways Model mean.</a:t>
            </a:r>
          </a:p>
          <a:p>
            <a:pPr marL="171450" lvl="0" indent="-171450">
              <a:buFont typeface="Arial" panose="020B0604020202020204" pitchFamily="34" charset="0"/>
              <a:buChar char="•"/>
            </a:pPr>
            <a:r>
              <a:rPr lang="en-GB" sz="1200" b="1" kern="1200" dirty="0">
                <a:solidFill>
                  <a:schemeClr val="tx1"/>
                </a:solidFill>
                <a:effectLst/>
                <a:latin typeface="+mn-lt"/>
                <a:ea typeface="+mn-ea"/>
                <a:cs typeface="+mn-cs"/>
              </a:rPr>
              <a:t>Use this slide to focus on crisis and how easy it is to arrive there.</a:t>
            </a:r>
          </a:p>
          <a:p>
            <a:pPr marL="171450" lvl="0" indent="-171450">
              <a:buFont typeface="Arial" panose="020B0604020202020204" pitchFamily="34" charset="0"/>
              <a:buChar char="•"/>
            </a:pPr>
            <a:r>
              <a:rPr lang="en-GB" sz="1200" b="1" kern="1200" dirty="0">
                <a:solidFill>
                  <a:schemeClr val="tx1"/>
                </a:solidFill>
                <a:effectLst/>
                <a:latin typeface="+mn-lt"/>
                <a:ea typeface="+mn-ea"/>
                <a:cs typeface="+mn-cs"/>
              </a:rPr>
              <a:t>How can we move away from crisis and into the universal prevention space?  </a:t>
            </a:r>
            <a:r>
              <a:rPr lang="en-GB" sz="1200" b="1" u="sng" kern="1200" dirty="0">
                <a:solidFill>
                  <a:schemeClr val="tx1"/>
                </a:solidFill>
                <a:effectLst/>
                <a:latin typeface="+mn-lt"/>
                <a:ea typeface="+mn-ea"/>
                <a:cs typeface="+mn-cs"/>
              </a:rPr>
              <a:t>This is a major aspect of today’s session.</a:t>
            </a:r>
            <a:endParaRPr lang="en-GB" sz="1200" b="1" kern="1200" dirty="0">
              <a:solidFill>
                <a:schemeClr val="tx1"/>
              </a:solidFill>
              <a:effectLst/>
              <a:latin typeface="+mn-lt"/>
              <a:ea typeface="+mn-ea"/>
              <a:cs typeface="+mn-cs"/>
            </a:endParaRP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E13B94DB-6232-4DEC-8358-825AC49103CC}" type="slidenum">
              <a:rPr lang="en-GB" smtClean="0"/>
              <a:t>7</a:t>
            </a:fld>
            <a:endParaRPr lang="en-GB"/>
          </a:p>
        </p:txBody>
      </p:sp>
    </p:spTree>
    <p:extLst>
      <p:ext uri="{BB962C8B-B14F-4D97-AF65-F5344CB8AC3E}">
        <p14:creationId xmlns:p14="http://schemas.microsoft.com/office/powerpoint/2010/main" val="474180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b="1" kern="1200" dirty="0">
                <a:solidFill>
                  <a:schemeClr val="tx1"/>
                </a:solidFill>
                <a:effectLst/>
                <a:latin typeface="+mn-lt"/>
                <a:ea typeface="+mn-ea"/>
                <a:cs typeface="+mn-cs"/>
              </a:rPr>
              <a:t>Take the group through what each of the stages of the Positive Pathways Model mean.</a:t>
            </a:r>
          </a:p>
          <a:p>
            <a:pPr marL="171450" lvl="0" indent="-171450">
              <a:buFont typeface="Arial" panose="020B0604020202020204" pitchFamily="34" charset="0"/>
              <a:buChar char="•"/>
            </a:pPr>
            <a:r>
              <a:rPr lang="en-GB" sz="1200" b="1" kern="1200" dirty="0">
                <a:solidFill>
                  <a:schemeClr val="tx1"/>
                </a:solidFill>
                <a:effectLst/>
                <a:latin typeface="+mn-lt"/>
                <a:ea typeface="+mn-ea"/>
                <a:cs typeface="+mn-cs"/>
              </a:rPr>
              <a:t>Even after crisis has been alleviated, without the support to move-on and create a settled home, people can easily slip back into crisis.</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E13B94DB-6232-4DEC-8358-825AC49103CC}" type="slidenum">
              <a:rPr lang="en-GB" smtClean="0"/>
              <a:t>8</a:t>
            </a:fld>
            <a:endParaRPr lang="en-GB"/>
          </a:p>
        </p:txBody>
      </p:sp>
    </p:spTree>
    <p:extLst>
      <p:ext uri="{BB962C8B-B14F-4D97-AF65-F5344CB8AC3E}">
        <p14:creationId xmlns:p14="http://schemas.microsoft.com/office/powerpoint/2010/main" val="3262556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b="1" kern="1200" dirty="0">
                <a:solidFill>
                  <a:schemeClr val="tx1"/>
                </a:solidFill>
                <a:effectLst/>
                <a:latin typeface="+mn-lt"/>
                <a:ea typeface="+mn-ea"/>
                <a:cs typeface="+mn-cs"/>
              </a:rPr>
              <a:t>Take the group through the slide, highlighting the impact homelessness has in a number of areas.</a:t>
            </a:r>
          </a:p>
          <a:p>
            <a:pPr marL="171450" lvl="0" indent="-171450">
              <a:buFont typeface="Arial" panose="020B0604020202020204" pitchFamily="34" charset="0"/>
              <a:buChar char="•"/>
            </a:pPr>
            <a:r>
              <a:rPr lang="en-GB" sz="1200" b="1" kern="1200" dirty="0">
                <a:solidFill>
                  <a:schemeClr val="tx1"/>
                </a:solidFill>
                <a:effectLst/>
                <a:latin typeface="+mn-lt"/>
                <a:ea typeface="+mn-ea"/>
                <a:cs typeface="+mn-cs"/>
              </a:rPr>
              <a:t>Go through the areas of risk and the protective factors in the image.</a:t>
            </a:r>
          </a:p>
          <a:p>
            <a:pPr marL="171450" lvl="0" indent="-171450">
              <a:buFont typeface="Arial" panose="020B0604020202020204" pitchFamily="34" charset="0"/>
              <a:buChar char="•"/>
            </a:pPr>
            <a:r>
              <a:rPr lang="en-GB" sz="1200" b="1" kern="1200" dirty="0">
                <a:solidFill>
                  <a:schemeClr val="tx1"/>
                </a:solidFill>
                <a:effectLst/>
                <a:latin typeface="+mn-lt"/>
                <a:ea typeface="+mn-ea"/>
                <a:cs typeface="+mn-cs"/>
              </a:rPr>
              <a:t>Pick out where your organisation falls and the need for collaboration.</a:t>
            </a:r>
          </a:p>
          <a:p>
            <a:pPr marL="171450" lvl="0" indent="-171450">
              <a:buFont typeface="Arial" panose="020B0604020202020204" pitchFamily="34" charset="0"/>
              <a:buChar char="•"/>
            </a:pPr>
            <a:r>
              <a:rPr lang="en-GB" sz="1200" b="1" kern="1200" dirty="0">
                <a:solidFill>
                  <a:schemeClr val="tx1"/>
                </a:solidFill>
                <a:effectLst/>
                <a:latin typeface="+mn-lt"/>
                <a:ea typeface="+mn-ea"/>
                <a:cs typeface="+mn-cs"/>
              </a:rPr>
              <a:t>Introduce the cyclical nature of homelessness.</a:t>
            </a:r>
          </a:p>
          <a:p>
            <a:pPr marL="171450" lvl="0" indent="-171450">
              <a:buFont typeface="Arial" panose="020B0604020202020204" pitchFamily="34" charset="0"/>
              <a:buChar char="•"/>
            </a:pPr>
            <a:r>
              <a:rPr lang="en-GB" sz="1200" b="1" kern="1200" dirty="0">
                <a:solidFill>
                  <a:schemeClr val="tx1"/>
                </a:solidFill>
                <a:effectLst/>
                <a:latin typeface="+mn-lt"/>
                <a:ea typeface="+mn-ea"/>
                <a:cs typeface="+mn-cs"/>
              </a:rPr>
              <a:t>When in the roundtable discussions, consider how the cycle can be broken – as seen in the lower-right image.</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E13B94DB-6232-4DEC-8358-825AC49103CC}" type="slidenum">
              <a:rPr lang="en-GB" smtClean="0"/>
              <a:t>9</a:t>
            </a:fld>
            <a:endParaRPr lang="en-GB"/>
          </a:p>
        </p:txBody>
      </p:sp>
    </p:spTree>
    <p:extLst>
      <p:ext uri="{BB962C8B-B14F-4D97-AF65-F5344CB8AC3E}">
        <p14:creationId xmlns:p14="http://schemas.microsoft.com/office/powerpoint/2010/main" val="3028870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b="1" kern="1200" dirty="0">
                <a:solidFill>
                  <a:schemeClr val="tx1"/>
                </a:solidFill>
                <a:effectLst/>
                <a:latin typeface="+mn-lt"/>
                <a:ea typeface="+mn-ea"/>
                <a:cs typeface="+mn-cs"/>
              </a:rPr>
              <a:t>Use the discussion checklist and example questions from the toolkit to prompt questions and discussions:</a:t>
            </a:r>
            <a:endParaRPr lang="en-GB" b="1" dirty="0">
              <a:effectLst/>
            </a:endParaRPr>
          </a:p>
          <a:p>
            <a:pPr marL="1085850" lvl="2" indent="-171450">
              <a:buFont typeface="Arial" panose="020B0604020202020204" pitchFamily="34" charset="0"/>
              <a:buChar char="•"/>
            </a:pPr>
            <a:r>
              <a:rPr lang="en-GB" sz="1200" b="1" kern="1200" dirty="0">
                <a:solidFill>
                  <a:schemeClr val="tx1"/>
                </a:solidFill>
                <a:effectLst/>
                <a:latin typeface="+mn-lt"/>
                <a:ea typeface="+mn-ea"/>
                <a:cs typeface="+mn-cs"/>
              </a:rPr>
              <a:t>What do we already know is happening?  </a:t>
            </a:r>
            <a:endParaRPr lang="en-GB" b="1" dirty="0">
              <a:effectLst/>
            </a:endParaRPr>
          </a:p>
          <a:p>
            <a:pPr marL="1085850" lvl="2" indent="-171450">
              <a:buFont typeface="Arial" panose="020B0604020202020204" pitchFamily="34" charset="0"/>
              <a:buChar char="•"/>
            </a:pPr>
            <a:r>
              <a:rPr lang="en-GB" sz="1200" b="1" kern="1200" dirty="0">
                <a:solidFill>
                  <a:schemeClr val="tx1"/>
                </a:solidFill>
                <a:effectLst/>
                <a:latin typeface="+mn-lt"/>
                <a:ea typeface="+mn-ea"/>
                <a:cs typeface="+mn-cs"/>
              </a:rPr>
              <a:t>What are we already doing?</a:t>
            </a:r>
            <a:endParaRPr lang="en-GB" b="1" dirty="0">
              <a:effectLst/>
            </a:endParaRPr>
          </a:p>
          <a:p>
            <a:pPr marL="1085850" lvl="2" indent="-171450">
              <a:buFont typeface="Arial" panose="020B0604020202020204" pitchFamily="34" charset="0"/>
              <a:buChar char="•"/>
            </a:pPr>
            <a:r>
              <a:rPr lang="en-GB" sz="1200" b="1" kern="1200" dirty="0">
                <a:solidFill>
                  <a:schemeClr val="tx1"/>
                </a:solidFill>
                <a:effectLst/>
                <a:latin typeface="+mn-lt"/>
                <a:ea typeface="+mn-ea"/>
                <a:cs typeface="+mn-cs"/>
              </a:rPr>
              <a:t>Could we be doing MORE of it?</a:t>
            </a:r>
            <a:endParaRPr lang="en-GB" b="1" dirty="0">
              <a:effectLst/>
            </a:endParaRPr>
          </a:p>
          <a:p>
            <a:pPr marL="1085850" lvl="2" indent="-171450">
              <a:buFont typeface="Arial" panose="020B0604020202020204" pitchFamily="34" charset="0"/>
              <a:buChar char="•"/>
            </a:pPr>
            <a:r>
              <a:rPr lang="en-GB" sz="1200" b="1" kern="1200" dirty="0">
                <a:solidFill>
                  <a:schemeClr val="tx1"/>
                </a:solidFill>
                <a:effectLst/>
                <a:latin typeface="+mn-lt"/>
                <a:ea typeface="+mn-ea"/>
                <a:cs typeface="+mn-cs"/>
              </a:rPr>
              <a:t>Who could we collaborate with to improve what is already there? </a:t>
            </a:r>
            <a:endParaRPr lang="en-GB" b="1" dirty="0">
              <a:effectLst/>
            </a:endParaRPr>
          </a:p>
          <a:p>
            <a:pPr marL="171450" lvl="0" indent="-171450">
              <a:buFont typeface="Arial" panose="020B0604020202020204" pitchFamily="34" charset="0"/>
              <a:buChar char="•"/>
            </a:pPr>
            <a:r>
              <a:rPr lang="en-GB" sz="1200" b="1" kern="1200" dirty="0">
                <a:solidFill>
                  <a:schemeClr val="tx1"/>
                </a:solidFill>
                <a:effectLst/>
                <a:latin typeface="+mn-lt"/>
                <a:ea typeface="+mn-ea"/>
                <a:cs typeface="+mn-cs"/>
              </a:rPr>
              <a:t>What stage does each intervention fall into – Universal Prevention through to Settled Home? </a:t>
            </a:r>
            <a:endParaRPr lang="en-GB" b="1" dirty="0">
              <a:effectLst/>
            </a:endParaRPr>
          </a:p>
          <a:p>
            <a:pPr marL="171450" lvl="0" indent="-171450">
              <a:buFont typeface="Arial" panose="020B0604020202020204" pitchFamily="34" charset="0"/>
              <a:buChar char="•"/>
            </a:pPr>
            <a:r>
              <a:rPr lang="en-GB" sz="1200" b="1" kern="1200" dirty="0">
                <a:solidFill>
                  <a:schemeClr val="tx1"/>
                </a:solidFill>
                <a:effectLst/>
                <a:latin typeface="+mn-lt"/>
                <a:ea typeface="+mn-ea"/>
                <a:cs typeface="+mn-cs"/>
              </a:rPr>
              <a:t>Ensure all of the points are documented.</a:t>
            </a:r>
            <a:endParaRPr lang="en-GB" b="1" dirty="0">
              <a:effectLst/>
            </a:endParaRPr>
          </a:p>
          <a:p>
            <a:pPr marL="171450" lvl="0" indent="-171450">
              <a:buFont typeface="Arial" panose="020B0604020202020204" pitchFamily="34" charset="0"/>
              <a:buChar char="•"/>
            </a:pPr>
            <a:r>
              <a:rPr lang="en-GB" sz="1200" b="1" kern="1200" dirty="0">
                <a:solidFill>
                  <a:schemeClr val="tx1"/>
                </a:solidFill>
                <a:effectLst/>
                <a:latin typeface="+mn-lt"/>
                <a:ea typeface="+mn-ea"/>
                <a:cs typeface="+mn-cs"/>
              </a:rPr>
              <a:t>Allow time to feed back the key points.</a:t>
            </a:r>
            <a:endParaRPr lang="en-GB" b="1" dirty="0">
              <a:effectLst/>
            </a:endParaRPr>
          </a:p>
          <a:p>
            <a:pPr marL="171450" lvl="0" indent="-171450">
              <a:buFont typeface="Arial" panose="020B0604020202020204" pitchFamily="34" charset="0"/>
              <a:buChar char="•"/>
            </a:pPr>
            <a:r>
              <a:rPr lang="en-GB" sz="1200" b="1" kern="1200" dirty="0">
                <a:solidFill>
                  <a:schemeClr val="tx1"/>
                </a:solidFill>
                <a:effectLst/>
                <a:latin typeface="+mn-lt"/>
                <a:ea typeface="+mn-ea"/>
                <a:cs typeface="+mn-cs"/>
              </a:rPr>
              <a:t>Keep to the allocated time.</a:t>
            </a:r>
            <a:endParaRPr lang="en-GB" b="1" dirty="0">
              <a:effectLst/>
            </a:endParaRP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E13B94DB-6232-4DEC-8358-825AC49103CC}" type="slidenum">
              <a:rPr lang="en-GB" smtClean="0"/>
              <a:t>10</a:t>
            </a:fld>
            <a:endParaRPr lang="en-GB"/>
          </a:p>
        </p:txBody>
      </p:sp>
    </p:spTree>
    <p:extLst>
      <p:ext uri="{BB962C8B-B14F-4D97-AF65-F5344CB8AC3E}">
        <p14:creationId xmlns:p14="http://schemas.microsoft.com/office/powerpoint/2010/main" val="40951784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59933"/>
          <a:stretch/>
        </p:blipFill>
        <p:spPr>
          <a:xfrm>
            <a:off x="-13648" y="-1428227"/>
            <a:ext cx="4051079" cy="9698769"/>
          </a:xfrm>
          <a:prstGeom prst="rect">
            <a:avLst/>
          </a:prstGeom>
        </p:spPr>
      </p:pic>
      <p:sp>
        <p:nvSpPr>
          <p:cNvPr id="2" name="Title 1"/>
          <p:cNvSpPr>
            <a:spLocks noGrp="1"/>
          </p:cNvSpPr>
          <p:nvPr>
            <p:ph type="ctrTitle"/>
          </p:nvPr>
        </p:nvSpPr>
        <p:spPr>
          <a:xfrm>
            <a:off x="2975211" y="1122363"/>
            <a:ext cx="8871045" cy="2387600"/>
          </a:xfrm>
        </p:spPr>
        <p:txBody>
          <a:bodyPr anchor="b">
            <a:normAutofit/>
          </a:bodyPr>
          <a:lstStyle>
            <a:lvl1pPr algn="ctr">
              <a:defRPr sz="4800">
                <a:solidFill>
                  <a:srgbClr val="EE7624"/>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2975212" y="3602038"/>
            <a:ext cx="8871044"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10" name="Picture 9">
            <a:extLst>
              <a:ext uri="{FF2B5EF4-FFF2-40B4-BE49-F238E27FC236}">
                <a16:creationId xmlns:a16="http://schemas.microsoft.com/office/drawing/2014/main" id="{2B9F9682-7DFF-5B40-812F-B524992B1738}"/>
              </a:ext>
            </a:extLst>
          </p:cNvPr>
          <p:cNvPicPr>
            <a:picLocks noChangeAspect="1"/>
          </p:cNvPicPr>
          <p:nvPr userDrawn="1"/>
        </p:nvPicPr>
        <p:blipFill>
          <a:blip r:embed="rId3"/>
          <a:stretch>
            <a:fillRect/>
          </a:stretch>
        </p:blipFill>
        <p:spPr>
          <a:xfrm>
            <a:off x="9272304" y="348367"/>
            <a:ext cx="2573952" cy="533067"/>
          </a:xfrm>
          <a:prstGeom prst="rect">
            <a:avLst/>
          </a:prstGeom>
        </p:spPr>
      </p:pic>
    </p:spTree>
    <p:extLst>
      <p:ext uri="{BB962C8B-B14F-4D97-AF65-F5344CB8AC3E}">
        <p14:creationId xmlns:p14="http://schemas.microsoft.com/office/powerpoint/2010/main" val="1702812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1_Two Content">
    <p:bg>
      <p:bgPr>
        <a:solidFill>
          <a:srgbClr val="54565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19501" r="73813" b="44898"/>
          <a:stretch/>
        </p:blipFill>
        <p:spPr>
          <a:xfrm>
            <a:off x="9567081" y="3398293"/>
            <a:ext cx="2647666" cy="3452883"/>
          </a:xfrm>
          <a:prstGeom prst="rect">
            <a:avLst/>
          </a:prstGeom>
        </p:spPr>
      </p:pic>
      <p:pic>
        <p:nvPicPr>
          <p:cNvPr id="8" name="Picture 7">
            <a:extLst>
              <a:ext uri="{FF2B5EF4-FFF2-40B4-BE49-F238E27FC236}">
                <a16:creationId xmlns:a16="http://schemas.microsoft.com/office/drawing/2014/main" id="{DCEA1834-3E0B-7749-8730-E6E849EB86B4}"/>
              </a:ext>
            </a:extLst>
          </p:cNvPr>
          <p:cNvPicPr>
            <a:picLocks noChangeAspect="1"/>
          </p:cNvPicPr>
          <p:nvPr userDrawn="1"/>
        </p:nvPicPr>
        <p:blipFill>
          <a:blip r:embed="rId3"/>
          <a:stretch>
            <a:fillRect/>
          </a:stretch>
        </p:blipFill>
        <p:spPr>
          <a:xfrm>
            <a:off x="9272304" y="348367"/>
            <a:ext cx="2573839" cy="533067"/>
          </a:xfrm>
          <a:prstGeom prst="rect">
            <a:avLst/>
          </a:prstGeom>
        </p:spPr>
      </p:pic>
      <p:sp>
        <p:nvSpPr>
          <p:cNvPr id="11" name="Date Placeholder 3">
            <a:extLst>
              <a:ext uri="{FF2B5EF4-FFF2-40B4-BE49-F238E27FC236}">
                <a16:creationId xmlns:a16="http://schemas.microsoft.com/office/drawing/2014/main" id="{D9296904-93E7-B942-8073-20ED3D18A5E2}"/>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FC6E4EE3-B8DA-4529-A811-93362441A0E0}" type="datetimeFigureOut">
              <a:rPr lang="en-GB" smtClean="0"/>
              <a:pPr/>
              <a:t>14/07/2021</a:t>
            </a:fld>
            <a:endParaRPr lang="en-GB" dirty="0"/>
          </a:p>
        </p:txBody>
      </p:sp>
      <p:sp>
        <p:nvSpPr>
          <p:cNvPr id="12" name="Footer Placeholder 4">
            <a:extLst>
              <a:ext uri="{FF2B5EF4-FFF2-40B4-BE49-F238E27FC236}">
                <a16:creationId xmlns:a16="http://schemas.microsoft.com/office/drawing/2014/main" id="{CA87B620-F31D-654E-8BDB-D2AE11BB96F2}"/>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GB" dirty="0"/>
          </a:p>
        </p:txBody>
      </p:sp>
      <p:sp>
        <p:nvSpPr>
          <p:cNvPr id="13" name="Slide Number Placeholder 5">
            <a:extLst>
              <a:ext uri="{FF2B5EF4-FFF2-40B4-BE49-F238E27FC236}">
                <a16:creationId xmlns:a16="http://schemas.microsoft.com/office/drawing/2014/main" id="{69FC7007-F2F4-494C-9AEA-1C1A39AAEF9B}"/>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DAE507F8-0004-4BD2-8478-2451CF4D47F4}" type="slidenum">
              <a:rPr lang="en-GB" smtClean="0"/>
              <a:pPr/>
              <a:t>‹#›</a:t>
            </a:fld>
            <a:endParaRPr lang="en-GB" dirty="0"/>
          </a:p>
        </p:txBody>
      </p:sp>
    </p:spTree>
    <p:extLst>
      <p:ext uri="{BB962C8B-B14F-4D97-AF65-F5344CB8AC3E}">
        <p14:creationId xmlns:p14="http://schemas.microsoft.com/office/powerpoint/2010/main" val="2962225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rgbClr val="EE762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19360" r="73948" b="44617"/>
          <a:stretch/>
        </p:blipFill>
        <p:spPr>
          <a:xfrm>
            <a:off x="9567080" y="3384645"/>
            <a:ext cx="2634019" cy="3493827"/>
          </a:xfrm>
          <a:prstGeom prst="rect">
            <a:avLst/>
          </a:prstGeom>
        </p:spPr>
      </p:pic>
      <p:pic>
        <p:nvPicPr>
          <p:cNvPr id="9" name="Picture 8">
            <a:extLst>
              <a:ext uri="{FF2B5EF4-FFF2-40B4-BE49-F238E27FC236}">
                <a16:creationId xmlns:a16="http://schemas.microsoft.com/office/drawing/2014/main" id="{D1C98873-DD47-7644-9DA8-A98F640C88DC}"/>
              </a:ext>
            </a:extLst>
          </p:cNvPr>
          <p:cNvPicPr>
            <a:picLocks noChangeAspect="1"/>
          </p:cNvPicPr>
          <p:nvPr userDrawn="1"/>
        </p:nvPicPr>
        <p:blipFill>
          <a:blip r:embed="rId3"/>
          <a:stretch>
            <a:fillRect/>
          </a:stretch>
        </p:blipFill>
        <p:spPr>
          <a:xfrm>
            <a:off x="9242997" y="348367"/>
            <a:ext cx="2614721" cy="539768"/>
          </a:xfrm>
          <a:prstGeom prst="rect">
            <a:avLst/>
          </a:prstGeom>
        </p:spPr>
      </p:pic>
      <p:pic>
        <p:nvPicPr>
          <p:cNvPr id="10" name="Picture 9">
            <a:extLst>
              <a:ext uri="{FF2B5EF4-FFF2-40B4-BE49-F238E27FC236}">
                <a16:creationId xmlns:a16="http://schemas.microsoft.com/office/drawing/2014/main" id="{30D71847-A68A-7547-A804-88D9DD2B9CD6}"/>
              </a:ext>
            </a:extLst>
          </p:cNvPr>
          <p:cNvPicPr>
            <a:picLocks noChangeAspect="1"/>
          </p:cNvPicPr>
          <p:nvPr userDrawn="1"/>
        </p:nvPicPr>
        <p:blipFill rotWithShape="1">
          <a:blip r:embed="rId4"/>
          <a:srcRect b="35751"/>
          <a:stretch/>
        </p:blipFill>
        <p:spPr>
          <a:xfrm>
            <a:off x="10700921" y="3568032"/>
            <a:ext cx="1519655" cy="3675731"/>
          </a:xfrm>
          <a:prstGeom prst="rect">
            <a:avLst/>
          </a:prstGeom>
        </p:spPr>
      </p:pic>
      <p:sp>
        <p:nvSpPr>
          <p:cNvPr id="11" name="Date Placeholder 3">
            <a:extLst>
              <a:ext uri="{FF2B5EF4-FFF2-40B4-BE49-F238E27FC236}">
                <a16:creationId xmlns:a16="http://schemas.microsoft.com/office/drawing/2014/main" id="{50FAAE16-BB97-DC4F-8C3A-5F25DFF8BF91}"/>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FC6E4EE3-B8DA-4529-A811-93362441A0E0}" type="datetimeFigureOut">
              <a:rPr lang="en-GB" smtClean="0"/>
              <a:pPr/>
              <a:t>14/07/2021</a:t>
            </a:fld>
            <a:endParaRPr lang="en-GB" dirty="0"/>
          </a:p>
        </p:txBody>
      </p:sp>
      <p:sp>
        <p:nvSpPr>
          <p:cNvPr id="12" name="Footer Placeholder 4">
            <a:extLst>
              <a:ext uri="{FF2B5EF4-FFF2-40B4-BE49-F238E27FC236}">
                <a16:creationId xmlns:a16="http://schemas.microsoft.com/office/drawing/2014/main" id="{E898F020-C2E0-3F46-80E3-C93892D65362}"/>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GB" dirty="0"/>
          </a:p>
        </p:txBody>
      </p:sp>
      <p:sp>
        <p:nvSpPr>
          <p:cNvPr id="13" name="Slide Number Placeholder 5">
            <a:extLst>
              <a:ext uri="{FF2B5EF4-FFF2-40B4-BE49-F238E27FC236}">
                <a16:creationId xmlns:a16="http://schemas.microsoft.com/office/drawing/2014/main" id="{B1445115-C4DE-2844-B1B2-87C9C5A9E6B5}"/>
              </a:ext>
            </a:extLst>
          </p:cNvPr>
          <p:cNvSpPr>
            <a:spLocks noGrp="1"/>
          </p:cNvSpPr>
          <p:nvPr>
            <p:ph type="sldNum" sz="quarter" idx="12"/>
          </p:nvPr>
        </p:nvSpPr>
        <p:spPr>
          <a:xfrm>
            <a:off x="8610600" y="6356350"/>
            <a:ext cx="2743200" cy="365125"/>
          </a:xfrm>
        </p:spPr>
        <p:txBody>
          <a:bodyPr/>
          <a:lstStyle>
            <a:lvl1pPr>
              <a:defRPr>
                <a:solidFill>
                  <a:schemeClr val="bg1">
                    <a:lumMod val="50000"/>
                  </a:schemeClr>
                </a:solidFill>
              </a:defRPr>
            </a:lvl1pPr>
          </a:lstStyle>
          <a:p>
            <a:fld id="{DAE507F8-0004-4BD2-8478-2451CF4D47F4}" type="slidenum">
              <a:rPr lang="en-GB" smtClean="0"/>
              <a:pPr/>
              <a:t>‹#›</a:t>
            </a:fld>
            <a:endParaRPr lang="en-GB" dirty="0"/>
          </a:p>
        </p:txBody>
      </p:sp>
    </p:spTree>
    <p:extLst>
      <p:ext uri="{BB962C8B-B14F-4D97-AF65-F5344CB8AC3E}">
        <p14:creationId xmlns:p14="http://schemas.microsoft.com/office/powerpoint/2010/main" val="39054895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2_Two Content">
    <p:bg>
      <p:bgPr>
        <a:solidFill>
          <a:srgbClr val="EE762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19501" r="73813" b="44898"/>
          <a:stretch/>
        </p:blipFill>
        <p:spPr>
          <a:xfrm>
            <a:off x="9567081" y="3398293"/>
            <a:ext cx="2647666" cy="3452883"/>
          </a:xfrm>
          <a:prstGeom prst="rect">
            <a:avLst/>
          </a:prstGeom>
        </p:spPr>
      </p:pic>
      <p:pic>
        <p:nvPicPr>
          <p:cNvPr id="7" name="Picture 6">
            <a:extLst>
              <a:ext uri="{FF2B5EF4-FFF2-40B4-BE49-F238E27FC236}">
                <a16:creationId xmlns:a16="http://schemas.microsoft.com/office/drawing/2014/main" id="{B281C444-0D73-594B-976F-27B3E5B035BD}"/>
              </a:ext>
            </a:extLst>
          </p:cNvPr>
          <p:cNvPicPr>
            <a:picLocks noChangeAspect="1"/>
          </p:cNvPicPr>
          <p:nvPr userDrawn="1"/>
        </p:nvPicPr>
        <p:blipFill>
          <a:blip r:embed="rId3"/>
          <a:stretch>
            <a:fillRect/>
          </a:stretch>
        </p:blipFill>
        <p:spPr>
          <a:xfrm>
            <a:off x="9242997" y="348367"/>
            <a:ext cx="2614721" cy="539768"/>
          </a:xfrm>
          <a:prstGeom prst="rect">
            <a:avLst/>
          </a:prstGeom>
        </p:spPr>
      </p:pic>
      <p:pic>
        <p:nvPicPr>
          <p:cNvPr id="9" name="Picture 8">
            <a:extLst>
              <a:ext uri="{FF2B5EF4-FFF2-40B4-BE49-F238E27FC236}">
                <a16:creationId xmlns:a16="http://schemas.microsoft.com/office/drawing/2014/main" id="{E83192F4-23F5-9742-977E-079094471225}"/>
              </a:ext>
            </a:extLst>
          </p:cNvPr>
          <p:cNvPicPr>
            <a:picLocks noChangeAspect="1"/>
          </p:cNvPicPr>
          <p:nvPr userDrawn="1"/>
        </p:nvPicPr>
        <p:blipFill rotWithShape="1">
          <a:blip r:embed="rId4"/>
          <a:srcRect b="33753"/>
          <a:stretch/>
        </p:blipFill>
        <p:spPr>
          <a:xfrm>
            <a:off x="10700921" y="3568032"/>
            <a:ext cx="1519655" cy="3790031"/>
          </a:xfrm>
          <a:prstGeom prst="rect">
            <a:avLst/>
          </a:prstGeom>
        </p:spPr>
      </p:pic>
      <p:sp>
        <p:nvSpPr>
          <p:cNvPr id="11" name="Date Placeholder 3">
            <a:extLst>
              <a:ext uri="{FF2B5EF4-FFF2-40B4-BE49-F238E27FC236}">
                <a16:creationId xmlns:a16="http://schemas.microsoft.com/office/drawing/2014/main" id="{5980FFAA-0813-D349-A1DA-3900695D9B9D}"/>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FC6E4EE3-B8DA-4529-A811-93362441A0E0}" type="datetimeFigureOut">
              <a:rPr lang="en-GB" smtClean="0"/>
              <a:pPr/>
              <a:t>14/07/2021</a:t>
            </a:fld>
            <a:endParaRPr lang="en-GB" dirty="0"/>
          </a:p>
        </p:txBody>
      </p:sp>
      <p:sp>
        <p:nvSpPr>
          <p:cNvPr id="12" name="Footer Placeholder 4">
            <a:extLst>
              <a:ext uri="{FF2B5EF4-FFF2-40B4-BE49-F238E27FC236}">
                <a16:creationId xmlns:a16="http://schemas.microsoft.com/office/drawing/2014/main" id="{B2E71483-C1D8-6547-8436-3DCA39FBC93C}"/>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GB" dirty="0"/>
          </a:p>
        </p:txBody>
      </p:sp>
      <p:sp>
        <p:nvSpPr>
          <p:cNvPr id="13" name="Slide Number Placeholder 5">
            <a:extLst>
              <a:ext uri="{FF2B5EF4-FFF2-40B4-BE49-F238E27FC236}">
                <a16:creationId xmlns:a16="http://schemas.microsoft.com/office/drawing/2014/main" id="{E88D85F1-77F9-F14B-AA53-5F95B9C3E73E}"/>
              </a:ext>
            </a:extLst>
          </p:cNvPr>
          <p:cNvSpPr>
            <a:spLocks noGrp="1"/>
          </p:cNvSpPr>
          <p:nvPr>
            <p:ph type="sldNum" sz="quarter" idx="12"/>
          </p:nvPr>
        </p:nvSpPr>
        <p:spPr>
          <a:xfrm>
            <a:off x="8610600" y="6356350"/>
            <a:ext cx="2743200" cy="365125"/>
          </a:xfrm>
        </p:spPr>
        <p:txBody>
          <a:bodyPr/>
          <a:lstStyle>
            <a:lvl1pPr>
              <a:defRPr>
                <a:solidFill>
                  <a:schemeClr val="bg1">
                    <a:lumMod val="50000"/>
                  </a:schemeClr>
                </a:solidFill>
              </a:defRPr>
            </a:lvl1pPr>
          </a:lstStyle>
          <a:p>
            <a:fld id="{DAE507F8-0004-4BD2-8478-2451CF4D47F4}" type="slidenum">
              <a:rPr lang="en-GB" smtClean="0"/>
              <a:pPr/>
              <a:t>‹#›</a:t>
            </a:fld>
            <a:endParaRPr lang="en-GB" dirty="0"/>
          </a:p>
        </p:txBody>
      </p:sp>
    </p:spTree>
    <p:extLst>
      <p:ext uri="{BB962C8B-B14F-4D97-AF65-F5344CB8AC3E}">
        <p14:creationId xmlns:p14="http://schemas.microsoft.com/office/powerpoint/2010/main" val="2562031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3_Comparison">
    <p:bg>
      <p:bgPr>
        <a:solidFill>
          <a:srgbClr val="54565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rgbClr val="EE7624"/>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t="19501" r="73813" b="44898"/>
          <a:stretch/>
        </p:blipFill>
        <p:spPr>
          <a:xfrm>
            <a:off x="9567081" y="3398293"/>
            <a:ext cx="2647666" cy="3452883"/>
          </a:xfrm>
          <a:prstGeom prst="rect">
            <a:avLst/>
          </a:prstGeom>
        </p:spPr>
      </p:pic>
      <p:pic>
        <p:nvPicPr>
          <p:cNvPr id="9" name="Picture 8">
            <a:extLst>
              <a:ext uri="{FF2B5EF4-FFF2-40B4-BE49-F238E27FC236}">
                <a16:creationId xmlns:a16="http://schemas.microsoft.com/office/drawing/2014/main" id="{1A707073-EE2A-6448-988F-ABEF120B522F}"/>
              </a:ext>
            </a:extLst>
          </p:cNvPr>
          <p:cNvPicPr>
            <a:picLocks noChangeAspect="1"/>
          </p:cNvPicPr>
          <p:nvPr userDrawn="1"/>
        </p:nvPicPr>
        <p:blipFill>
          <a:blip r:embed="rId3"/>
          <a:stretch>
            <a:fillRect/>
          </a:stretch>
        </p:blipFill>
        <p:spPr>
          <a:xfrm>
            <a:off x="9272304" y="348367"/>
            <a:ext cx="2573839" cy="533067"/>
          </a:xfrm>
          <a:prstGeom prst="rect">
            <a:avLst/>
          </a:prstGeom>
        </p:spPr>
      </p:pic>
      <p:sp>
        <p:nvSpPr>
          <p:cNvPr id="12" name="Date Placeholder 3">
            <a:extLst>
              <a:ext uri="{FF2B5EF4-FFF2-40B4-BE49-F238E27FC236}">
                <a16:creationId xmlns:a16="http://schemas.microsoft.com/office/drawing/2014/main" id="{ED2696DF-72AB-1F4E-8102-779F4707345D}"/>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FC6E4EE3-B8DA-4529-A811-93362441A0E0}" type="datetimeFigureOut">
              <a:rPr lang="en-GB" smtClean="0"/>
              <a:pPr/>
              <a:t>14/07/2021</a:t>
            </a:fld>
            <a:endParaRPr lang="en-GB" dirty="0"/>
          </a:p>
        </p:txBody>
      </p:sp>
      <p:sp>
        <p:nvSpPr>
          <p:cNvPr id="13" name="Footer Placeholder 4">
            <a:extLst>
              <a:ext uri="{FF2B5EF4-FFF2-40B4-BE49-F238E27FC236}">
                <a16:creationId xmlns:a16="http://schemas.microsoft.com/office/drawing/2014/main" id="{18AEFA90-9705-8044-8CC9-80251BFF9D51}"/>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GB" dirty="0"/>
          </a:p>
        </p:txBody>
      </p:sp>
      <p:sp>
        <p:nvSpPr>
          <p:cNvPr id="14" name="Slide Number Placeholder 5">
            <a:extLst>
              <a:ext uri="{FF2B5EF4-FFF2-40B4-BE49-F238E27FC236}">
                <a16:creationId xmlns:a16="http://schemas.microsoft.com/office/drawing/2014/main" id="{50348CB0-60AA-D442-B0B2-11D95C10441B}"/>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DAE507F8-0004-4BD2-8478-2451CF4D47F4}" type="slidenum">
              <a:rPr lang="en-GB" smtClean="0"/>
              <a:pPr/>
              <a:t>‹#›</a:t>
            </a:fld>
            <a:endParaRPr lang="en-GB" dirty="0"/>
          </a:p>
        </p:txBody>
      </p:sp>
    </p:spTree>
    <p:extLst>
      <p:ext uri="{BB962C8B-B14F-4D97-AF65-F5344CB8AC3E}">
        <p14:creationId xmlns:p14="http://schemas.microsoft.com/office/powerpoint/2010/main" val="1344662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omparison">
    <p:bg>
      <p:bgPr>
        <a:solidFill>
          <a:srgbClr val="54565B"/>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7D20657-6CDF-044F-8733-4698FD83121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8572" t="50000"/>
          <a:stretch/>
        </p:blipFill>
        <p:spPr>
          <a:xfrm>
            <a:off x="-27296" y="-625033"/>
            <a:ext cx="3177623" cy="4849384"/>
          </a:xfrm>
          <a:prstGeom prst="rect">
            <a:avLst/>
          </a:prstGeom>
        </p:spPr>
      </p:pic>
      <p:sp>
        <p:nvSpPr>
          <p:cNvPr id="14" name="Content Placeholder 2">
            <a:extLst>
              <a:ext uri="{FF2B5EF4-FFF2-40B4-BE49-F238E27FC236}">
                <a16:creationId xmlns:a16="http://schemas.microsoft.com/office/drawing/2014/main" id="{8BCB4F08-6F13-6945-A24F-F3F8C94F88F5}"/>
              </a:ext>
            </a:extLst>
          </p:cNvPr>
          <p:cNvSpPr>
            <a:spLocks noGrp="1"/>
          </p:cNvSpPr>
          <p:nvPr>
            <p:ph idx="1"/>
          </p:nvPr>
        </p:nvSpPr>
        <p:spPr>
          <a:xfrm>
            <a:off x="838200" y="1825625"/>
            <a:ext cx="10515600" cy="435133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5" name="Picture 4">
            <a:extLst>
              <a:ext uri="{FF2B5EF4-FFF2-40B4-BE49-F238E27FC236}">
                <a16:creationId xmlns:a16="http://schemas.microsoft.com/office/drawing/2014/main" id="{9DEB189F-7C40-4242-B322-2F67359E2F57}"/>
              </a:ext>
            </a:extLst>
          </p:cNvPr>
          <p:cNvPicPr>
            <a:picLocks noChangeAspect="1"/>
          </p:cNvPicPr>
          <p:nvPr userDrawn="1"/>
        </p:nvPicPr>
        <p:blipFill>
          <a:blip r:embed="rId3"/>
          <a:stretch>
            <a:fillRect/>
          </a:stretch>
        </p:blipFill>
        <p:spPr>
          <a:xfrm>
            <a:off x="9272304" y="348367"/>
            <a:ext cx="2573839" cy="533067"/>
          </a:xfrm>
          <a:prstGeom prst="rect">
            <a:avLst/>
          </a:prstGeom>
        </p:spPr>
      </p:pic>
      <p:sp>
        <p:nvSpPr>
          <p:cNvPr id="6" name="Date Placeholder 3">
            <a:extLst>
              <a:ext uri="{FF2B5EF4-FFF2-40B4-BE49-F238E27FC236}">
                <a16:creationId xmlns:a16="http://schemas.microsoft.com/office/drawing/2014/main" id="{E828285D-83BB-5E45-A782-D21EF2A3E76E}"/>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FC6E4EE3-B8DA-4529-A811-93362441A0E0}" type="datetimeFigureOut">
              <a:rPr lang="en-GB" smtClean="0"/>
              <a:pPr/>
              <a:t>14/07/2021</a:t>
            </a:fld>
            <a:endParaRPr lang="en-GB" dirty="0"/>
          </a:p>
        </p:txBody>
      </p:sp>
      <p:sp>
        <p:nvSpPr>
          <p:cNvPr id="7" name="Footer Placeholder 4">
            <a:extLst>
              <a:ext uri="{FF2B5EF4-FFF2-40B4-BE49-F238E27FC236}">
                <a16:creationId xmlns:a16="http://schemas.microsoft.com/office/drawing/2014/main" id="{0EE42319-92E9-074E-94F5-8BAA34CCD2F7}"/>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GB" dirty="0"/>
          </a:p>
        </p:txBody>
      </p:sp>
      <p:sp>
        <p:nvSpPr>
          <p:cNvPr id="8" name="Slide Number Placeholder 5">
            <a:extLst>
              <a:ext uri="{FF2B5EF4-FFF2-40B4-BE49-F238E27FC236}">
                <a16:creationId xmlns:a16="http://schemas.microsoft.com/office/drawing/2014/main" id="{AFB02552-F2A3-C94D-A7A5-29762B6912DC}"/>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DAE507F8-0004-4BD2-8478-2451CF4D47F4}" type="slidenum">
              <a:rPr lang="en-GB" smtClean="0"/>
              <a:pPr/>
              <a:t>‹#›</a:t>
            </a:fld>
            <a:endParaRPr lang="en-GB" dirty="0"/>
          </a:p>
        </p:txBody>
      </p:sp>
    </p:spTree>
    <p:extLst>
      <p:ext uri="{BB962C8B-B14F-4D97-AF65-F5344CB8AC3E}">
        <p14:creationId xmlns:p14="http://schemas.microsoft.com/office/powerpoint/2010/main" val="2629335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5_Comparison">
    <p:bg>
      <p:bgPr>
        <a:solidFill>
          <a:srgbClr val="EE762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chemeClr val="tx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0" name="Picture 9">
            <a:extLst>
              <a:ext uri="{FF2B5EF4-FFF2-40B4-BE49-F238E27FC236}">
                <a16:creationId xmlns:a16="http://schemas.microsoft.com/office/drawing/2014/main" id="{E0175FA7-3444-3849-BEDE-314602255B75}"/>
              </a:ext>
            </a:extLst>
          </p:cNvPr>
          <p:cNvPicPr>
            <a:picLocks noChangeAspect="1"/>
          </p:cNvPicPr>
          <p:nvPr userDrawn="1"/>
        </p:nvPicPr>
        <p:blipFill>
          <a:blip r:embed="rId2"/>
          <a:stretch>
            <a:fillRect/>
          </a:stretch>
        </p:blipFill>
        <p:spPr>
          <a:xfrm>
            <a:off x="9242997" y="348367"/>
            <a:ext cx="2614721" cy="539768"/>
          </a:xfrm>
          <a:prstGeom prst="rect">
            <a:avLst/>
          </a:prstGeom>
        </p:spPr>
      </p:pic>
      <p:pic>
        <p:nvPicPr>
          <p:cNvPr id="7" name="Picture 6">
            <a:extLst>
              <a:ext uri="{FF2B5EF4-FFF2-40B4-BE49-F238E27FC236}">
                <a16:creationId xmlns:a16="http://schemas.microsoft.com/office/drawing/2014/main" id="{30DAC477-0456-CB44-AB4B-4E7C07291239}"/>
              </a:ext>
            </a:extLst>
          </p:cNvPr>
          <p:cNvPicPr>
            <a:picLocks noChangeAspect="1"/>
          </p:cNvPicPr>
          <p:nvPr userDrawn="1"/>
        </p:nvPicPr>
        <p:blipFill rotWithShape="1">
          <a:blip r:embed="rId3"/>
          <a:srcRect b="30256"/>
          <a:stretch/>
        </p:blipFill>
        <p:spPr>
          <a:xfrm>
            <a:off x="10672345" y="3568032"/>
            <a:ext cx="1519655" cy="3990056"/>
          </a:xfrm>
          <a:prstGeom prst="rect">
            <a:avLst/>
          </a:prstGeom>
        </p:spPr>
      </p:pic>
      <p:sp>
        <p:nvSpPr>
          <p:cNvPr id="14" name="Date Placeholder 3">
            <a:extLst>
              <a:ext uri="{FF2B5EF4-FFF2-40B4-BE49-F238E27FC236}">
                <a16:creationId xmlns:a16="http://schemas.microsoft.com/office/drawing/2014/main" id="{A99239FE-DE2A-A348-B330-EAA33100A867}"/>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FC6E4EE3-B8DA-4529-A811-93362441A0E0}" type="datetimeFigureOut">
              <a:rPr lang="en-GB" smtClean="0"/>
              <a:pPr/>
              <a:t>14/07/2021</a:t>
            </a:fld>
            <a:endParaRPr lang="en-GB" dirty="0"/>
          </a:p>
        </p:txBody>
      </p:sp>
      <p:sp>
        <p:nvSpPr>
          <p:cNvPr id="15" name="Footer Placeholder 4">
            <a:extLst>
              <a:ext uri="{FF2B5EF4-FFF2-40B4-BE49-F238E27FC236}">
                <a16:creationId xmlns:a16="http://schemas.microsoft.com/office/drawing/2014/main" id="{3059DAF5-7E2F-1D43-BD7A-5AA4C84FF532}"/>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GB" dirty="0"/>
          </a:p>
        </p:txBody>
      </p:sp>
      <p:sp>
        <p:nvSpPr>
          <p:cNvPr id="16" name="Slide Number Placeholder 5">
            <a:extLst>
              <a:ext uri="{FF2B5EF4-FFF2-40B4-BE49-F238E27FC236}">
                <a16:creationId xmlns:a16="http://schemas.microsoft.com/office/drawing/2014/main" id="{70CEE831-A9C6-6346-9C0C-6599212D67C1}"/>
              </a:ext>
            </a:extLst>
          </p:cNvPr>
          <p:cNvSpPr>
            <a:spLocks noGrp="1"/>
          </p:cNvSpPr>
          <p:nvPr>
            <p:ph type="sldNum" sz="quarter" idx="12"/>
          </p:nvPr>
        </p:nvSpPr>
        <p:spPr>
          <a:xfrm>
            <a:off x="8610600" y="6356350"/>
            <a:ext cx="2743200" cy="365125"/>
          </a:xfrm>
        </p:spPr>
        <p:txBody>
          <a:bodyPr/>
          <a:lstStyle>
            <a:lvl1pPr>
              <a:defRPr>
                <a:solidFill>
                  <a:schemeClr val="bg1">
                    <a:lumMod val="50000"/>
                  </a:schemeClr>
                </a:solidFill>
              </a:defRPr>
            </a:lvl1pPr>
          </a:lstStyle>
          <a:p>
            <a:fld id="{DAE507F8-0004-4BD2-8478-2451CF4D47F4}" type="slidenum">
              <a:rPr lang="en-GB" smtClean="0"/>
              <a:pPr/>
              <a:t>‹#›</a:t>
            </a:fld>
            <a:endParaRPr lang="en-GB" dirty="0"/>
          </a:p>
        </p:txBody>
      </p:sp>
    </p:spTree>
    <p:extLst>
      <p:ext uri="{BB962C8B-B14F-4D97-AF65-F5344CB8AC3E}">
        <p14:creationId xmlns:p14="http://schemas.microsoft.com/office/powerpoint/2010/main" val="40902030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Comparison">
    <p:bg>
      <p:bgPr>
        <a:solidFill>
          <a:srgbClr val="EE7624"/>
        </a:solidFill>
        <a:effectLst/>
      </p:bgPr>
    </p:bg>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8BCB4F08-6F13-6945-A24F-F3F8C94F88F5}"/>
              </a:ext>
            </a:extLst>
          </p:cNvPr>
          <p:cNvSpPr>
            <a:spLocks noGrp="1"/>
          </p:cNvSpPr>
          <p:nvPr>
            <p:ph idx="1"/>
          </p:nvPr>
        </p:nvSpPr>
        <p:spPr>
          <a:xfrm>
            <a:off x="838200" y="1825625"/>
            <a:ext cx="10515600" cy="435133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Picture 5">
            <a:extLst>
              <a:ext uri="{FF2B5EF4-FFF2-40B4-BE49-F238E27FC236}">
                <a16:creationId xmlns:a16="http://schemas.microsoft.com/office/drawing/2014/main" id="{55147552-2E49-A94D-B191-A2C9D936D8C8}"/>
              </a:ext>
            </a:extLst>
          </p:cNvPr>
          <p:cNvPicPr>
            <a:picLocks noChangeAspect="1"/>
          </p:cNvPicPr>
          <p:nvPr userDrawn="1"/>
        </p:nvPicPr>
        <p:blipFill>
          <a:blip r:embed="rId2"/>
          <a:stretch>
            <a:fillRect/>
          </a:stretch>
        </p:blipFill>
        <p:spPr>
          <a:xfrm>
            <a:off x="9242997" y="348367"/>
            <a:ext cx="2614721" cy="539768"/>
          </a:xfrm>
          <a:prstGeom prst="rect">
            <a:avLst/>
          </a:prstGeom>
        </p:spPr>
      </p:pic>
      <p:pic>
        <p:nvPicPr>
          <p:cNvPr id="2" name="Picture 1">
            <a:extLst>
              <a:ext uri="{FF2B5EF4-FFF2-40B4-BE49-F238E27FC236}">
                <a16:creationId xmlns:a16="http://schemas.microsoft.com/office/drawing/2014/main" id="{98FDCC84-9E87-0342-BA7D-5DC0347F1DF4}"/>
              </a:ext>
            </a:extLst>
          </p:cNvPr>
          <p:cNvPicPr>
            <a:picLocks noChangeAspect="1"/>
          </p:cNvPicPr>
          <p:nvPr userDrawn="1"/>
        </p:nvPicPr>
        <p:blipFill rotWithShape="1">
          <a:blip r:embed="rId3"/>
          <a:srcRect l="40960" t="44988"/>
          <a:stretch/>
        </p:blipFill>
        <p:spPr>
          <a:xfrm>
            <a:off x="-1485900" y="-1071563"/>
            <a:ext cx="3523414" cy="4358439"/>
          </a:xfrm>
          <a:prstGeom prst="rect">
            <a:avLst/>
          </a:prstGeom>
        </p:spPr>
      </p:pic>
      <p:sp>
        <p:nvSpPr>
          <p:cNvPr id="7" name="Date Placeholder 3">
            <a:extLst>
              <a:ext uri="{FF2B5EF4-FFF2-40B4-BE49-F238E27FC236}">
                <a16:creationId xmlns:a16="http://schemas.microsoft.com/office/drawing/2014/main" id="{5456460C-6840-9A42-8EFD-1069D26ABF72}"/>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FC6E4EE3-B8DA-4529-A811-93362441A0E0}" type="datetimeFigureOut">
              <a:rPr lang="en-GB" smtClean="0"/>
              <a:pPr/>
              <a:t>14/07/2021</a:t>
            </a:fld>
            <a:endParaRPr lang="en-GB" dirty="0"/>
          </a:p>
        </p:txBody>
      </p:sp>
      <p:sp>
        <p:nvSpPr>
          <p:cNvPr id="8" name="Footer Placeholder 4">
            <a:extLst>
              <a:ext uri="{FF2B5EF4-FFF2-40B4-BE49-F238E27FC236}">
                <a16:creationId xmlns:a16="http://schemas.microsoft.com/office/drawing/2014/main" id="{65566E71-5C92-114E-9144-C05CA923A3DC}"/>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GB" dirty="0"/>
          </a:p>
        </p:txBody>
      </p:sp>
      <p:sp>
        <p:nvSpPr>
          <p:cNvPr id="10" name="Slide Number Placeholder 5">
            <a:extLst>
              <a:ext uri="{FF2B5EF4-FFF2-40B4-BE49-F238E27FC236}">
                <a16:creationId xmlns:a16="http://schemas.microsoft.com/office/drawing/2014/main" id="{CA007177-E40D-3D48-ABD9-80070A2D1BD2}"/>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DAE507F8-0004-4BD2-8478-2451CF4D47F4}" type="slidenum">
              <a:rPr lang="en-GB" smtClean="0"/>
              <a:pPr/>
              <a:t>‹#›</a:t>
            </a:fld>
            <a:endParaRPr lang="en-GB" dirty="0"/>
          </a:p>
        </p:txBody>
      </p:sp>
    </p:spTree>
    <p:extLst>
      <p:ext uri="{BB962C8B-B14F-4D97-AF65-F5344CB8AC3E}">
        <p14:creationId xmlns:p14="http://schemas.microsoft.com/office/powerpoint/2010/main" val="509785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Comparison">
    <p:bg>
      <p:bgPr>
        <a:solidFill>
          <a:srgbClr val="EE762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chemeClr val="tx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0" name="Picture 9">
            <a:extLst>
              <a:ext uri="{FF2B5EF4-FFF2-40B4-BE49-F238E27FC236}">
                <a16:creationId xmlns:a16="http://schemas.microsoft.com/office/drawing/2014/main" id="{E0175FA7-3444-3849-BEDE-314602255B75}"/>
              </a:ext>
            </a:extLst>
          </p:cNvPr>
          <p:cNvPicPr>
            <a:picLocks noChangeAspect="1"/>
          </p:cNvPicPr>
          <p:nvPr userDrawn="1"/>
        </p:nvPicPr>
        <p:blipFill>
          <a:blip r:embed="rId2"/>
          <a:stretch>
            <a:fillRect/>
          </a:stretch>
        </p:blipFill>
        <p:spPr>
          <a:xfrm>
            <a:off x="9242997" y="348367"/>
            <a:ext cx="2614721" cy="539768"/>
          </a:xfrm>
          <a:prstGeom prst="rect">
            <a:avLst/>
          </a:prstGeom>
        </p:spPr>
      </p:pic>
      <p:pic>
        <p:nvPicPr>
          <p:cNvPr id="7" name="Picture 6">
            <a:extLst>
              <a:ext uri="{FF2B5EF4-FFF2-40B4-BE49-F238E27FC236}">
                <a16:creationId xmlns:a16="http://schemas.microsoft.com/office/drawing/2014/main" id="{30DAC477-0456-CB44-AB4B-4E7C07291239}"/>
              </a:ext>
            </a:extLst>
          </p:cNvPr>
          <p:cNvPicPr>
            <a:picLocks noChangeAspect="1"/>
          </p:cNvPicPr>
          <p:nvPr userDrawn="1"/>
        </p:nvPicPr>
        <p:blipFill>
          <a:blip r:embed="rId3"/>
          <a:stretch>
            <a:fillRect/>
          </a:stretch>
        </p:blipFill>
        <p:spPr>
          <a:xfrm>
            <a:off x="10672345" y="3568032"/>
            <a:ext cx="1519655" cy="5721054"/>
          </a:xfrm>
          <a:prstGeom prst="rect">
            <a:avLst/>
          </a:prstGeom>
        </p:spPr>
      </p:pic>
      <p:sp>
        <p:nvSpPr>
          <p:cNvPr id="9" name="Date Placeholder 3">
            <a:extLst>
              <a:ext uri="{FF2B5EF4-FFF2-40B4-BE49-F238E27FC236}">
                <a16:creationId xmlns:a16="http://schemas.microsoft.com/office/drawing/2014/main" id="{8A0389EB-9AB7-7942-A85E-DCFA0148F27A}"/>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FC6E4EE3-B8DA-4529-A811-93362441A0E0}" type="datetimeFigureOut">
              <a:rPr lang="en-GB" smtClean="0"/>
              <a:pPr/>
              <a:t>14/07/2021</a:t>
            </a:fld>
            <a:endParaRPr lang="en-GB" dirty="0"/>
          </a:p>
        </p:txBody>
      </p:sp>
      <p:sp>
        <p:nvSpPr>
          <p:cNvPr id="11" name="Footer Placeholder 4">
            <a:extLst>
              <a:ext uri="{FF2B5EF4-FFF2-40B4-BE49-F238E27FC236}">
                <a16:creationId xmlns:a16="http://schemas.microsoft.com/office/drawing/2014/main" id="{87CA9738-FCF3-7643-952A-EC8230280006}"/>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GB" dirty="0"/>
          </a:p>
        </p:txBody>
      </p:sp>
      <p:sp>
        <p:nvSpPr>
          <p:cNvPr id="12" name="Slide Number Placeholder 5">
            <a:extLst>
              <a:ext uri="{FF2B5EF4-FFF2-40B4-BE49-F238E27FC236}">
                <a16:creationId xmlns:a16="http://schemas.microsoft.com/office/drawing/2014/main" id="{8ABAF3EA-9CBF-4B4F-AAD9-56BD8C0901A4}"/>
              </a:ext>
            </a:extLst>
          </p:cNvPr>
          <p:cNvSpPr>
            <a:spLocks noGrp="1"/>
          </p:cNvSpPr>
          <p:nvPr>
            <p:ph type="sldNum" sz="quarter" idx="12"/>
          </p:nvPr>
        </p:nvSpPr>
        <p:spPr>
          <a:xfrm>
            <a:off x="8610600" y="6356350"/>
            <a:ext cx="2743200" cy="365125"/>
          </a:xfrm>
        </p:spPr>
        <p:txBody>
          <a:bodyPr/>
          <a:lstStyle>
            <a:lvl1pPr>
              <a:defRPr>
                <a:solidFill>
                  <a:schemeClr val="bg1">
                    <a:lumMod val="50000"/>
                  </a:schemeClr>
                </a:solidFill>
              </a:defRPr>
            </a:lvl1pPr>
          </a:lstStyle>
          <a:p>
            <a:fld id="{DAE507F8-0004-4BD2-8478-2451CF4D47F4}" type="slidenum">
              <a:rPr lang="en-GB" smtClean="0"/>
              <a:pPr/>
              <a:t>‹#›</a:t>
            </a:fld>
            <a:endParaRPr lang="en-GB" dirty="0"/>
          </a:p>
        </p:txBody>
      </p:sp>
    </p:spTree>
    <p:extLst>
      <p:ext uri="{BB962C8B-B14F-4D97-AF65-F5344CB8AC3E}">
        <p14:creationId xmlns:p14="http://schemas.microsoft.com/office/powerpoint/2010/main" val="24128168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2_Comparison">
    <p:bg>
      <p:bgPr>
        <a:solidFill>
          <a:srgbClr val="54565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rgbClr val="EE7624"/>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t="19501" r="73813" b="44898"/>
          <a:stretch/>
        </p:blipFill>
        <p:spPr>
          <a:xfrm>
            <a:off x="9567081" y="3398293"/>
            <a:ext cx="2647666" cy="3452883"/>
          </a:xfrm>
          <a:prstGeom prst="rect">
            <a:avLst/>
          </a:prstGeom>
        </p:spPr>
      </p:pic>
      <p:pic>
        <p:nvPicPr>
          <p:cNvPr id="9" name="Picture 8">
            <a:extLst>
              <a:ext uri="{FF2B5EF4-FFF2-40B4-BE49-F238E27FC236}">
                <a16:creationId xmlns:a16="http://schemas.microsoft.com/office/drawing/2014/main" id="{1A707073-EE2A-6448-988F-ABEF120B522F}"/>
              </a:ext>
            </a:extLst>
          </p:cNvPr>
          <p:cNvPicPr>
            <a:picLocks noChangeAspect="1"/>
          </p:cNvPicPr>
          <p:nvPr userDrawn="1"/>
        </p:nvPicPr>
        <p:blipFill>
          <a:blip r:embed="rId3"/>
          <a:stretch>
            <a:fillRect/>
          </a:stretch>
        </p:blipFill>
        <p:spPr>
          <a:xfrm>
            <a:off x="9272304" y="348367"/>
            <a:ext cx="2573839" cy="533067"/>
          </a:xfrm>
          <a:prstGeom prst="rect">
            <a:avLst/>
          </a:prstGeom>
        </p:spPr>
      </p:pic>
      <p:sp>
        <p:nvSpPr>
          <p:cNvPr id="10" name="Date Placeholder 3">
            <a:extLst>
              <a:ext uri="{FF2B5EF4-FFF2-40B4-BE49-F238E27FC236}">
                <a16:creationId xmlns:a16="http://schemas.microsoft.com/office/drawing/2014/main" id="{CFF2B545-0DB5-554C-9B76-735DF41294B2}"/>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FC6E4EE3-B8DA-4529-A811-93362441A0E0}" type="datetimeFigureOut">
              <a:rPr lang="en-GB" smtClean="0"/>
              <a:pPr/>
              <a:t>14/07/2021</a:t>
            </a:fld>
            <a:endParaRPr lang="en-GB" dirty="0"/>
          </a:p>
        </p:txBody>
      </p:sp>
      <p:sp>
        <p:nvSpPr>
          <p:cNvPr id="12" name="Footer Placeholder 4">
            <a:extLst>
              <a:ext uri="{FF2B5EF4-FFF2-40B4-BE49-F238E27FC236}">
                <a16:creationId xmlns:a16="http://schemas.microsoft.com/office/drawing/2014/main" id="{1E5A66FE-66B0-A142-B383-CEFCFB78658E}"/>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GB" dirty="0"/>
          </a:p>
        </p:txBody>
      </p:sp>
      <p:sp>
        <p:nvSpPr>
          <p:cNvPr id="13" name="Slide Number Placeholder 5">
            <a:extLst>
              <a:ext uri="{FF2B5EF4-FFF2-40B4-BE49-F238E27FC236}">
                <a16:creationId xmlns:a16="http://schemas.microsoft.com/office/drawing/2014/main" id="{A4CA51B6-36EC-D340-A186-671BAF6A99B7}"/>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DAE507F8-0004-4BD2-8478-2451CF4D47F4}" type="slidenum">
              <a:rPr lang="en-GB" smtClean="0"/>
              <a:pPr/>
              <a:t>‹#›</a:t>
            </a:fld>
            <a:endParaRPr lang="en-GB" dirty="0"/>
          </a:p>
        </p:txBody>
      </p:sp>
    </p:spTree>
    <p:extLst>
      <p:ext uri="{BB962C8B-B14F-4D97-AF65-F5344CB8AC3E}">
        <p14:creationId xmlns:p14="http://schemas.microsoft.com/office/powerpoint/2010/main" val="22053220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44CA2BC-662C-2E49-95F3-0A4548F72161}"/>
              </a:ext>
            </a:extLst>
          </p:cNvPr>
          <p:cNvPicPr>
            <a:picLocks noChangeAspect="1"/>
          </p:cNvPicPr>
          <p:nvPr userDrawn="1"/>
        </p:nvPicPr>
        <p:blipFill>
          <a:blip r:embed="rId2"/>
          <a:stretch>
            <a:fillRect/>
          </a:stretch>
        </p:blipFill>
        <p:spPr>
          <a:xfrm>
            <a:off x="9272304" y="348367"/>
            <a:ext cx="2573952" cy="533067"/>
          </a:xfrm>
          <a:prstGeom prst="rect">
            <a:avLst/>
          </a:prstGeom>
        </p:spPr>
      </p:pic>
      <p:sp>
        <p:nvSpPr>
          <p:cNvPr id="6" name="Date Placeholder 3">
            <a:extLst>
              <a:ext uri="{FF2B5EF4-FFF2-40B4-BE49-F238E27FC236}">
                <a16:creationId xmlns:a16="http://schemas.microsoft.com/office/drawing/2014/main" id="{EFF8F6B7-1AE9-EA41-A92D-5BC569DDE62E}"/>
              </a:ext>
            </a:extLst>
          </p:cNvPr>
          <p:cNvSpPr>
            <a:spLocks noGrp="1"/>
          </p:cNvSpPr>
          <p:nvPr>
            <p:ph type="dt" sz="half" idx="10"/>
          </p:nvPr>
        </p:nvSpPr>
        <p:spPr>
          <a:xfrm>
            <a:off x="838200" y="6356350"/>
            <a:ext cx="2743200" cy="365125"/>
          </a:xfrm>
        </p:spPr>
        <p:txBody>
          <a:bodyPr/>
          <a:lstStyle/>
          <a:p>
            <a:fld id="{FC6E4EE3-B8DA-4529-A811-93362441A0E0}" type="datetimeFigureOut">
              <a:rPr lang="en-GB" smtClean="0"/>
              <a:t>14/07/2021</a:t>
            </a:fld>
            <a:endParaRPr lang="en-GB"/>
          </a:p>
        </p:txBody>
      </p:sp>
      <p:sp>
        <p:nvSpPr>
          <p:cNvPr id="7" name="Footer Placeholder 4">
            <a:extLst>
              <a:ext uri="{FF2B5EF4-FFF2-40B4-BE49-F238E27FC236}">
                <a16:creationId xmlns:a16="http://schemas.microsoft.com/office/drawing/2014/main" id="{4FE31C7F-3CDE-CF4F-8D56-25EE43D9B9C4}"/>
              </a:ext>
            </a:extLst>
          </p:cNvPr>
          <p:cNvSpPr>
            <a:spLocks noGrp="1"/>
          </p:cNvSpPr>
          <p:nvPr>
            <p:ph type="ftr" sz="quarter" idx="11"/>
          </p:nvPr>
        </p:nvSpPr>
        <p:spPr>
          <a:xfrm>
            <a:off x="4038600" y="6356350"/>
            <a:ext cx="4114800" cy="365125"/>
          </a:xfrm>
        </p:spPr>
        <p:txBody>
          <a:bodyPr/>
          <a:lstStyle/>
          <a:p>
            <a:endParaRPr lang="en-GB"/>
          </a:p>
        </p:txBody>
      </p:sp>
      <p:sp>
        <p:nvSpPr>
          <p:cNvPr id="8" name="Slide Number Placeholder 5">
            <a:extLst>
              <a:ext uri="{FF2B5EF4-FFF2-40B4-BE49-F238E27FC236}">
                <a16:creationId xmlns:a16="http://schemas.microsoft.com/office/drawing/2014/main" id="{0723E173-42BC-0A49-843F-22C217E1B101}"/>
              </a:ext>
            </a:extLst>
          </p:cNvPr>
          <p:cNvSpPr>
            <a:spLocks noGrp="1"/>
          </p:cNvSpPr>
          <p:nvPr>
            <p:ph type="sldNum" sz="quarter" idx="12"/>
          </p:nvPr>
        </p:nvSpPr>
        <p:spPr>
          <a:xfrm>
            <a:off x="8610600" y="6356350"/>
            <a:ext cx="2743200" cy="365125"/>
          </a:xfrm>
        </p:spPr>
        <p:txBody>
          <a:bodyPr/>
          <a:lstStyle/>
          <a:p>
            <a:fld id="{DAE507F8-0004-4BD2-8478-2451CF4D47F4}" type="slidenum">
              <a:rPr lang="en-GB" smtClean="0"/>
              <a:t>‹#›</a:t>
            </a:fld>
            <a:endParaRPr lang="en-GB"/>
          </a:p>
        </p:txBody>
      </p:sp>
    </p:spTree>
    <p:extLst>
      <p:ext uri="{BB962C8B-B14F-4D97-AF65-F5344CB8AC3E}">
        <p14:creationId xmlns:p14="http://schemas.microsoft.com/office/powerpoint/2010/main" val="2664654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rgbClr val="54565B"/>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59933"/>
          <a:stretch/>
        </p:blipFill>
        <p:spPr>
          <a:xfrm>
            <a:off x="-13648" y="-1428227"/>
            <a:ext cx="4051079" cy="9698769"/>
          </a:xfrm>
          <a:prstGeom prst="rect">
            <a:avLst/>
          </a:prstGeom>
        </p:spPr>
      </p:pic>
      <p:sp>
        <p:nvSpPr>
          <p:cNvPr id="2" name="Title 1"/>
          <p:cNvSpPr>
            <a:spLocks noGrp="1"/>
          </p:cNvSpPr>
          <p:nvPr>
            <p:ph type="ctrTitle"/>
          </p:nvPr>
        </p:nvSpPr>
        <p:spPr>
          <a:xfrm>
            <a:off x="2975211" y="1122363"/>
            <a:ext cx="8871045" cy="2387600"/>
          </a:xfrm>
        </p:spPr>
        <p:txBody>
          <a:bodyPr anchor="b">
            <a:normAutofit/>
          </a:bodyPr>
          <a:lstStyle>
            <a:lvl1pPr algn="ctr">
              <a:defRPr sz="4800">
                <a:solidFill>
                  <a:srgbClr val="EE7624"/>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2975212" y="3602038"/>
            <a:ext cx="8871044"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8" name="Picture 7">
            <a:extLst>
              <a:ext uri="{FF2B5EF4-FFF2-40B4-BE49-F238E27FC236}">
                <a16:creationId xmlns:a16="http://schemas.microsoft.com/office/drawing/2014/main" id="{75FF6D91-D55D-C740-86E9-6961231FC25D}"/>
              </a:ext>
            </a:extLst>
          </p:cNvPr>
          <p:cNvPicPr>
            <a:picLocks noChangeAspect="1"/>
          </p:cNvPicPr>
          <p:nvPr userDrawn="1"/>
        </p:nvPicPr>
        <p:blipFill>
          <a:blip r:embed="rId3"/>
          <a:stretch>
            <a:fillRect/>
          </a:stretch>
        </p:blipFill>
        <p:spPr>
          <a:xfrm>
            <a:off x="9272304" y="348366"/>
            <a:ext cx="2573952" cy="533067"/>
          </a:xfrm>
          <a:prstGeom prst="rect">
            <a:avLst/>
          </a:prstGeom>
        </p:spPr>
      </p:pic>
    </p:spTree>
    <p:extLst>
      <p:ext uri="{BB962C8B-B14F-4D97-AF65-F5344CB8AC3E}">
        <p14:creationId xmlns:p14="http://schemas.microsoft.com/office/powerpoint/2010/main" val="32170504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t="19501" r="73813" b="44898"/>
          <a:stretch/>
        </p:blipFill>
        <p:spPr>
          <a:xfrm>
            <a:off x="9567081" y="3398293"/>
            <a:ext cx="2647666" cy="3452883"/>
          </a:xfrm>
          <a:prstGeom prst="rect">
            <a:avLst/>
          </a:prstGeom>
        </p:spPr>
      </p:pic>
      <p:pic>
        <p:nvPicPr>
          <p:cNvPr id="4" name="Picture 3">
            <a:extLst>
              <a:ext uri="{FF2B5EF4-FFF2-40B4-BE49-F238E27FC236}">
                <a16:creationId xmlns:a16="http://schemas.microsoft.com/office/drawing/2014/main" id="{DCB560F3-7609-8F47-88E3-7EDC159FC261}"/>
              </a:ext>
            </a:extLst>
          </p:cNvPr>
          <p:cNvPicPr>
            <a:picLocks noChangeAspect="1"/>
          </p:cNvPicPr>
          <p:nvPr userDrawn="1"/>
        </p:nvPicPr>
        <p:blipFill>
          <a:blip r:embed="rId3"/>
          <a:stretch>
            <a:fillRect/>
          </a:stretch>
        </p:blipFill>
        <p:spPr>
          <a:xfrm>
            <a:off x="9272304" y="348367"/>
            <a:ext cx="2573952" cy="533067"/>
          </a:xfrm>
          <a:prstGeom prst="rect">
            <a:avLst/>
          </a:prstGeom>
        </p:spPr>
      </p:pic>
      <p:sp>
        <p:nvSpPr>
          <p:cNvPr id="6" name="Date Placeholder 3">
            <a:extLst>
              <a:ext uri="{FF2B5EF4-FFF2-40B4-BE49-F238E27FC236}">
                <a16:creationId xmlns:a16="http://schemas.microsoft.com/office/drawing/2014/main" id="{A34EECBD-3E15-7B49-B788-9769F6AB617A}"/>
              </a:ext>
            </a:extLst>
          </p:cNvPr>
          <p:cNvSpPr>
            <a:spLocks noGrp="1"/>
          </p:cNvSpPr>
          <p:nvPr>
            <p:ph type="dt" sz="half" idx="10"/>
          </p:nvPr>
        </p:nvSpPr>
        <p:spPr>
          <a:xfrm>
            <a:off x="838200" y="6356350"/>
            <a:ext cx="2743200" cy="365125"/>
          </a:xfrm>
        </p:spPr>
        <p:txBody>
          <a:bodyPr/>
          <a:lstStyle/>
          <a:p>
            <a:fld id="{FC6E4EE3-B8DA-4529-A811-93362441A0E0}" type="datetimeFigureOut">
              <a:rPr lang="en-GB" smtClean="0"/>
              <a:t>14/07/2021</a:t>
            </a:fld>
            <a:endParaRPr lang="en-GB"/>
          </a:p>
        </p:txBody>
      </p:sp>
      <p:sp>
        <p:nvSpPr>
          <p:cNvPr id="7" name="Footer Placeholder 4">
            <a:extLst>
              <a:ext uri="{FF2B5EF4-FFF2-40B4-BE49-F238E27FC236}">
                <a16:creationId xmlns:a16="http://schemas.microsoft.com/office/drawing/2014/main" id="{B0796E40-15FD-794B-9EE0-4E1224230554}"/>
              </a:ext>
            </a:extLst>
          </p:cNvPr>
          <p:cNvSpPr>
            <a:spLocks noGrp="1"/>
          </p:cNvSpPr>
          <p:nvPr>
            <p:ph type="ftr" sz="quarter" idx="11"/>
          </p:nvPr>
        </p:nvSpPr>
        <p:spPr>
          <a:xfrm>
            <a:off x="4038600" y="6356350"/>
            <a:ext cx="4114800" cy="365125"/>
          </a:xfrm>
        </p:spPr>
        <p:txBody>
          <a:bodyPr/>
          <a:lstStyle/>
          <a:p>
            <a:endParaRPr lang="en-GB"/>
          </a:p>
        </p:txBody>
      </p:sp>
      <p:sp>
        <p:nvSpPr>
          <p:cNvPr id="8" name="Slide Number Placeholder 5">
            <a:extLst>
              <a:ext uri="{FF2B5EF4-FFF2-40B4-BE49-F238E27FC236}">
                <a16:creationId xmlns:a16="http://schemas.microsoft.com/office/drawing/2014/main" id="{88F855D6-5F42-4843-BF7A-E3193C5F8A51}"/>
              </a:ext>
            </a:extLst>
          </p:cNvPr>
          <p:cNvSpPr>
            <a:spLocks noGrp="1"/>
          </p:cNvSpPr>
          <p:nvPr>
            <p:ph type="sldNum" sz="quarter" idx="12"/>
          </p:nvPr>
        </p:nvSpPr>
        <p:spPr>
          <a:xfrm>
            <a:off x="8610600" y="6356350"/>
            <a:ext cx="2743200" cy="365125"/>
          </a:xfrm>
        </p:spPr>
        <p:txBody>
          <a:bodyPr/>
          <a:lstStyle/>
          <a:p>
            <a:fld id="{DAE507F8-0004-4BD2-8478-2451CF4D47F4}" type="slidenum">
              <a:rPr lang="en-GB" smtClean="0"/>
              <a:t>‹#›</a:t>
            </a:fld>
            <a:endParaRPr lang="en-GB"/>
          </a:p>
        </p:txBody>
      </p:sp>
    </p:spTree>
    <p:extLst>
      <p:ext uri="{BB962C8B-B14F-4D97-AF65-F5344CB8AC3E}">
        <p14:creationId xmlns:p14="http://schemas.microsoft.com/office/powerpoint/2010/main" val="35682742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Comparison">
    <p:bg>
      <p:bgPr>
        <a:solidFill>
          <a:srgbClr val="54565B"/>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A707073-EE2A-6448-988F-ABEF120B522F}"/>
              </a:ext>
            </a:extLst>
          </p:cNvPr>
          <p:cNvPicPr>
            <a:picLocks noChangeAspect="1"/>
          </p:cNvPicPr>
          <p:nvPr userDrawn="1"/>
        </p:nvPicPr>
        <p:blipFill>
          <a:blip r:embed="rId2"/>
          <a:stretch>
            <a:fillRect/>
          </a:stretch>
        </p:blipFill>
        <p:spPr>
          <a:xfrm>
            <a:off x="9272304" y="348367"/>
            <a:ext cx="2573839" cy="533067"/>
          </a:xfrm>
          <a:prstGeom prst="rect">
            <a:avLst/>
          </a:prstGeom>
        </p:spPr>
      </p:pic>
      <p:sp>
        <p:nvSpPr>
          <p:cNvPr id="10" name="Date Placeholder 3">
            <a:extLst>
              <a:ext uri="{FF2B5EF4-FFF2-40B4-BE49-F238E27FC236}">
                <a16:creationId xmlns:a16="http://schemas.microsoft.com/office/drawing/2014/main" id="{A3D45076-01E5-D243-95A5-2C00A89ACF51}"/>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FC6E4EE3-B8DA-4529-A811-93362441A0E0}" type="datetimeFigureOut">
              <a:rPr lang="en-GB" smtClean="0"/>
              <a:pPr/>
              <a:t>14/07/2021</a:t>
            </a:fld>
            <a:endParaRPr lang="en-GB" dirty="0"/>
          </a:p>
        </p:txBody>
      </p:sp>
      <p:sp>
        <p:nvSpPr>
          <p:cNvPr id="12" name="Footer Placeholder 4">
            <a:extLst>
              <a:ext uri="{FF2B5EF4-FFF2-40B4-BE49-F238E27FC236}">
                <a16:creationId xmlns:a16="http://schemas.microsoft.com/office/drawing/2014/main" id="{FB977B1E-3A8A-114B-8C8A-54D4F86A6A0C}"/>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GB" dirty="0"/>
          </a:p>
        </p:txBody>
      </p:sp>
      <p:sp>
        <p:nvSpPr>
          <p:cNvPr id="13" name="Slide Number Placeholder 5">
            <a:extLst>
              <a:ext uri="{FF2B5EF4-FFF2-40B4-BE49-F238E27FC236}">
                <a16:creationId xmlns:a16="http://schemas.microsoft.com/office/drawing/2014/main" id="{BCBC811D-BA08-934C-BD28-53BCDA118548}"/>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DAE507F8-0004-4BD2-8478-2451CF4D47F4}" type="slidenum">
              <a:rPr lang="en-GB" smtClean="0"/>
              <a:pPr/>
              <a:t>‹#›</a:t>
            </a:fld>
            <a:endParaRPr lang="en-GB" dirty="0"/>
          </a:p>
        </p:txBody>
      </p:sp>
    </p:spTree>
    <p:extLst>
      <p:ext uri="{BB962C8B-B14F-4D97-AF65-F5344CB8AC3E}">
        <p14:creationId xmlns:p14="http://schemas.microsoft.com/office/powerpoint/2010/main" val="532826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Comparison">
    <p:bg>
      <p:bgPr>
        <a:solidFill>
          <a:srgbClr val="54565B"/>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t="19501" r="73813" b="44898"/>
          <a:stretch/>
        </p:blipFill>
        <p:spPr>
          <a:xfrm>
            <a:off x="9567081" y="3398293"/>
            <a:ext cx="2647666" cy="3452883"/>
          </a:xfrm>
          <a:prstGeom prst="rect">
            <a:avLst/>
          </a:prstGeom>
        </p:spPr>
      </p:pic>
      <p:pic>
        <p:nvPicPr>
          <p:cNvPr id="9" name="Picture 8">
            <a:extLst>
              <a:ext uri="{FF2B5EF4-FFF2-40B4-BE49-F238E27FC236}">
                <a16:creationId xmlns:a16="http://schemas.microsoft.com/office/drawing/2014/main" id="{1A707073-EE2A-6448-988F-ABEF120B522F}"/>
              </a:ext>
            </a:extLst>
          </p:cNvPr>
          <p:cNvPicPr>
            <a:picLocks noChangeAspect="1"/>
          </p:cNvPicPr>
          <p:nvPr userDrawn="1"/>
        </p:nvPicPr>
        <p:blipFill>
          <a:blip r:embed="rId3"/>
          <a:stretch>
            <a:fillRect/>
          </a:stretch>
        </p:blipFill>
        <p:spPr>
          <a:xfrm>
            <a:off x="9272304" y="348367"/>
            <a:ext cx="2573839" cy="533067"/>
          </a:xfrm>
          <a:prstGeom prst="rect">
            <a:avLst/>
          </a:prstGeom>
        </p:spPr>
      </p:pic>
      <p:sp>
        <p:nvSpPr>
          <p:cNvPr id="4" name="Date Placeholder 3">
            <a:extLst>
              <a:ext uri="{FF2B5EF4-FFF2-40B4-BE49-F238E27FC236}">
                <a16:creationId xmlns:a16="http://schemas.microsoft.com/office/drawing/2014/main" id="{DA369DB5-DA94-A347-91CB-488740F4F1D1}"/>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FC6E4EE3-B8DA-4529-A811-93362441A0E0}" type="datetimeFigureOut">
              <a:rPr lang="en-GB" smtClean="0"/>
              <a:pPr/>
              <a:t>14/07/2021</a:t>
            </a:fld>
            <a:endParaRPr lang="en-GB" dirty="0"/>
          </a:p>
        </p:txBody>
      </p:sp>
      <p:sp>
        <p:nvSpPr>
          <p:cNvPr id="5" name="Footer Placeholder 4">
            <a:extLst>
              <a:ext uri="{FF2B5EF4-FFF2-40B4-BE49-F238E27FC236}">
                <a16:creationId xmlns:a16="http://schemas.microsoft.com/office/drawing/2014/main" id="{8B19D7DB-C885-C942-9486-3738C80AB0C9}"/>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71913FE6-9D60-5242-AC67-B5EAF80F148B}"/>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DAE507F8-0004-4BD2-8478-2451CF4D47F4}" type="slidenum">
              <a:rPr lang="en-GB" smtClean="0"/>
              <a:pPr/>
              <a:t>‹#›</a:t>
            </a:fld>
            <a:endParaRPr lang="en-GB" dirty="0"/>
          </a:p>
        </p:txBody>
      </p:sp>
    </p:spTree>
    <p:extLst>
      <p:ext uri="{BB962C8B-B14F-4D97-AF65-F5344CB8AC3E}">
        <p14:creationId xmlns:p14="http://schemas.microsoft.com/office/powerpoint/2010/main" val="16795362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_Comparison">
    <p:bg>
      <p:bgPr>
        <a:solidFill>
          <a:srgbClr val="EE7624"/>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0175FA7-3444-3849-BEDE-314602255B75}"/>
              </a:ext>
            </a:extLst>
          </p:cNvPr>
          <p:cNvPicPr>
            <a:picLocks noChangeAspect="1"/>
          </p:cNvPicPr>
          <p:nvPr userDrawn="1"/>
        </p:nvPicPr>
        <p:blipFill>
          <a:blip r:embed="rId2"/>
          <a:stretch>
            <a:fillRect/>
          </a:stretch>
        </p:blipFill>
        <p:spPr>
          <a:xfrm>
            <a:off x="9242997" y="348367"/>
            <a:ext cx="2614721" cy="539768"/>
          </a:xfrm>
          <a:prstGeom prst="rect">
            <a:avLst/>
          </a:prstGeom>
        </p:spPr>
      </p:pic>
      <p:sp>
        <p:nvSpPr>
          <p:cNvPr id="9" name="Date Placeholder 3">
            <a:extLst>
              <a:ext uri="{FF2B5EF4-FFF2-40B4-BE49-F238E27FC236}">
                <a16:creationId xmlns:a16="http://schemas.microsoft.com/office/drawing/2014/main" id="{A25F2A54-D8CD-D54C-AF15-60D8ED0F7E1F}"/>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FC6E4EE3-B8DA-4529-A811-93362441A0E0}" type="datetimeFigureOut">
              <a:rPr lang="en-GB" smtClean="0"/>
              <a:pPr/>
              <a:t>14/07/2021</a:t>
            </a:fld>
            <a:endParaRPr lang="en-GB" dirty="0"/>
          </a:p>
        </p:txBody>
      </p:sp>
      <p:sp>
        <p:nvSpPr>
          <p:cNvPr id="11" name="Footer Placeholder 4">
            <a:extLst>
              <a:ext uri="{FF2B5EF4-FFF2-40B4-BE49-F238E27FC236}">
                <a16:creationId xmlns:a16="http://schemas.microsoft.com/office/drawing/2014/main" id="{ECAC8245-7763-1A4F-B737-E6C1AAB4DA00}"/>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GB" dirty="0"/>
          </a:p>
        </p:txBody>
      </p:sp>
      <p:sp>
        <p:nvSpPr>
          <p:cNvPr id="12" name="Slide Number Placeholder 5">
            <a:extLst>
              <a:ext uri="{FF2B5EF4-FFF2-40B4-BE49-F238E27FC236}">
                <a16:creationId xmlns:a16="http://schemas.microsoft.com/office/drawing/2014/main" id="{D751D774-5D8C-4447-B1FD-3B3AE686C163}"/>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DAE507F8-0004-4BD2-8478-2451CF4D47F4}" type="slidenum">
              <a:rPr lang="en-GB" smtClean="0"/>
              <a:pPr/>
              <a:t>‹#›</a:t>
            </a:fld>
            <a:endParaRPr lang="en-GB" dirty="0"/>
          </a:p>
        </p:txBody>
      </p:sp>
    </p:spTree>
    <p:extLst>
      <p:ext uri="{BB962C8B-B14F-4D97-AF65-F5344CB8AC3E}">
        <p14:creationId xmlns:p14="http://schemas.microsoft.com/office/powerpoint/2010/main" val="32861501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0_Comparison">
    <p:bg>
      <p:bgPr>
        <a:solidFill>
          <a:srgbClr val="EE7624"/>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0175FA7-3444-3849-BEDE-314602255B75}"/>
              </a:ext>
            </a:extLst>
          </p:cNvPr>
          <p:cNvPicPr>
            <a:picLocks noChangeAspect="1"/>
          </p:cNvPicPr>
          <p:nvPr userDrawn="1"/>
        </p:nvPicPr>
        <p:blipFill>
          <a:blip r:embed="rId2"/>
          <a:stretch>
            <a:fillRect/>
          </a:stretch>
        </p:blipFill>
        <p:spPr>
          <a:xfrm>
            <a:off x="9242997" y="348367"/>
            <a:ext cx="2614721" cy="539768"/>
          </a:xfrm>
          <a:prstGeom prst="rect">
            <a:avLst/>
          </a:prstGeom>
        </p:spPr>
      </p:pic>
      <p:pic>
        <p:nvPicPr>
          <p:cNvPr id="7" name="Picture 6">
            <a:extLst>
              <a:ext uri="{FF2B5EF4-FFF2-40B4-BE49-F238E27FC236}">
                <a16:creationId xmlns:a16="http://schemas.microsoft.com/office/drawing/2014/main" id="{30DAC477-0456-CB44-AB4B-4E7C07291239}"/>
              </a:ext>
            </a:extLst>
          </p:cNvPr>
          <p:cNvPicPr>
            <a:picLocks noChangeAspect="1"/>
          </p:cNvPicPr>
          <p:nvPr userDrawn="1"/>
        </p:nvPicPr>
        <p:blipFill>
          <a:blip r:embed="rId3"/>
          <a:stretch>
            <a:fillRect/>
          </a:stretch>
        </p:blipFill>
        <p:spPr>
          <a:xfrm>
            <a:off x="10672345" y="3568032"/>
            <a:ext cx="1519655" cy="5721054"/>
          </a:xfrm>
          <a:prstGeom prst="rect">
            <a:avLst/>
          </a:prstGeom>
        </p:spPr>
      </p:pic>
      <p:sp>
        <p:nvSpPr>
          <p:cNvPr id="4" name="Date Placeholder 3">
            <a:extLst>
              <a:ext uri="{FF2B5EF4-FFF2-40B4-BE49-F238E27FC236}">
                <a16:creationId xmlns:a16="http://schemas.microsoft.com/office/drawing/2014/main" id="{EC5EF5F0-7190-A945-8E7F-93FACEF950AF}"/>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FC6E4EE3-B8DA-4529-A811-93362441A0E0}" type="datetimeFigureOut">
              <a:rPr lang="en-GB" smtClean="0"/>
              <a:pPr/>
              <a:t>14/07/2021</a:t>
            </a:fld>
            <a:endParaRPr lang="en-GB" dirty="0"/>
          </a:p>
        </p:txBody>
      </p:sp>
      <p:sp>
        <p:nvSpPr>
          <p:cNvPr id="5" name="Footer Placeholder 4">
            <a:extLst>
              <a:ext uri="{FF2B5EF4-FFF2-40B4-BE49-F238E27FC236}">
                <a16:creationId xmlns:a16="http://schemas.microsoft.com/office/drawing/2014/main" id="{78F70F3F-25C3-414A-BBE3-DE91E8AEECE7}"/>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36CEEA6B-4A01-4F4C-BE75-95171EDD182B}"/>
              </a:ext>
            </a:extLst>
          </p:cNvPr>
          <p:cNvSpPr>
            <a:spLocks noGrp="1"/>
          </p:cNvSpPr>
          <p:nvPr>
            <p:ph type="sldNum" sz="quarter" idx="12"/>
          </p:nvPr>
        </p:nvSpPr>
        <p:spPr>
          <a:xfrm>
            <a:off x="8610600" y="6356350"/>
            <a:ext cx="2743200" cy="365125"/>
          </a:xfrm>
        </p:spPr>
        <p:txBody>
          <a:bodyPr/>
          <a:lstStyle>
            <a:lvl1pPr>
              <a:defRPr>
                <a:solidFill>
                  <a:schemeClr val="bg1">
                    <a:lumMod val="50000"/>
                  </a:schemeClr>
                </a:solidFill>
              </a:defRPr>
            </a:lvl1pPr>
          </a:lstStyle>
          <a:p>
            <a:fld id="{DAE507F8-0004-4BD2-8478-2451CF4D47F4}" type="slidenum">
              <a:rPr lang="en-GB" smtClean="0"/>
              <a:pPr/>
              <a:t>‹#›</a:t>
            </a:fld>
            <a:endParaRPr lang="en-GB" dirty="0"/>
          </a:p>
        </p:txBody>
      </p:sp>
    </p:spTree>
    <p:extLst>
      <p:ext uri="{BB962C8B-B14F-4D97-AF65-F5344CB8AC3E}">
        <p14:creationId xmlns:p14="http://schemas.microsoft.com/office/powerpoint/2010/main" val="21055121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2E28A59A-9594-6944-954C-1B995E74B47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5534"/>
          <a:stretch/>
        </p:blipFill>
        <p:spPr>
          <a:xfrm rot="5400000">
            <a:off x="2235759" y="-2794103"/>
            <a:ext cx="7769279" cy="11560769"/>
          </a:xfrm>
          <a:prstGeom prst="rect">
            <a:avLst/>
          </a:prstGeom>
        </p:spPr>
      </p:pic>
      <p:sp>
        <p:nvSpPr>
          <p:cNvPr id="19" name="Content Placeholder 3">
            <a:extLst>
              <a:ext uri="{FF2B5EF4-FFF2-40B4-BE49-F238E27FC236}">
                <a16:creationId xmlns:a16="http://schemas.microsoft.com/office/drawing/2014/main" id="{98DA9EF3-8ED4-A949-9BD9-CE4F04899555}"/>
              </a:ext>
            </a:extLst>
          </p:cNvPr>
          <p:cNvSpPr>
            <a:spLocks noGrp="1" noChangeAspect="1"/>
          </p:cNvSpPr>
          <p:nvPr>
            <p:ph sz="half" idx="2"/>
          </p:nvPr>
        </p:nvSpPr>
        <p:spPr>
          <a:xfrm>
            <a:off x="2837144" y="2273283"/>
            <a:ext cx="6576376" cy="5724213"/>
          </a:xfrm>
          <a:prstGeom prst="hexagon">
            <a:avLst/>
          </a:prstGeom>
          <a:solidFill>
            <a:schemeClr val="bg1"/>
          </a:solidFill>
        </p:spPr>
        <p:txBody>
          <a:bodyPr wrap="square" anchor="t" anchorCtr="0">
            <a:noAutofit/>
          </a:bodyPr>
          <a:lstStyle>
            <a:lvl1pPr marL="0" indent="0">
              <a:buNone/>
              <a:defRPr/>
            </a:lvl1pPr>
          </a:lstStyle>
          <a:p>
            <a:pPr lvl="0"/>
            <a:endParaRPr lang="en-GB" dirty="0"/>
          </a:p>
        </p:txBody>
      </p:sp>
    </p:spTree>
    <p:extLst>
      <p:ext uri="{BB962C8B-B14F-4D97-AF65-F5344CB8AC3E}">
        <p14:creationId xmlns:p14="http://schemas.microsoft.com/office/powerpoint/2010/main" val="13752047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Title Only">
    <p:bg>
      <p:bgPr>
        <a:solidFill>
          <a:srgbClr val="54565B"/>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2E28A59A-9594-6944-954C-1B995E74B47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5534"/>
          <a:stretch/>
        </p:blipFill>
        <p:spPr>
          <a:xfrm rot="5400000">
            <a:off x="2235759" y="-2794103"/>
            <a:ext cx="7769279" cy="11560769"/>
          </a:xfrm>
          <a:prstGeom prst="rect">
            <a:avLst/>
          </a:prstGeom>
        </p:spPr>
      </p:pic>
      <p:sp>
        <p:nvSpPr>
          <p:cNvPr id="19" name="Content Placeholder 3">
            <a:extLst>
              <a:ext uri="{FF2B5EF4-FFF2-40B4-BE49-F238E27FC236}">
                <a16:creationId xmlns:a16="http://schemas.microsoft.com/office/drawing/2014/main" id="{98DA9EF3-8ED4-A949-9BD9-CE4F04899555}"/>
              </a:ext>
            </a:extLst>
          </p:cNvPr>
          <p:cNvSpPr>
            <a:spLocks noGrp="1" noChangeAspect="1"/>
          </p:cNvSpPr>
          <p:nvPr>
            <p:ph sz="half" idx="2"/>
          </p:nvPr>
        </p:nvSpPr>
        <p:spPr>
          <a:xfrm>
            <a:off x="2837144" y="2273283"/>
            <a:ext cx="6576376" cy="5724213"/>
          </a:xfrm>
          <a:prstGeom prst="hexagon">
            <a:avLst/>
          </a:prstGeom>
          <a:solidFill>
            <a:srgbClr val="54565B"/>
          </a:solidFill>
        </p:spPr>
        <p:txBody>
          <a:bodyPr wrap="square" anchor="t" anchorCtr="0">
            <a:noAutofit/>
          </a:bodyPr>
          <a:lstStyle>
            <a:lvl1pPr marL="0" indent="0">
              <a:buNone/>
              <a:defRPr>
                <a:solidFill>
                  <a:schemeClr val="bg1"/>
                </a:solidFill>
              </a:defRPr>
            </a:lvl1pPr>
          </a:lstStyle>
          <a:p>
            <a:pPr lvl="0"/>
            <a:endParaRPr lang="en-GB" dirty="0"/>
          </a:p>
        </p:txBody>
      </p:sp>
    </p:spTree>
    <p:extLst>
      <p:ext uri="{BB962C8B-B14F-4D97-AF65-F5344CB8AC3E}">
        <p14:creationId xmlns:p14="http://schemas.microsoft.com/office/powerpoint/2010/main" val="18637411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Title Only">
    <p:bg>
      <p:bgPr>
        <a:solidFill>
          <a:srgbClr val="EE7624"/>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20D272-B984-0E46-9478-A636FB7B012B}"/>
              </a:ext>
            </a:extLst>
          </p:cNvPr>
          <p:cNvPicPr>
            <a:picLocks noChangeAspect="1"/>
          </p:cNvPicPr>
          <p:nvPr userDrawn="1"/>
        </p:nvPicPr>
        <p:blipFill rotWithShape="1">
          <a:blip r:embed="rId2"/>
          <a:srcRect r="19301"/>
          <a:stretch/>
        </p:blipFill>
        <p:spPr>
          <a:xfrm rot="5400000">
            <a:off x="2369463" y="22670"/>
            <a:ext cx="7514376" cy="8435282"/>
          </a:xfrm>
          <a:prstGeom prst="rect">
            <a:avLst/>
          </a:prstGeom>
        </p:spPr>
      </p:pic>
      <p:sp>
        <p:nvSpPr>
          <p:cNvPr id="19" name="Content Placeholder 3">
            <a:extLst>
              <a:ext uri="{FF2B5EF4-FFF2-40B4-BE49-F238E27FC236}">
                <a16:creationId xmlns:a16="http://schemas.microsoft.com/office/drawing/2014/main" id="{98DA9EF3-8ED4-A949-9BD9-CE4F04899555}"/>
              </a:ext>
            </a:extLst>
          </p:cNvPr>
          <p:cNvSpPr>
            <a:spLocks noGrp="1" noChangeAspect="1"/>
          </p:cNvSpPr>
          <p:nvPr>
            <p:ph sz="half" idx="2"/>
          </p:nvPr>
        </p:nvSpPr>
        <p:spPr>
          <a:xfrm>
            <a:off x="2837144" y="2273283"/>
            <a:ext cx="6576376" cy="5724213"/>
          </a:xfrm>
          <a:prstGeom prst="hexagon">
            <a:avLst/>
          </a:prstGeom>
          <a:solidFill>
            <a:srgbClr val="EE7624"/>
          </a:solidFill>
        </p:spPr>
        <p:txBody>
          <a:bodyPr wrap="square" anchor="t" anchorCtr="0">
            <a:noAutofit/>
          </a:bodyPr>
          <a:lstStyle>
            <a:lvl1pPr marL="0" indent="0">
              <a:buNone/>
              <a:defRPr/>
            </a:lvl1pPr>
          </a:lstStyle>
          <a:p>
            <a:pPr lvl="0"/>
            <a:endParaRPr lang="en-GB" dirty="0"/>
          </a:p>
        </p:txBody>
      </p:sp>
    </p:spTree>
    <p:extLst>
      <p:ext uri="{BB962C8B-B14F-4D97-AF65-F5344CB8AC3E}">
        <p14:creationId xmlns:p14="http://schemas.microsoft.com/office/powerpoint/2010/main" val="40000134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644C965-6076-1941-B662-609471F4E8EE}"/>
              </a:ext>
            </a:extLst>
          </p:cNvPr>
          <p:cNvPicPr>
            <a:picLocks noChangeAspect="1"/>
          </p:cNvPicPr>
          <p:nvPr userDrawn="1"/>
        </p:nvPicPr>
        <p:blipFill>
          <a:blip r:embed="rId2"/>
          <a:stretch>
            <a:fillRect/>
          </a:stretch>
        </p:blipFill>
        <p:spPr>
          <a:xfrm rot="19800000">
            <a:off x="3487574" y="998916"/>
            <a:ext cx="5275517" cy="4776482"/>
          </a:xfrm>
          <a:prstGeom prst="rect">
            <a:avLst/>
          </a:prstGeom>
        </p:spPr>
      </p:pic>
      <p:sp>
        <p:nvSpPr>
          <p:cNvPr id="19" name="Content Placeholder 3">
            <a:extLst>
              <a:ext uri="{FF2B5EF4-FFF2-40B4-BE49-F238E27FC236}">
                <a16:creationId xmlns:a16="http://schemas.microsoft.com/office/drawing/2014/main" id="{98DA9EF3-8ED4-A949-9BD9-CE4F04899555}"/>
              </a:ext>
            </a:extLst>
          </p:cNvPr>
          <p:cNvSpPr>
            <a:spLocks noGrp="1" noChangeAspect="1"/>
          </p:cNvSpPr>
          <p:nvPr>
            <p:ph sz="half" idx="2"/>
          </p:nvPr>
        </p:nvSpPr>
        <p:spPr>
          <a:xfrm>
            <a:off x="4271963" y="1770863"/>
            <a:ext cx="3720348" cy="3255980"/>
          </a:xfrm>
          <a:prstGeom prst="hexagon">
            <a:avLst>
              <a:gd name="adj" fmla="val 28510"/>
              <a:gd name="vf" fmla="val 115470"/>
            </a:avLst>
          </a:prstGeom>
          <a:solidFill>
            <a:schemeClr val="bg1"/>
          </a:solidFill>
        </p:spPr>
        <p:txBody>
          <a:bodyPr wrap="square" anchor="t" anchorCtr="0">
            <a:noAutofit/>
          </a:bodyPr>
          <a:lstStyle>
            <a:lvl1pPr marL="0" indent="0">
              <a:buNone/>
              <a:defRPr sz="1600"/>
            </a:lvl1pPr>
            <a:lvl2pPr>
              <a:defRPr sz="1600"/>
            </a:lvl2pPr>
            <a:lvl3pPr>
              <a:defRPr sz="1600"/>
            </a:lvl3pPr>
            <a:lvl4pPr>
              <a:defRPr sz="1600"/>
            </a:lvl4pPr>
            <a:lvl5pPr>
              <a:defRPr sz="1600"/>
            </a:lvl5pPr>
          </a:lstStyle>
          <a:p>
            <a:pPr lvl="0"/>
            <a:endParaRPr lang="en-GB" dirty="0"/>
          </a:p>
        </p:txBody>
      </p:sp>
      <p:sp>
        <p:nvSpPr>
          <p:cNvPr id="6" name="Date Placeholder 3">
            <a:extLst>
              <a:ext uri="{FF2B5EF4-FFF2-40B4-BE49-F238E27FC236}">
                <a16:creationId xmlns:a16="http://schemas.microsoft.com/office/drawing/2014/main" id="{83A2CC8A-7DE9-944A-9E3F-AF056352BB97}"/>
              </a:ext>
            </a:extLst>
          </p:cNvPr>
          <p:cNvSpPr>
            <a:spLocks noGrp="1"/>
          </p:cNvSpPr>
          <p:nvPr>
            <p:ph type="dt" sz="half" idx="10"/>
          </p:nvPr>
        </p:nvSpPr>
        <p:spPr>
          <a:xfrm>
            <a:off x="838200" y="6356350"/>
            <a:ext cx="2743200" cy="365125"/>
          </a:xfrm>
        </p:spPr>
        <p:txBody>
          <a:bodyPr/>
          <a:lstStyle/>
          <a:p>
            <a:fld id="{FC6E4EE3-B8DA-4529-A811-93362441A0E0}" type="datetimeFigureOut">
              <a:rPr lang="en-GB" smtClean="0"/>
              <a:t>14/07/2021</a:t>
            </a:fld>
            <a:endParaRPr lang="en-GB"/>
          </a:p>
        </p:txBody>
      </p:sp>
      <p:sp>
        <p:nvSpPr>
          <p:cNvPr id="7" name="Footer Placeholder 4">
            <a:extLst>
              <a:ext uri="{FF2B5EF4-FFF2-40B4-BE49-F238E27FC236}">
                <a16:creationId xmlns:a16="http://schemas.microsoft.com/office/drawing/2014/main" id="{E9558DEE-F210-D142-A094-9C0FBDA37751}"/>
              </a:ext>
            </a:extLst>
          </p:cNvPr>
          <p:cNvSpPr>
            <a:spLocks noGrp="1"/>
          </p:cNvSpPr>
          <p:nvPr>
            <p:ph type="ftr" sz="quarter" idx="11"/>
          </p:nvPr>
        </p:nvSpPr>
        <p:spPr>
          <a:xfrm>
            <a:off x="4038600" y="6356350"/>
            <a:ext cx="4114800" cy="365125"/>
          </a:xfrm>
        </p:spPr>
        <p:txBody>
          <a:bodyPr/>
          <a:lstStyle/>
          <a:p>
            <a:endParaRPr lang="en-GB"/>
          </a:p>
        </p:txBody>
      </p:sp>
      <p:sp>
        <p:nvSpPr>
          <p:cNvPr id="8" name="Slide Number Placeholder 5">
            <a:extLst>
              <a:ext uri="{FF2B5EF4-FFF2-40B4-BE49-F238E27FC236}">
                <a16:creationId xmlns:a16="http://schemas.microsoft.com/office/drawing/2014/main" id="{98D73A93-1D0A-084A-A41B-2467330B9888}"/>
              </a:ext>
            </a:extLst>
          </p:cNvPr>
          <p:cNvSpPr>
            <a:spLocks noGrp="1"/>
          </p:cNvSpPr>
          <p:nvPr>
            <p:ph type="sldNum" sz="quarter" idx="12"/>
          </p:nvPr>
        </p:nvSpPr>
        <p:spPr>
          <a:xfrm>
            <a:off x="8610600" y="6356350"/>
            <a:ext cx="2743200" cy="365125"/>
          </a:xfrm>
        </p:spPr>
        <p:txBody>
          <a:bodyPr/>
          <a:lstStyle/>
          <a:p>
            <a:fld id="{DAE507F8-0004-4BD2-8478-2451CF4D47F4}" type="slidenum">
              <a:rPr lang="en-GB" smtClean="0"/>
              <a:t>‹#›</a:t>
            </a:fld>
            <a:endParaRPr lang="en-GB"/>
          </a:p>
        </p:txBody>
      </p:sp>
    </p:spTree>
    <p:extLst>
      <p:ext uri="{BB962C8B-B14F-4D97-AF65-F5344CB8AC3E}">
        <p14:creationId xmlns:p14="http://schemas.microsoft.com/office/powerpoint/2010/main" val="3875148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9_Title Only">
    <p:bg>
      <p:bgPr>
        <a:solidFill>
          <a:srgbClr val="54565B"/>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644C965-6076-1941-B662-609471F4E8EE}"/>
              </a:ext>
            </a:extLst>
          </p:cNvPr>
          <p:cNvPicPr>
            <a:picLocks noChangeAspect="1"/>
          </p:cNvPicPr>
          <p:nvPr userDrawn="1"/>
        </p:nvPicPr>
        <p:blipFill>
          <a:blip r:embed="rId2"/>
          <a:stretch>
            <a:fillRect/>
          </a:stretch>
        </p:blipFill>
        <p:spPr>
          <a:xfrm rot="19800000">
            <a:off x="3487574" y="998916"/>
            <a:ext cx="5275517" cy="4776482"/>
          </a:xfrm>
          <a:prstGeom prst="rect">
            <a:avLst/>
          </a:prstGeom>
        </p:spPr>
      </p:pic>
      <p:sp>
        <p:nvSpPr>
          <p:cNvPr id="19" name="Content Placeholder 3">
            <a:extLst>
              <a:ext uri="{FF2B5EF4-FFF2-40B4-BE49-F238E27FC236}">
                <a16:creationId xmlns:a16="http://schemas.microsoft.com/office/drawing/2014/main" id="{98DA9EF3-8ED4-A949-9BD9-CE4F04899555}"/>
              </a:ext>
            </a:extLst>
          </p:cNvPr>
          <p:cNvSpPr>
            <a:spLocks noGrp="1" noChangeAspect="1"/>
          </p:cNvSpPr>
          <p:nvPr>
            <p:ph sz="half" idx="2"/>
          </p:nvPr>
        </p:nvSpPr>
        <p:spPr>
          <a:xfrm>
            <a:off x="4271963" y="1770863"/>
            <a:ext cx="3720348" cy="3255980"/>
          </a:xfrm>
          <a:prstGeom prst="hexagon">
            <a:avLst>
              <a:gd name="adj" fmla="val 28510"/>
              <a:gd name="vf" fmla="val 115470"/>
            </a:avLst>
          </a:prstGeom>
          <a:solidFill>
            <a:srgbClr val="54565B"/>
          </a:solidFill>
        </p:spPr>
        <p:txBody>
          <a:bodyPr wrap="square" anchor="t" anchorCtr="0">
            <a:noAutofit/>
          </a:bodyPr>
          <a:lstStyle>
            <a:lvl1pPr marL="0" indent="0">
              <a:buNone/>
              <a:defRPr sz="1600">
                <a:solidFill>
                  <a:schemeClr val="bg1"/>
                </a:solidFill>
              </a:defRPr>
            </a:lvl1pPr>
            <a:lvl2pPr>
              <a:defRPr sz="1600"/>
            </a:lvl2pPr>
            <a:lvl3pPr>
              <a:defRPr sz="1600"/>
            </a:lvl3pPr>
            <a:lvl4pPr>
              <a:defRPr sz="1600"/>
            </a:lvl4pPr>
            <a:lvl5pPr>
              <a:defRPr sz="1600"/>
            </a:lvl5pPr>
          </a:lstStyle>
          <a:p>
            <a:pPr lvl="0"/>
            <a:endParaRPr lang="en-GB" dirty="0"/>
          </a:p>
        </p:txBody>
      </p:sp>
      <p:sp>
        <p:nvSpPr>
          <p:cNvPr id="4" name="Date Placeholder 3">
            <a:extLst>
              <a:ext uri="{FF2B5EF4-FFF2-40B4-BE49-F238E27FC236}">
                <a16:creationId xmlns:a16="http://schemas.microsoft.com/office/drawing/2014/main" id="{F39E6229-02F6-8742-A5C5-4EBCFF5AB38A}"/>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FC6E4EE3-B8DA-4529-A811-93362441A0E0}" type="datetimeFigureOut">
              <a:rPr lang="en-GB" smtClean="0"/>
              <a:pPr/>
              <a:t>14/07/2021</a:t>
            </a:fld>
            <a:endParaRPr lang="en-GB" dirty="0"/>
          </a:p>
        </p:txBody>
      </p:sp>
      <p:sp>
        <p:nvSpPr>
          <p:cNvPr id="5" name="Footer Placeholder 4">
            <a:extLst>
              <a:ext uri="{FF2B5EF4-FFF2-40B4-BE49-F238E27FC236}">
                <a16:creationId xmlns:a16="http://schemas.microsoft.com/office/drawing/2014/main" id="{4C25050E-076A-E545-B046-906BAFDD7246}"/>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79FEFE60-B62F-0443-AB5F-84A51F9CAE36}"/>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DAE507F8-0004-4BD2-8478-2451CF4D47F4}" type="slidenum">
              <a:rPr lang="en-GB" smtClean="0"/>
              <a:pPr/>
              <a:t>‹#›</a:t>
            </a:fld>
            <a:endParaRPr lang="en-GB" dirty="0"/>
          </a:p>
        </p:txBody>
      </p:sp>
    </p:spTree>
    <p:extLst>
      <p:ext uri="{BB962C8B-B14F-4D97-AF65-F5344CB8AC3E}">
        <p14:creationId xmlns:p14="http://schemas.microsoft.com/office/powerpoint/2010/main" val="1146015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bg>
      <p:bgPr>
        <a:solidFill>
          <a:srgbClr val="EE762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75211" y="1122363"/>
            <a:ext cx="8871045" cy="2387600"/>
          </a:xfrm>
        </p:spPr>
        <p:txBody>
          <a:bodyPr anchor="b">
            <a:normAutofit/>
          </a:bodyPr>
          <a:lstStyle>
            <a:lvl1pPr algn="ctr">
              <a:defRPr sz="4800">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2975212" y="3602038"/>
            <a:ext cx="8871044"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9" name="Picture 8">
            <a:extLst>
              <a:ext uri="{FF2B5EF4-FFF2-40B4-BE49-F238E27FC236}">
                <a16:creationId xmlns:a16="http://schemas.microsoft.com/office/drawing/2014/main" id="{A37A6D8E-0E67-424D-9F11-932AF764ECE6}"/>
              </a:ext>
            </a:extLst>
          </p:cNvPr>
          <p:cNvPicPr>
            <a:picLocks noChangeAspect="1"/>
          </p:cNvPicPr>
          <p:nvPr userDrawn="1"/>
        </p:nvPicPr>
        <p:blipFill>
          <a:blip r:embed="rId2"/>
          <a:stretch>
            <a:fillRect/>
          </a:stretch>
        </p:blipFill>
        <p:spPr>
          <a:xfrm>
            <a:off x="9242997" y="348367"/>
            <a:ext cx="2614721" cy="539768"/>
          </a:xfrm>
          <a:prstGeom prst="rect">
            <a:avLst/>
          </a:prstGeom>
        </p:spPr>
      </p:pic>
      <p:pic>
        <p:nvPicPr>
          <p:cNvPr id="10" name="Picture 9">
            <a:extLst>
              <a:ext uri="{FF2B5EF4-FFF2-40B4-BE49-F238E27FC236}">
                <a16:creationId xmlns:a16="http://schemas.microsoft.com/office/drawing/2014/main" id="{3760D64B-9BA1-684B-BB55-2965315AAAD4}"/>
              </a:ext>
            </a:extLst>
          </p:cNvPr>
          <p:cNvPicPr>
            <a:picLocks noChangeAspect="1"/>
          </p:cNvPicPr>
          <p:nvPr userDrawn="1"/>
        </p:nvPicPr>
        <p:blipFill rotWithShape="1">
          <a:blip r:embed="rId3"/>
          <a:srcRect l="32072" t="1942" b="2933"/>
          <a:stretch/>
        </p:blipFill>
        <p:spPr>
          <a:xfrm>
            <a:off x="-1114425" y="-300038"/>
            <a:ext cx="3988584" cy="7415213"/>
          </a:xfrm>
          <a:prstGeom prst="rect">
            <a:avLst/>
          </a:prstGeom>
        </p:spPr>
      </p:pic>
    </p:spTree>
    <p:extLst>
      <p:ext uri="{BB962C8B-B14F-4D97-AF65-F5344CB8AC3E}">
        <p14:creationId xmlns:p14="http://schemas.microsoft.com/office/powerpoint/2010/main" val="42648729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0_Title Only">
    <p:bg>
      <p:bgPr>
        <a:solidFill>
          <a:srgbClr val="EE7624"/>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D32977-1065-7543-A63D-9864249FAA91}"/>
              </a:ext>
            </a:extLst>
          </p:cNvPr>
          <p:cNvPicPr>
            <a:picLocks noChangeAspect="1"/>
          </p:cNvPicPr>
          <p:nvPr userDrawn="1"/>
        </p:nvPicPr>
        <p:blipFill>
          <a:blip r:embed="rId2"/>
          <a:stretch>
            <a:fillRect/>
          </a:stretch>
        </p:blipFill>
        <p:spPr>
          <a:xfrm rot="1800000">
            <a:off x="2289142" y="5493262"/>
            <a:ext cx="23259627" cy="4801585"/>
          </a:xfrm>
          <a:prstGeom prst="rect">
            <a:avLst/>
          </a:prstGeom>
        </p:spPr>
      </p:pic>
      <p:sp>
        <p:nvSpPr>
          <p:cNvPr id="19" name="Content Placeholder 3">
            <a:extLst>
              <a:ext uri="{FF2B5EF4-FFF2-40B4-BE49-F238E27FC236}">
                <a16:creationId xmlns:a16="http://schemas.microsoft.com/office/drawing/2014/main" id="{98DA9EF3-8ED4-A949-9BD9-CE4F04899555}"/>
              </a:ext>
            </a:extLst>
          </p:cNvPr>
          <p:cNvSpPr>
            <a:spLocks noGrp="1" noChangeAspect="1"/>
          </p:cNvSpPr>
          <p:nvPr>
            <p:ph sz="half" idx="2"/>
          </p:nvPr>
        </p:nvSpPr>
        <p:spPr>
          <a:xfrm>
            <a:off x="4271963" y="1770862"/>
            <a:ext cx="3757612" cy="3288593"/>
          </a:xfrm>
          <a:prstGeom prst="hexagon">
            <a:avLst>
              <a:gd name="adj" fmla="val 28510"/>
              <a:gd name="vf" fmla="val 115470"/>
            </a:avLst>
          </a:prstGeom>
          <a:solidFill>
            <a:srgbClr val="EE7624"/>
          </a:solidFill>
        </p:spPr>
        <p:txBody>
          <a:bodyPr wrap="square" anchor="t" anchorCtr="0">
            <a:noAutofit/>
          </a:bodyPr>
          <a:lstStyle>
            <a:lvl1pPr marL="0" indent="0">
              <a:buNone/>
              <a:defRPr sz="1600"/>
            </a:lvl1pPr>
            <a:lvl2pPr>
              <a:defRPr sz="1600"/>
            </a:lvl2pPr>
            <a:lvl3pPr>
              <a:defRPr sz="1600"/>
            </a:lvl3pPr>
            <a:lvl4pPr>
              <a:defRPr sz="1600"/>
            </a:lvl4pPr>
            <a:lvl5pPr>
              <a:defRPr sz="1600"/>
            </a:lvl5pPr>
          </a:lstStyle>
          <a:p>
            <a:pPr lvl="0"/>
            <a:endParaRPr lang="en-GB" dirty="0"/>
          </a:p>
        </p:txBody>
      </p:sp>
      <p:sp>
        <p:nvSpPr>
          <p:cNvPr id="6" name="Date Placeholder 3">
            <a:extLst>
              <a:ext uri="{FF2B5EF4-FFF2-40B4-BE49-F238E27FC236}">
                <a16:creationId xmlns:a16="http://schemas.microsoft.com/office/drawing/2014/main" id="{6A13C10F-6A45-6C48-899D-22F549AE704D}"/>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FC6E4EE3-B8DA-4529-A811-93362441A0E0}" type="datetimeFigureOut">
              <a:rPr lang="en-GB" smtClean="0"/>
              <a:pPr/>
              <a:t>14/07/2021</a:t>
            </a:fld>
            <a:endParaRPr lang="en-GB" dirty="0"/>
          </a:p>
        </p:txBody>
      </p:sp>
      <p:sp>
        <p:nvSpPr>
          <p:cNvPr id="7" name="Footer Placeholder 4">
            <a:extLst>
              <a:ext uri="{FF2B5EF4-FFF2-40B4-BE49-F238E27FC236}">
                <a16:creationId xmlns:a16="http://schemas.microsoft.com/office/drawing/2014/main" id="{B2217CC8-5BF8-7C4D-A222-63AC4C68D400}"/>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GB" dirty="0"/>
          </a:p>
        </p:txBody>
      </p:sp>
      <p:sp>
        <p:nvSpPr>
          <p:cNvPr id="8" name="Slide Number Placeholder 5">
            <a:extLst>
              <a:ext uri="{FF2B5EF4-FFF2-40B4-BE49-F238E27FC236}">
                <a16:creationId xmlns:a16="http://schemas.microsoft.com/office/drawing/2014/main" id="{01BFA2B3-EB86-2F40-8C8B-3236D77DAF07}"/>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DAE507F8-0004-4BD2-8478-2451CF4D47F4}" type="slidenum">
              <a:rPr lang="en-GB" smtClean="0"/>
              <a:pPr/>
              <a:t>‹#›</a:t>
            </a:fld>
            <a:endParaRPr lang="en-GB" dirty="0"/>
          </a:p>
        </p:txBody>
      </p:sp>
    </p:spTree>
    <p:extLst>
      <p:ext uri="{BB962C8B-B14F-4D97-AF65-F5344CB8AC3E}">
        <p14:creationId xmlns:p14="http://schemas.microsoft.com/office/powerpoint/2010/main" val="35476541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AE507F8-0004-4BD2-8478-2451CF4D47F4}" type="slidenum">
              <a:rPr lang="en-GB" smtClean="0"/>
              <a:t>‹#›</a:t>
            </a:fld>
            <a:endParaRPr lang="en-GB"/>
          </a:p>
        </p:txBody>
      </p:sp>
      <p:pic>
        <p:nvPicPr>
          <p:cNvPr id="9" name="Picture 8">
            <a:extLst>
              <a:ext uri="{FF2B5EF4-FFF2-40B4-BE49-F238E27FC236}">
                <a16:creationId xmlns:a16="http://schemas.microsoft.com/office/drawing/2014/main" id="{9778DB74-F525-3C4E-9129-17E765AE355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5534"/>
          <a:stretch/>
        </p:blipFill>
        <p:spPr>
          <a:xfrm>
            <a:off x="5675493" y="-1780674"/>
            <a:ext cx="6837348" cy="10378262"/>
          </a:xfrm>
          <a:prstGeom prst="rect">
            <a:avLst/>
          </a:prstGeom>
        </p:spPr>
      </p:pic>
      <p:sp>
        <p:nvSpPr>
          <p:cNvPr id="10" name="Content Placeholder 3">
            <a:extLst>
              <a:ext uri="{FF2B5EF4-FFF2-40B4-BE49-F238E27FC236}">
                <a16:creationId xmlns:a16="http://schemas.microsoft.com/office/drawing/2014/main" id="{4AFD329C-3BF6-FB4B-823D-40F9E28DB553}"/>
              </a:ext>
            </a:extLst>
          </p:cNvPr>
          <p:cNvSpPr>
            <a:spLocks noGrp="1" noChangeAspect="1"/>
          </p:cNvSpPr>
          <p:nvPr>
            <p:ph sz="half" idx="2"/>
          </p:nvPr>
        </p:nvSpPr>
        <p:spPr>
          <a:xfrm rot="19847286">
            <a:off x="8059312" y="791464"/>
            <a:ext cx="5864200" cy="5226130"/>
          </a:xfrm>
          <a:prstGeom prst="hexagon">
            <a:avLst>
              <a:gd name="adj" fmla="val 28413"/>
              <a:gd name="vf" fmla="val 115470"/>
            </a:avLst>
          </a:prstGeom>
          <a:solidFill>
            <a:schemeClr val="bg1"/>
          </a:solidFill>
        </p:spPr>
        <p:txBody>
          <a:bodyPr wrap="square" anchor="t" anchorCtr="0">
            <a:noAutofit/>
          </a:bodyPr>
          <a:lstStyle>
            <a:lvl1pPr marL="0" indent="0">
              <a:buNone/>
              <a:defRPr/>
            </a:lvl1pPr>
          </a:lstStyle>
          <a:p>
            <a:pPr lvl="0"/>
            <a:endParaRPr lang="en-GB" dirty="0"/>
          </a:p>
        </p:txBody>
      </p:sp>
      <p:sp>
        <p:nvSpPr>
          <p:cNvPr id="12" name="Content Placeholder 2">
            <a:extLst>
              <a:ext uri="{FF2B5EF4-FFF2-40B4-BE49-F238E27FC236}">
                <a16:creationId xmlns:a16="http://schemas.microsoft.com/office/drawing/2014/main" id="{CBE0505A-C4B2-7B42-9029-892E5475CF39}"/>
              </a:ext>
            </a:extLst>
          </p:cNvPr>
          <p:cNvSpPr>
            <a:spLocks noGrp="1"/>
          </p:cNvSpPr>
          <p:nvPr>
            <p:ph sz="half" idx="1"/>
          </p:nvPr>
        </p:nvSpPr>
        <p:spPr>
          <a:xfrm>
            <a:off x="838200" y="1825625"/>
            <a:ext cx="5181600" cy="4351338"/>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714788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Only">
    <p:bg>
      <p:bgPr>
        <a:solidFill>
          <a:srgbClr val="54565B"/>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AE507F8-0004-4BD2-8478-2451CF4D47F4}" type="slidenum">
              <a:rPr lang="en-GB" smtClean="0"/>
              <a:t>‹#›</a:t>
            </a:fld>
            <a:endParaRPr lang="en-GB"/>
          </a:p>
        </p:txBody>
      </p:sp>
      <p:pic>
        <p:nvPicPr>
          <p:cNvPr id="9" name="Picture 8">
            <a:extLst>
              <a:ext uri="{FF2B5EF4-FFF2-40B4-BE49-F238E27FC236}">
                <a16:creationId xmlns:a16="http://schemas.microsoft.com/office/drawing/2014/main" id="{9778DB74-F525-3C4E-9129-17E765AE355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5534"/>
          <a:stretch/>
        </p:blipFill>
        <p:spPr>
          <a:xfrm>
            <a:off x="5675493" y="-1780674"/>
            <a:ext cx="6837348" cy="10378262"/>
          </a:xfrm>
          <a:prstGeom prst="rect">
            <a:avLst/>
          </a:prstGeom>
        </p:spPr>
      </p:pic>
      <p:sp>
        <p:nvSpPr>
          <p:cNvPr id="10" name="Content Placeholder 3">
            <a:extLst>
              <a:ext uri="{FF2B5EF4-FFF2-40B4-BE49-F238E27FC236}">
                <a16:creationId xmlns:a16="http://schemas.microsoft.com/office/drawing/2014/main" id="{4AFD329C-3BF6-FB4B-823D-40F9E28DB553}"/>
              </a:ext>
            </a:extLst>
          </p:cNvPr>
          <p:cNvSpPr>
            <a:spLocks noGrp="1" noChangeAspect="1"/>
          </p:cNvSpPr>
          <p:nvPr>
            <p:ph sz="half" idx="2"/>
          </p:nvPr>
        </p:nvSpPr>
        <p:spPr>
          <a:xfrm rot="19847286">
            <a:off x="8059312" y="791464"/>
            <a:ext cx="5864200" cy="5226130"/>
          </a:xfrm>
          <a:prstGeom prst="hexagon">
            <a:avLst>
              <a:gd name="adj" fmla="val 28413"/>
              <a:gd name="vf" fmla="val 115470"/>
            </a:avLst>
          </a:prstGeom>
          <a:solidFill>
            <a:srgbClr val="54565B"/>
          </a:solidFill>
        </p:spPr>
        <p:txBody>
          <a:bodyPr wrap="square" anchor="t" anchorCtr="0">
            <a:noAutofit/>
          </a:bodyPr>
          <a:lstStyle>
            <a:lvl1pPr marL="0" indent="0">
              <a:buNone/>
              <a:defRPr>
                <a:solidFill>
                  <a:schemeClr val="bg1"/>
                </a:solidFill>
              </a:defRPr>
            </a:lvl1pPr>
          </a:lstStyle>
          <a:p>
            <a:pPr lvl="0"/>
            <a:endParaRPr lang="en-GB" dirty="0"/>
          </a:p>
        </p:txBody>
      </p:sp>
      <p:sp>
        <p:nvSpPr>
          <p:cNvPr id="6" name="Content Placeholder 2">
            <a:extLst>
              <a:ext uri="{FF2B5EF4-FFF2-40B4-BE49-F238E27FC236}">
                <a16:creationId xmlns:a16="http://schemas.microsoft.com/office/drawing/2014/main" id="{EAF3F440-1199-DA40-B2C3-230662E0D1FA}"/>
              </a:ext>
            </a:extLst>
          </p:cNvPr>
          <p:cNvSpPr>
            <a:spLocks noGrp="1"/>
          </p:cNvSpPr>
          <p:nvPr>
            <p:ph sz="half" idx="1"/>
          </p:nvPr>
        </p:nvSpPr>
        <p:spPr>
          <a:xfrm>
            <a:off x="838200" y="1825625"/>
            <a:ext cx="5181600" cy="435133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3515725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7_Title Only">
    <p:bg>
      <p:bgPr>
        <a:solidFill>
          <a:srgbClr val="EE7624"/>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solidFill>
            <a:srgbClr val="EE7624"/>
          </a:solidFill>
        </p:spPr>
        <p:txBody>
          <a:bodyPr/>
          <a:lstStyle/>
          <a:p>
            <a:fld id="{DAE507F8-0004-4BD2-8478-2451CF4D47F4}" type="slidenum">
              <a:rPr lang="en-GB" smtClean="0"/>
              <a:t>‹#›</a:t>
            </a:fld>
            <a:endParaRPr lang="en-GB"/>
          </a:p>
        </p:txBody>
      </p:sp>
      <p:sp>
        <p:nvSpPr>
          <p:cNvPr id="10" name="Content Placeholder 3">
            <a:extLst>
              <a:ext uri="{FF2B5EF4-FFF2-40B4-BE49-F238E27FC236}">
                <a16:creationId xmlns:a16="http://schemas.microsoft.com/office/drawing/2014/main" id="{4AFD329C-3BF6-FB4B-823D-40F9E28DB553}"/>
              </a:ext>
            </a:extLst>
          </p:cNvPr>
          <p:cNvSpPr>
            <a:spLocks noGrp="1" noChangeAspect="1"/>
          </p:cNvSpPr>
          <p:nvPr>
            <p:ph sz="half" idx="2"/>
          </p:nvPr>
        </p:nvSpPr>
        <p:spPr>
          <a:xfrm rot="19847286">
            <a:off x="8010746" y="763294"/>
            <a:ext cx="6006046" cy="5226130"/>
          </a:xfrm>
          <a:prstGeom prst="hexagon">
            <a:avLst>
              <a:gd name="adj" fmla="val 28413"/>
              <a:gd name="vf" fmla="val 115470"/>
            </a:avLst>
          </a:prstGeom>
          <a:solidFill>
            <a:srgbClr val="EE7624"/>
          </a:solidFill>
        </p:spPr>
        <p:txBody>
          <a:bodyPr wrap="square" anchor="t" anchorCtr="0">
            <a:noAutofit/>
          </a:bodyPr>
          <a:lstStyle>
            <a:lvl1pPr marL="0" indent="0">
              <a:buNone/>
              <a:defRPr/>
            </a:lvl1pPr>
          </a:lstStyle>
          <a:p>
            <a:pPr lvl="0"/>
            <a:endParaRPr lang="en-GB" dirty="0"/>
          </a:p>
        </p:txBody>
      </p:sp>
      <p:sp>
        <p:nvSpPr>
          <p:cNvPr id="8" name="Content Placeholder 2">
            <a:extLst>
              <a:ext uri="{FF2B5EF4-FFF2-40B4-BE49-F238E27FC236}">
                <a16:creationId xmlns:a16="http://schemas.microsoft.com/office/drawing/2014/main" id="{C8E3D156-F48F-1949-9115-68C726BC08DA}"/>
              </a:ext>
            </a:extLst>
          </p:cNvPr>
          <p:cNvSpPr>
            <a:spLocks noGrp="1"/>
          </p:cNvSpPr>
          <p:nvPr>
            <p:ph sz="half" idx="1"/>
          </p:nvPr>
        </p:nvSpPr>
        <p:spPr>
          <a:xfrm>
            <a:off x="838200" y="1825625"/>
            <a:ext cx="5181600" cy="435133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1" name="Picture 10">
            <a:extLst>
              <a:ext uri="{FF2B5EF4-FFF2-40B4-BE49-F238E27FC236}">
                <a16:creationId xmlns:a16="http://schemas.microsoft.com/office/drawing/2014/main" id="{63D82BCE-E01A-684D-8945-464F7A372908}"/>
              </a:ext>
            </a:extLst>
          </p:cNvPr>
          <p:cNvPicPr>
            <a:picLocks noChangeAspect="1"/>
          </p:cNvPicPr>
          <p:nvPr userDrawn="1"/>
        </p:nvPicPr>
        <p:blipFill>
          <a:blip r:embed="rId2"/>
          <a:stretch>
            <a:fillRect/>
          </a:stretch>
        </p:blipFill>
        <p:spPr>
          <a:xfrm>
            <a:off x="6757000" y="-371363"/>
            <a:ext cx="8518069" cy="7542183"/>
          </a:xfrm>
          <a:prstGeom prst="rect">
            <a:avLst/>
          </a:prstGeom>
        </p:spPr>
      </p:pic>
    </p:spTree>
    <p:extLst>
      <p:ext uri="{BB962C8B-B14F-4D97-AF65-F5344CB8AC3E}">
        <p14:creationId xmlns:p14="http://schemas.microsoft.com/office/powerpoint/2010/main" val="5383757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A58636-FF0B-0948-9A27-77B2F2FE5A90}"/>
              </a:ext>
            </a:extLst>
          </p:cNvPr>
          <p:cNvPicPr>
            <a:picLocks noChangeAspect="1"/>
          </p:cNvPicPr>
          <p:nvPr userDrawn="1"/>
        </p:nvPicPr>
        <p:blipFill>
          <a:blip r:embed="rId2"/>
          <a:stretch>
            <a:fillRect/>
          </a:stretch>
        </p:blipFill>
        <p:spPr>
          <a:xfrm>
            <a:off x="2085287" y="2598379"/>
            <a:ext cx="8021426" cy="1661242"/>
          </a:xfrm>
          <a:prstGeom prst="rect">
            <a:avLst/>
          </a:prstGeom>
        </p:spPr>
      </p:pic>
    </p:spTree>
    <p:extLst>
      <p:ext uri="{BB962C8B-B14F-4D97-AF65-F5344CB8AC3E}">
        <p14:creationId xmlns:p14="http://schemas.microsoft.com/office/powerpoint/2010/main" val="41117187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2_Blank">
    <p:bg>
      <p:bgPr>
        <a:solidFill>
          <a:srgbClr val="54565B"/>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4A8ED8B-BA90-EA41-8192-867AE2054F74}"/>
              </a:ext>
            </a:extLst>
          </p:cNvPr>
          <p:cNvPicPr>
            <a:picLocks noChangeAspect="1"/>
          </p:cNvPicPr>
          <p:nvPr userDrawn="1"/>
        </p:nvPicPr>
        <p:blipFill>
          <a:blip r:embed="rId2"/>
          <a:stretch>
            <a:fillRect/>
          </a:stretch>
        </p:blipFill>
        <p:spPr>
          <a:xfrm>
            <a:off x="2051718" y="2578100"/>
            <a:ext cx="8216900" cy="1701800"/>
          </a:xfrm>
          <a:prstGeom prst="rect">
            <a:avLst/>
          </a:prstGeom>
        </p:spPr>
      </p:pic>
    </p:spTree>
    <p:extLst>
      <p:ext uri="{BB962C8B-B14F-4D97-AF65-F5344CB8AC3E}">
        <p14:creationId xmlns:p14="http://schemas.microsoft.com/office/powerpoint/2010/main" val="29927383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3_Blank">
    <p:bg>
      <p:bgPr>
        <a:solidFill>
          <a:srgbClr val="EE7624"/>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EF6EC4E-6773-F343-8535-F57FBD992C1A}"/>
              </a:ext>
            </a:extLst>
          </p:cNvPr>
          <p:cNvPicPr>
            <a:picLocks noChangeAspect="1"/>
          </p:cNvPicPr>
          <p:nvPr userDrawn="1"/>
        </p:nvPicPr>
        <p:blipFill>
          <a:blip r:embed="rId2"/>
          <a:stretch>
            <a:fillRect/>
          </a:stretch>
        </p:blipFill>
        <p:spPr>
          <a:xfrm>
            <a:off x="2051718" y="2578100"/>
            <a:ext cx="8243784" cy="1701800"/>
          </a:xfrm>
          <a:prstGeom prst="rect">
            <a:avLst/>
          </a:prstGeom>
        </p:spPr>
      </p:pic>
    </p:spTree>
    <p:extLst>
      <p:ext uri="{BB962C8B-B14F-4D97-AF65-F5344CB8AC3E}">
        <p14:creationId xmlns:p14="http://schemas.microsoft.com/office/powerpoint/2010/main" val="4109169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rgbClr val="EE7624"/>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FC6E4EE3-B8DA-4529-A811-93362441A0E0}" type="datetimeFigureOut">
              <a:rPr lang="en-GB" smtClean="0"/>
              <a:t>14/07/2021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E507F8-0004-4BD2-8478-2451CF4D47F4}" type="slidenum">
              <a:rPr lang="en-GB" smtClean="0"/>
              <a:t>‹#›</a:t>
            </a:fld>
            <a:endParaRPr lang="en-GB"/>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68572" t="50000"/>
          <a:stretch/>
        </p:blipFill>
        <p:spPr>
          <a:xfrm>
            <a:off x="-27296" y="0"/>
            <a:ext cx="3177623" cy="4849384"/>
          </a:xfrm>
          <a:prstGeom prst="rect">
            <a:avLst/>
          </a:prstGeom>
        </p:spPr>
      </p:pic>
      <p:pic>
        <p:nvPicPr>
          <p:cNvPr id="10" name="Picture 9">
            <a:extLst>
              <a:ext uri="{FF2B5EF4-FFF2-40B4-BE49-F238E27FC236}">
                <a16:creationId xmlns:a16="http://schemas.microsoft.com/office/drawing/2014/main" id="{33551574-4A03-2849-950C-C01C3E2A5495}"/>
              </a:ext>
            </a:extLst>
          </p:cNvPr>
          <p:cNvPicPr>
            <a:picLocks noChangeAspect="1"/>
          </p:cNvPicPr>
          <p:nvPr userDrawn="1"/>
        </p:nvPicPr>
        <p:blipFill>
          <a:blip r:embed="rId3"/>
          <a:stretch>
            <a:fillRect/>
          </a:stretch>
        </p:blipFill>
        <p:spPr>
          <a:xfrm>
            <a:off x="9272304" y="348367"/>
            <a:ext cx="2573952" cy="533067"/>
          </a:xfrm>
          <a:prstGeom prst="rect">
            <a:avLst/>
          </a:prstGeom>
        </p:spPr>
      </p:pic>
    </p:spTree>
    <p:extLst>
      <p:ext uri="{BB962C8B-B14F-4D97-AF65-F5344CB8AC3E}">
        <p14:creationId xmlns:p14="http://schemas.microsoft.com/office/powerpoint/2010/main" val="935606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rgbClr val="54565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rgbClr val="EE7624"/>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FC6E4EE3-B8DA-4529-A811-93362441A0E0}" type="datetimeFigureOut">
              <a:rPr lang="en-GB" smtClean="0"/>
              <a:pPr/>
              <a:t>14/07/2021</a:t>
            </a:fld>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AE507F8-0004-4BD2-8478-2451CF4D47F4}" type="slidenum">
              <a:rPr lang="en-GB" smtClean="0"/>
              <a:pPr/>
              <a:t>‹#›</a:t>
            </a:fld>
            <a:endParaRPr lang="en-GB" dirty="0"/>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68572" t="50000"/>
          <a:stretch/>
        </p:blipFill>
        <p:spPr>
          <a:xfrm>
            <a:off x="-27296" y="0"/>
            <a:ext cx="3177623" cy="4849384"/>
          </a:xfrm>
          <a:prstGeom prst="rect">
            <a:avLst/>
          </a:prstGeom>
        </p:spPr>
      </p:pic>
      <p:pic>
        <p:nvPicPr>
          <p:cNvPr id="12" name="Picture 11">
            <a:extLst>
              <a:ext uri="{FF2B5EF4-FFF2-40B4-BE49-F238E27FC236}">
                <a16:creationId xmlns:a16="http://schemas.microsoft.com/office/drawing/2014/main" id="{AEE84436-75C0-A041-AADB-476B448FB181}"/>
              </a:ext>
            </a:extLst>
          </p:cNvPr>
          <p:cNvPicPr>
            <a:picLocks noChangeAspect="1"/>
          </p:cNvPicPr>
          <p:nvPr userDrawn="1"/>
        </p:nvPicPr>
        <p:blipFill>
          <a:blip r:embed="rId3"/>
          <a:stretch>
            <a:fillRect/>
          </a:stretch>
        </p:blipFill>
        <p:spPr>
          <a:xfrm>
            <a:off x="9272304" y="348366"/>
            <a:ext cx="2573952" cy="533067"/>
          </a:xfrm>
          <a:prstGeom prst="rect">
            <a:avLst/>
          </a:prstGeom>
        </p:spPr>
      </p:pic>
    </p:spTree>
    <p:extLst>
      <p:ext uri="{BB962C8B-B14F-4D97-AF65-F5344CB8AC3E}">
        <p14:creationId xmlns:p14="http://schemas.microsoft.com/office/powerpoint/2010/main" val="1110906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2_Section Header">
    <p:bg>
      <p:bgPr>
        <a:solidFill>
          <a:srgbClr val="EE762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9" name="Picture 8">
            <a:extLst>
              <a:ext uri="{FF2B5EF4-FFF2-40B4-BE49-F238E27FC236}">
                <a16:creationId xmlns:a16="http://schemas.microsoft.com/office/drawing/2014/main" id="{C2AFC172-2E3F-0D4D-B7CA-AE967CB8209F}"/>
              </a:ext>
            </a:extLst>
          </p:cNvPr>
          <p:cNvPicPr>
            <a:picLocks noChangeAspect="1"/>
          </p:cNvPicPr>
          <p:nvPr userDrawn="1"/>
        </p:nvPicPr>
        <p:blipFill>
          <a:blip r:embed="rId2"/>
          <a:stretch>
            <a:fillRect/>
          </a:stretch>
        </p:blipFill>
        <p:spPr>
          <a:xfrm>
            <a:off x="9242997" y="348367"/>
            <a:ext cx="2614721" cy="539768"/>
          </a:xfrm>
          <a:prstGeom prst="rect">
            <a:avLst/>
          </a:prstGeom>
        </p:spPr>
      </p:pic>
      <p:sp>
        <p:nvSpPr>
          <p:cNvPr id="10" name="Date Placeholder 3">
            <a:extLst>
              <a:ext uri="{FF2B5EF4-FFF2-40B4-BE49-F238E27FC236}">
                <a16:creationId xmlns:a16="http://schemas.microsoft.com/office/drawing/2014/main" id="{C79C233B-D5E6-E846-A467-B80D7556E828}"/>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FC6E4EE3-B8DA-4529-A811-93362441A0E0}" type="datetimeFigureOut">
              <a:rPr lang="en-GB" smtClean="0"/>
              <a:pPr/>
              <a:t>14/07/2021</a:t>
            </a:fld>
            <a:endParaRPr lang="en-GB" dirty="0"/>
          </a:p>
        </p:txBody>
      </p:sp>
      <p:sp>
        <p:nvSpPr>
          <p:cNvPr id="11" name="Footer Placeholder 4">
            <a:extLst>
              <a:ext uri="{FF2B5EF4-FFF2-40B4-BE49-F238E27FC236}">
                <a16:creationId xmlns:a16="http://schemas.microsoft.com/office/drawing/2014/main" id="{1F431C52-E530-7544-9247-83551A28E50C}"/>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GB" dirty="0"/>
          </a:p>
        </p:txBody>
      </p:sp>
      <p:sp>
        <p:nvSpPr>
          <p:cNvPr id="13" name="Slide Number Placeholder 5">
            <a:extLst>
              <a:ext uri="{FF2B5EF4-FFF2-40B4-BE49-F238E27FC236}">
                <a16:creationId xmlns:a16="http://schemas.microsoft.com/office/drawing/2014/main" id="{C3F70D40-109D-454F-A72E-028C850BEBE7}"/>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DAE507F8-0004-4BD2-8478-2451CF4D47F4}" type="slidenum">
              <a:rPr lang="en-GB" smtClean="0"/>
              <a:pPr/>
              <a:t>‹#›</a:t>
            </a:fld>
            <a:endParaRPr lang="en-GB" dirty="0"/>
          </a:p>
        </p:txBody>
      </p:sp>
      <p:pic>
        <p:nvPicPr>
          <p:cNvPr id="14" name="Picture 13">
            <a:extLst>
              <a:ext uri="{FF2B5EF4-FFF2-40B4-BE49-F238E27FC236}">
                <a16:creationId xmlns:a16="http://schemas.microsoft.com/office/drawing/2014/main" id="{705FCFC4-04C0-CC42-91D1-ACEFBC4DDCD3}"/>
              </a:ext>
            </a:extLst>
          </p:cNvPr>
          <p:cNvPicPr>
            <a:picLocks noChangeAspect="1"/>
          </p:cNvPicPr>
          <p:nvPr userDrawn="1"/>
        </p:nvPicPr>
        <p:blipFill rotWithShape="1">
          <a:blip r:embed="rId3"/>
          <a:srcRect l="46945" t="38496"/>
          <a:stretch/>
        </p:blipFill>
        <p:spPr>
          <a:xfrm>
            <a:off x="-1128714" y="-1585913"/>
            <a:ext cx="3166227" cy="4872789"/>
          </a:xfrm>
          <a:prstGeom prst="rect">
            <a:avLst/>
          </a:prstGeom>
        </p:spPr>
      </p:pic>
    </p:spTree>
    <p:extLst>
      <p:ext uri="{BB962C8B-B14F-4D97-AF65-F5344CB8AC3E}">
        <p14:creationId xmlns:p14="http://schemas.microsoft.com/office/powerpoint/2010/main" val="3874379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EE7624"/>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0" indent="0">
              <a:buNone/>
              <a:defRPr/>
            </a:lvl1pPr>
            <a:lvl3pPr>
              <a:defRPr>
                <a:solidFill>
                  <a:schemeClr val="tx1">
                    <a:lumMod val="75000"/>
                    <a:lumOff val="25000"/>
                  </a:schemeClr>
                </a:solidFill>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FC6E4EE3-B8DA-4529-A811-93362441A0E0}" type="datetimeFigureOut">
              <a:rPr lang="en-GB" smtClean="0"/>
              <a:t>14/07/2021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E507F8-0004-4BD2-8478-2451CF4D47F4}" type="slidenum">
              <a:rPr lang="en-GB" smtClean="0"/>
              <a:t>‹#›</a:t>
            </a:fld>
            <a:endParaRPr lang="en-GB"/>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19360" r="73948" b="44617"/>
          <a:stretch/>
        </p:blipFill>
        <p:spPr>
          <a:xfrm>
            <a:off x="9567080" y="3384645"/>
            <a:ext cx="2634019" cy="3493827"/>
          </a:xfrm>
          <a:prstGeom prst="rect">
            <a:avLst/>
          </a:prstGeom>
        </p:spPr>
      </p:pic>
      <p:pic>
        <p:nvPicPr>
          <p:cNvPr id="9" name="Picture 8">
            <a:extLst>
              <a:ext uri="{FF2B5EF4-FFF2-40B4-BE49-F238E27FC236}">
                <a16:creationId xmlns:a16="http://schemas.microsoft.com/office/drawing/2014/main" id="{36265D58-04B4-EB43-972A-6571E87A20CB}"/>
              </a:ext>
            </a:extLst>
          </p:cNvPr>
          <p:cNvPicPr>
            <a:picLocks noChangeAspect="1"/>
          </p:cNvPicPr>
          <p:nvPr userDrawn="1"/>
        </p:nvPicPr>
        <p:blipFill>
          <a:blip r:embed="rId3"/>
          <a:stretch>
            <a:fillRect/>
          </a:stretch>
        </p:blipFill>
        <p:spPr>
          <a:xfrm>
            <a:off x="9272304" y="348367"/>
            <a:ext cx="2573952" cy="533067"/>
          </a:xfrm>
          <a:prstGeom prst="rect">
            <a:avLst/>
          </a:prstGeom>
        </p:spPr>
      </p:pic>
    </p:spTree>
    <p:extLst>
      <p:ext uri="{BB962C8B-B14F-4D97-AF65-F5344CB8AC3E}">
        <p14:creationId xmlns:p14="http://schemas.microsoft.com/office/powerpoint/2010/main" val="2566655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19501" r="73813" b="44898"/>
          <a:stretch/>
        </p:blipFill>
        <p:spPr>
          <a:xfrm>
            <a:off x="9567081" y="3398293"/>
            <a:ext cx="2647666" cy="3452883"/>
          </a:xfrm>
          <a:prstGeom prst="rect">
            <a:avLst/>
          </a:prstGeom>
        </p:spPr>
      </p:pic>
      <p:pic>
        <p:nvPicPr>
          <p:cNvPr id="7" name="Picture 6">
            <a:extLst>
              <a:ext uri="{FF2B5EF4-FFF2-40B4-BE49-F238E27FC236}">
                <a16:creationId xmlns:a16="http://schemas.microsoft.com/office/drawing/2014/main" id="{B254A268-2421-1641-A250-5521E2F9DAA9}"/>
              </a:ext>
            </a:extLst>
          </p:cNvPr>
          <p:cNvPicPr>
            <a:picLocks noChangeAspect="1"/>
          </p:cNvPicPr>
          <p:nvPr userDrawn="1"/>
        </p:nvPicPr>
        <p:blipFill>
          <a:blip r:embed="rId3"/>
          <a:stretch>
            <a:fillRect/>
          </a:stretch>
        </p:blipFill>
        <p:spPr>
          <a:xfrm>
            <a:off x="9272304" y="348367"/>
            <a:ext cx="2573952" cy="533067"/>
          </a:xfrm>
          <a:prstGeom prst="rect">
            <a:avLst/>
          </a:prstGeom>
        </p:spPr>
      </p:pic>
      <p:sp>
        <p:nvSpPr>
          <p:cNvPr id="8" name="Date Placeholder 3">
            <a:extLst>
              <a:ext uri="{FF2B5EF4-FFF2-40B4-BE49-F238E27FC236}">
                <a16:creationId xmlns:a16="http://schemas.microsoft.com/office/drawing/2014/main" id="{9794912C-812A-F44E-A283-72213C0D1B39}"/>
              </a:ext>
            </a:extLst>
          </p:cNvPr>
          <p:cNvSpPr>
            <a:spLocks noGrp="1"/>
          </p:cNvSpPr>
          <p:nvPr>
            <p:ph type="dt" sz="half" idx="10"/>
          </p:nvPr>
        </p:nvSpPr>
        <p:spPr>
          <a:xfrm>
            <a:off x="838200" y="6356350"/>
            <a:ext cx="2743200" cy="365125"/>
          </a:xfrm>
        </p:spPr>
        <p:txBody>
          <a:bodyPr/>
          <a:lstStyle/>
          <a:p>
            <a:fld id="{FC6E4EE3-B8DA-4529-A811-93362441A0E0}" type="datetimeFigureOut">
              <a:rPr lang="en-GB" smtClean="0"/>
              <a:t>14/07/2021</a:t>
            </a:fld>
            <a:endParaRPr lang="en-GB"/>
          </a:p>
        </p:txBody>
      </p:sp>
      <p:sp>
        <p:nvSpPr>
          <p:cNvPr id="9" name="Footer Placeholder 4">
            <a:extLst>
              <a:ext uri="{FF2B5EF4-FFF2-40B4-BE49-F238E27FC236}">
                <a16:creationId xmlns:a16="http://schemas.microsoft.com/office/drawing/2014/main" id="{64F96740-85D9-E941-99E1-3DDAD36C55F9}"/>
              </a:ext>
            </a:extLst>
          </p:cNvPr>
          <p:cNvSpPr>
            <a:spLocks noGrp="1"/>
          </p:cNvSpPr>
          <p:nvPr>
            <p:ph type="ftr" sz="quarter" idx="11"/>
          </p:nvPr>
        </p:nvSpPr>
        <p:spPr>
          <a:xfrm>
            <a:off x="4038600" y="6356350"/>
            <a:ext cx="4114800" cy="365125"/>
          </a:xfrm>
        </p:spPr>
        <p:txBody>
          <a:bodyPr/>
          <a:lstStyle/>
          <a:p>
            <a:endParaRPr lang="en-GB"/>
          </a:p>
        </p:txBody>
      </p:sp>
      <p:sp>
        <p:nvSpPr>
          <p:cNvPr id="11" name="Slide Number Placeholder 5">
            <a:extLst>
              <a:ext uri="{FF2B5EF4-FFF2-40B4-BE49-F238E27FC236}">
                <a16:creationId xmlns:a16="http://schemas.microsoft.com/office/drawing/2014/main" id="{18D415D3-5CF8-7A47-B898-6511A74A567B}"/>
              </a:ext>
            </a:extLst>
          </p:cNvPr>
          <p:cNvSpPr>
            <a:spLocks noGrp="1"/>
          </p:cNvSpPr>
          <p:nvPr>
            <p:ph type="sldNum" sz="quarter" idx="12"/>
          </p:nvPr>
        </p:nvSpPr>
        <p:spPr>
          <a:xfrm>
            <a:off x="8610600" y="6356350"/>
            <a:ext cx="2743200" cy="365125"/>
          </a:xfrm>
        </p:spPr>
        <p:txBody>
          <a:bodyPr/>
          <a:lstStyle/>
          <a:p>
            <a:fld id="{DAE507F8-0004-4BD2-8478-2451CF4D47F4}" type="slidenum">
              <a:rPr lang="en-GB" smtClean="0"/>
              <a:t>‹#›</a:t>
            </a:fld>
            <a:endParaRPr lang="en-GB"/>
          </a:p>
        </p:txBody>
      </p:sp>
    </p:spTree>
    <p:extLst>
      <p:ext uri="{BB962C8B-B14F-4D97-AF65-F5344CB8AC3E}">
        <p14:creationId xmlns:p14="http://schemas.microsoft.com/office/powerpoint/2010/main" val="675166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rgbClr val="54565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EE7624"/>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19360" r="73948" b="44617"/>
          <a:stretch/>
        </p:blipFill>
        <p:spPr>
          <a:xfrm>
            <a:off x="9567080" y="3384645"/>
            <a:ext cx="2634019" cy="3493827"/>
          </a:xfrm>
          <a:prstGeom prst="rect">
            <a:avLst/>
          </a:prstGeom>
        </p:spPr>
      </p:pic>
      <p:pic>
        <p:nvPicPr>
          <p:cNvPr id="8" name="Picture 7">
            <a:extLst>
              <a:ext uri="{FF2B5EF4-FFF2-40B4-BE49-F238E27FC236}">
                <a16:creationId xmlns:a16="http://schemas.microsoft.com/office/drawing/2014/main" id="{E8C12C11-A267-DD47-B974-AC4C405F0333}"/>
              </a:ext>
            </a:extLst>
          </p:cNvPr>
          <p:cNvPicPr>
            <a:picLocks noChangeAspect="1"/>
          </p:cNvPicPr>
          <p:nvPr userDrawn="1"/>
        </p:nvPicPr>
        <p:blipFill>
          <a:blip r:embed="rId3"/>
          <a:stretch>
            <a:fillRect/>
          </a:stretch>
        </p:blipFill>
        <p:spPr>
          <a:xfrm>
            <a:off x="9272304" y="348367"/>
            <a:ext cx="2573839" cy="533067"/>
          </a:xfrm>
          <a:prstGeom prst="rect">
            <a:avLst/>
          </a:prstGeom>
        </p:spPr>
      </p:pic>
      <p:sp>
        <p:nvSpPr>
          <p:cNvPr id="10" name="Date Placeholder 3">
            <a:extLst>
              <a:ext uri="{FF2B5EF4-FFF2-40B4-BE49-F238E27FC236}">
                <a16:creationId xmlns:a16="http://schemas.microsoft.com/office/drawing/2014/main" id="{24D67C33-2C2D-6A48-BF86-D60FD28F0361}"/>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FC6E4EE3-B8DA-4529-A811-93362441A0E0}" type="datetimeFigureOut">
              <a:rPr lang="en-GB" smtClean="0"/>
              <a:pPr/>
              <a:t>14/07/2021</a:t>
            </a:fld>
            <a:endParaRPr lang="en-GB" dirty="0"/>
          </a:p>
        </p:txBody>
      </p:sp>
      <p:sp>
        <p:nvSpPr>
          <p:cNvPr id="11" name="Footer Placeholder 4">
            <a:extLst>
              <a:ext uri="{FF2B5EF4-FFF2-40B4-BE49-F238E27FC236}">
                <a16:creationId xmlns:a16="http://schemas.microsoft.com/office/drawing/2014/main" id="{1D2E29EA-73D0-7240-9D1F-EF25098E8442}"/>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GB" dirty="0"/>
          </a:p>
        </p:txBody>
      </p:sp>
      <p:sp>
        <p:nvSpPr>
          <p:cNvPr id="12" name="Slide Number Placeholder 5">
            <a:extLst>
              <a:ext uri="{FF2B5EF4-FFF2-40B4-BE49-F238E27FC236}">
                <a16:creationId xmlns:a16="http://schemas.microsoft.com/office/drawing/2014/main" id="{99517422-39B3-BC4C-9BCB-3F43FDB4574F}"/>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DAE507F8-0004-4BD2-8478-2451CF4D47F4}" type="slidenum">
              <a:rPr lang="en-GB" smtClean="0"/>
              <a:pPr/>
              <a:t>‹#›</a:t>
            </a:fld>
            <a:endParaRPr lang="en-GB" dirty="0"/>
          </a:p>
        </p:txBody>
      </p:sp>
    </p:spTree>
    <p:extLst>
      <p:ext uri="{BB962C8B-B14F-4D97-AF65-F5344CB8AC3E}">
        <p14:creationId xmlns:p14="http://schemas.microsoft.com/office/powerpoint/2010/main" val="107488479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6E4EE3-B8DA-4529-A811-93362441A0E0}" type="datetimeFigureOut">
              <a:rPr lang="en-GB" smtClean="0"/>
              <a:t>14/07/2021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E507F8-0004-4BD2-8478-2451CF4D47F4}" type="slidenum">
              <a:rPr lang="en-GB" smtClean="0"/>
              <a:t>‹#›</a:t>
            </a:fld>
            <a:endParaRPr lang="en-GB"/>
          </a:p>
        </p:txBody>
      </p:sp>
    </p:spTree>
    <p:extLst>
      <p:ext uri="{BB962C8B-B14F-4D97-AF65-F5344CB8AC3E}">
        <p14:creationId xmlns:p14="http://schemas.microsoft.com/office/powerpoint/2010/main" val="341118419"/>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75" r:id="rId3"/>
    <p:sldLayoutId id="2147483651" r:id="rId4"/>
    <p:sldLayoutId id="2147483658" r:id="rId5"/>
    <p:sldLayoutId id="2147483676" r:id="rId6"/>
    <p:sldLayoutId id="2147483650" r:id="rId7"/>
    <p:sldLayoutId id="2147483652" r:id="rId8"/>
    <p:sldLayoutId id="2147483680" r:id="rId9"/>
    <p:sldLayoutId id="2147483681" r:id="rId10"/>
    <p:sldLayoutId id="2147483682" r:id="rId11"/>
    <p:sldLayoutId id="2147483683" r:id="rId12"/>
    <p:sldLayoutId id="2147483686" r:id="rId13"/>
    <p:sldLayoutId id="2147483687" r:id="rId14"/>
    <p:sldLayoutId id="2147483688" r:id="rId15"/>
    <p:sldLayoutId id="2147483689" r:id="rId16"/>
    <p:sldLayoutId id="2147483695" r:id="rId17"/>
    <p:sldLayoutId id="2147483696" r:id="rId18"/>
    <p:sldLayoutId id="2147483654" r:id="rId19"/>
    <p:sldLayoutId id="2147483655" r:id="rId20"/>
    <p:sldLayoutId id="2147483690" r:id="rId21"/>
    <p:sldLayoutId id="2147483691" r:id="rId22"/>
    <p:sldLayoutId id="2147483692" r:id="rId23"/>
    <p:sldLayoutId id="2147483693" r:id="rId24"/>
    <p:sldLayoutId id="2147483673" r:id="rId25"/>
    <p:sldLayoutId id="2147483694" r:id="rId26"/>
    <p:sldLayoutId id="2147483697" r:id="rId27"/>
    <p:sldLayoutId id="2147483706" r:id="rId28"/>
    <p:sldLayoutId id="2147483707" r:id="rId29"/>
    <p:sldLayoutId id="2147483708" r:id="rId30"/>
    <p:sldLayoutId id="2147483684" r:id="rId31"/>
    <p:sldLayoutId id="2147483698" r:id="rId32"/>
    <p:sldLayoutId id="2147483699" r:id="rId33"/>
    <p:sldLayoutId id="2147483656" r:id="rId34"/>
    <p:sldLayoutId id="2147483700" r:id="rId35"/>
    <p:sldLayoutId id="2147483701" r:id="rId36"/>
  </p:sldLayoutIdLst>
  <p:txStyles>
    <p:titleStyle>
      <a:lvl1pPr algn="l" defTabSz="914400" rtl="0" eaLnBrk="1" latinLnBrk="0" hangingPunct="1">
        <a:lnSpc>
          <a:spcPct val="90000"/>
        </a:lnSpc>
        <a:spcBef>
          <a:spcPct val="0"/>
        </a:spcBef>
        <a:buNone/>
        <a:defRPr sz="4400" b="1" kern="1200">
          <a:solidFill>
            <a:srgbClr val="EE7624"/>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649A1-1B95-4751-9B6E-28277347E9BC}"/>
              </a:ext>
            </a:extLst>
          </p:cNvPr>
          <p:cNvSpPr>
            <a:spLocks noGrp="1"/>
          </p:cNvSpPr>
          <p:nvPr>
            <p:ph type="ctrTitle"/>
          </p:nvPr>
        </p:nvSpPr>
        <p:spPr>
          <a:xfrm>
            <a:off x="3062021" y="2251953"/>
            <a:ext cx="8824439" cy="2402731"/>
          </a:xfrm>
        </p:spPr>
        <p:txBody>
          <a:bodyPr>
            <a:noAutofit/>
          </a:bodyPr>
          <a:lstStyle/>
          <a:p>
            <a:pPr algn="l"/>
            <a:r>
              <a:rPr lang="en-GB" sz="5400" dirty="0">
                <a:solidFill>
                  <a:srgbClr val="54565B"/>
                </a:solidFill>
                <a:latin typeface="Circular Std Bold" panose="020B0804020101010102" pitchFamily="34" charset="0"/>
                <a:cs typeface="Circular Std Bold" panose="020B0804020101010102" pitchFamily="34" charset="0"/>
              </a:rPr>
              <a:t>A Voluntary Commitment to Collaborate to Prevent and Relieve Homelessness</a:t>
            </a:r>
          </a:p>
        </p:txBody>
      </p:sp>
      <p:pic>
        <p:nvPicPr>
          <p:cNvPr id="4" name="Picture 3" descr="Commitment to Collaborate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74084" y="162547"/>
            <a:ext cx="2807251" cy="1116639"/>
          </a:xfrm>
          <a:prstGeom prst="rect">
            <a:avLst/>
          </a:prstGeom>
        </p:spPr>
      </p:pic>
    </p:spTree>
    <p:extLst>
      <p:ext uri="{BB962C8B-B14F-4D97-AF65-F5344CB8AC3E}">
        <p14:creationId xmlns:p14="http://schemas.microsoft.com/office/powerpoint/2010/main" val="3790069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27590" y="834380"/>
            <a:ext cx="8405560" cy="2387600"/>
          </a:xfrm>
        </p:spPr>
        <p:txBody>
          <a:bodyPr>
            <a:normAutofit/>
          </a:bodyPr>
          <a:lstStyle/>
          <a:p>
            <a:pPr algn="l"/>
            <a:r>
              <a:rPr lang="en-GB" sz="3600" dirty="0">
                <a:solidFill>
                  <a:schemeClr val="bg1"/>
                </a:solidFill>
                <a:latin typeface="Circular Std Bold" panose="020B0804020101010102" pitchFamily="34" charset="0"/>
                <a:cs typeface="Circular Std Bold" panose="020B0804020101010102" pitchFamily="34" charset="0"/>
              </a:rPr>
              <a:t>Session 1 – </a:t>
            </a:r>
            <a:br>
              <a:rPr lang="en-GB" dirty="0">
                <a:latin typeface="Circular Std Bold" panose="020B0804020101010102" pitchFamily="34" charset="0"/>
                <a:cs typeface="Circular Std Bold" panose="020B0804020101010102" pitchFamily="34" charset="0"/>
              </a:rPr>
            </a:br>
            <a:r>
              <a:rPr lang="en-GB" sz="3200" dirty="0">
                <a:solidFill>
                  <a:srgbClr val="F28D4A"/>
                </a:solidFill>
                <a:latin typeface="Circular Std Book" panose="020B0604020101020102" pitchFamily="34" charset="0"/>
                <a:cs typeface="Circular Std Book" panose="020B0604020101020102" pitchFamily="34" charset="0"/>
              </a:rPr>
              <a:t>What do we already do, and is currently in place, to prevent and relieve homelessness?</a:t>
            </a:r>
          </a:p>
        </p:txBody>
      </p:sp>
      <p:sp>
        <p:nvSpPr>
          <p:cNvPr id="3" name="Subtitle 2"/>
          <p:cNvSpPr>
            <a:spLocks noGrp="1"/>
          </p:cNvSpPr>
          <p:nvPr>
            <p:ph type="subTitle" idx="1"/>
          </p:nvPr>
        </p:nvSpPr>
        <p:spPr>
          <a:xfrm>
            <a:off x="627590" y="3464832"/>
            <a:ext cx="8361786" cy="2574827"/>
          </a:xfrm>
        </p:spPr>
        <p:txBody>
          <a:bodyPr>
            <a:normAutofit fontScale="85000" lnSpcReduction="10000"/>
          </a:bodyPr>
          <a:lstStyle/>
          <a:p>
            <a:pPr marL="342900" indent="-342900" algn="l">
              <a:buFont typeface="Wingdings" panose="05000000000000000000" pitchFamily="2" charset="2"/>
              <a:buChar char="§"/>
            </a:pPr>
            <a:r>
              <a:rPr lang="en-GB" dirty="0">
                <a:latin typeface="Circular Std Book" panose="020B0604020101020102" pitchFamily="34" charset="0"/>
                <a:cs typeface="Circular Std Book" panose="020B0604020101020102" pitchFamily="34" charset="0"/>
              </a:rPr>
              <a:t>30 minutes to discuss what </a:t>
            </a:r>
            <a:r>
              <a:rPr lang="en-GB" b="1" dirty="0">
                <a:latin typeface="Circular Std Book" panose="020B0604020101020102" pitchFamily="34" charset="0"/>
                <a:cs typeface="Circular Std Book" panose="020B0604020101020102" pitchFamily="34" charset="0"/>
              </a:rPr>
              <a:t>we do now </a:t>
            </a:r>
            <a:r>
              <a:rPr lang="en-GB" dirty="0">
                <a:latin typeface="Circular Std Book" panose="020B0604020101020102" pitchFamily="34" charset="0"/>
                <a:cs typeface="Circular Std Book" panose="020B0604020101020102" pitchFamily="34" charset="0"/>
              </a:rPr>
              <a:t>to keep people included</a:t>
            </a:r>
          </a:p>
          <a:p>
            <a:pPr marL="342900" indent="-342900" algn="l">
              <a:buFont typeface="Wingdings" panose="05000000000000000000" pitchFamily="2" charset="2"/>
              <a:buChar char="§"/>
            </a:pPr>
            <a:r>
              <a:rPr lang="en-GB" dirty="0">
                <a:latin typeface="Circular Std Book" panose="020B0604020101020102" pitchFamily="34" charset="0"/>
                <a:cs typeface="Circular Std Book" panose="020B0604020101020102" pitchFamily="34" charset="0"/>
              </a:rPr>
              <a:t>Use the suggested questions in the toolkit to prompt discussions</a:t>
            </a:r>
          </a:p>
          <a:p>
            <a:pPr marL="342900" indent="-342900" algn="l">
              <a:buFont typeface="Wingdings" panose="05000000000000000000" pitchFamily="2" charset="2"/>
              <a:buChar char="§"/>
            </a:pPr>
            <a:r>
              <a:rPr lang="en-GB" dirty="0">
                <a:latin typeface="Circular Std Book" panose="020B0604020101020102" pitchFamily="34" charset="0"/>
                <a:cs typeface="Circular Std Book" panose="020B0604020101020102" pitchFamily="34" charset="0"/>
              </a:rPr>
              <a:t>State which category the intervention falls into and mark it on the template (universal, targeted, etc.)</a:t>
            </a:r>
          </a:p>
          <a:p>
            <a:pPr marL="342900" indent="-342900" algn="l">
              <a:buFont typeface="Wingdings" panose="05000000000000000000" pitchFamily="2" charset="2"/>
              <a:buChar char="§"/>
            </a:pPr>
            <a:r>
              <a:rPr lang="en-GB" dirty="0">
                <a:latin typeface="Circular Std Book" panose="020B0604020101020102" pitchFamily="34" charset="0"/>
                <a:cs typeface="Circular Std Book" panose="020B0604020101020102" pitchFamily="34" charset="0"/>
              </a:rPr>
              <a:t>Give thought to how activity can be moved from the crisis prevention &amp; relief space towards the universal space.  Are there things that could be put in place to move things upstream, away from crisis, as much as possible?</a:t>
            </a:r>
          </a:p>
          <a:p>
            <a:pPr marL="342900" indent="-342900" algn="l">
              <a:buFont typeface="Arial" panose="020B0604020202020204" pitchFamily="34" charset="0"/>
              <a:buChar char="•"/>
            </a:pPr>
            <a:endParaRPr lang="en-GB" dirty="0">
              <a:latin typeface="Circular Std Book" panose="020B0604020101020102" pitchFamily="34" charset="0"/>
              <a:cs typeface="Circular Std Book" panose="020B0604020101020102" pitchFamily="34" charset="0"/>
            </a:endParaRPr>
          </a:p>
        </p:txBody>
      </p:sp>
      <p:sp>
        <p:nvSpPr>
          <p:cNvPr id="4" name="Rectangle 3"/>
          <p:cNvSpPr/>
          <p:nvPr/>
        </p:nvSpPr>
        <p:spPr>
          <a:xfrm>
            <a:off x="9450420" y="-131324"/>
            <a:ext cx="7198469" cy="7130374"/>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48414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1478568840"/>
              </p:ext>
            </p:extLst>
          </p:nvPr>
        </p:nvGraphicFramePr>
        <p:xfrm>
          <a:off x="459791" y="1233078"/>
          <a:ext cx="11248845" cy="5469152"/>
        </p:xfrm>
        <a:graphic>
          <a:graphicData uri="http://schemas.openxmlformats.org/drawingml/2006/table">
            <a:tbl>
              <a:tblPr firstRow="1" bandRow="1">
                <a:tableStyleId>{21E4AEA4-8DFA-4A89-87EB-49C32662AFE0}</a:tableStyleId>
              </a:tblPr>
              <a:tblGrid>
                <a:gridCol w="7723264">
                  <a:extLst>
                    <a:ext uri="{9D8B030D-6E8A-4147-A177-3AD203B41FA5}">
                      <a16:colId xmlns:a16="http://schemas.microsoft.com/office/drawing/2014/main" val="20000"/>
                    </a:ext>
                  </a:extLst>
                </a:gridCol>
                <a:gridCol w="542397">
                  <a:extLst>
                    <a:ext uri="{9D8B030D-6E8A-4147-A177-3AD203B41FA5}">
                      <a16:colId xmlns:a16="http://schemas.microsoft.com/office/drawing/2014/main" val="20001"/>
                    </a:ext>
                  </a:extLst>
                </a:gridCol>
                <a:gridCol w="624936">
                  <a:extLst>
                    <a:ext uri="{9D8B030D-6E8A-4147-A177-3AD203B41FA5}">
                      <a16:colId xmlns:a16="http://schemas.microsoft.com/office/drawing/2014/main" val="20002"/>
                    </a:ext>
                  </a:extLst>
                </a:gridCol>
                <a:gridCol w="495233">
                  <a:extLst>
                    <a:ext uri="{9D8B030D-6E8A-4147-A177-3AD203B41FA5}">
                      <a16:colId xmlns:a16="http://schemas.microsoft.com/office/drawing/2014/main" val="20003"/>
                    </a:ext>
                  </a:extLst>
                </a:gridCol>
                <a:gridCol w="672100">
                  <a:extLst>
                    <a:ext uri="{9D8B030D-6E8A-4147-A177-3AD203B41FA5}">
                      <a16:colId xmlns:a16="http://schemas.microsoft.com/office/drawing/2014/main" val="20004"/>
                    </a:ext>
                  </a:extLst>
                </a:gridCol>
                <a:gridCol w="636728">
                  <a:extLst>
                    <a:ext uri="{9D8B030D-6E8A-4147-A177-3AD203B41FA5}">
                      <a16:colId xmlns:a16="http://schemas.microsoft.com/office/drawing/2014/main" val="20005"/>
                    </a:ext>
                  </a:extLst>
                </a:gridCol>
                <a:gridCol w="554187">
                  <a:extLst>
                    <a:ext uri="{9D8B030D-6E8A-4147-A177-3AD203B41FA5}">
                      <a16:colId xmlns:a16="http://schemas.microsoft.com/office/drawing/2014/main" val="20006"/>
                    </a:ext>
                  </a:extLst>
                </a:gridCol>
              </a:tblGrid>
              <a:tr h="683644">
                <a:tc>
                  <a:txBody>
                    <a:bodyPr/>
                    <a:lstStyle/>
                    <a:p>
                      <a:pPr algn="l"/>
                      <a:r>
                        <a:rPr lang="en-GB" dirty="0">
                          <a:solidFill>
                            <a:schemeClr val="tx1"/>
                          </a:solidFill>
                        </a:rPr>
                        <a:t>What do we already do, and is currently in place, to prevent and relieve homelessness?</a:t>
                      </a:r>
                      <a:endParaRPr lang="en-GB" b="1" dirty="0">
                        <a:solidFill>
                          <a:schemeClr val="tx1"/>
                        </a:solidFill>
                        <a:latin typeface="Circular Std Bold" panose="020B0804020101010102" pitchFamily="34" charset="0"/>
                        <a:cs typeface="Circular Std Bold" panose="020B0804020101010102" pitchFamily="34" charset="0"/>
                      </a:endParaRPr>
                    </a:p>
                  </a:txBody>
                  <a:tcPr anchor="ctr"/>
                </a:tc>
                <a:tc>
                  <a:txBody>
                    <a:bodyPr/>
                    <a:lstStyle/>
                    <a:p>
                      <a:pPr algn="l"/>
                      <a:r>
                        <a:rPr lang="en-GB" dirty="0">
                          <a:solidFill>
                            <a:schemeClr val="tx1"/>
                          </a:solidFill>
                        </a:rPr>
                        <a:t>U</a:t>
                      </a:r>
                      <a:endParaRPr lang="en-GB" b="1" dirty="0">
                        <a:solidFill>
                          <a:schemeClr val="tx1"/>
                        </a:solidFill>
                        <a:latin typeface="Circular Std Bold" panose="020B0804020101010102" pitchFamily="34" charset="0"/>
                        <a:cs typeface="Circular Std Bold" panose="020B0804020101010102" pitchFamily="34" charset="0"/>
                      </a:endParaRPr>
                    </a:p>
                  </a:txBody>
                  <a:tcPr anchor="ctr"/>
                </a:tc>
                <a:tc>
                  <a:txBody>
                    <a:bodyPr/>
                    <a:lstStyle/>
                    <a:p>
                      <a:pPr algn="l"/>
                      <a:r>
                        <a:rPr lang="en-GB" dirty="0">
                          <a:solidFill>
                            <a:schemeClr val="tx1"/>
                          </a:solidFill>
                        </a:rPr>
                        <a:t>T</a:t>
                      </a:r>
                      <a:endParaRPr lang="en-GB" b="1" dirty="0">
                        <a:solidFill>
                          <a:schemeClr val="tx1"/>
                        </a:solidFill>
                        <a:latin typeface="Circular Std Bold" panose="020B0804020101010102" pitchFamily="34" charset="0"/>
                        <a:cs typeface="Circular Std Bold" panose="020B0804020101010102" pitchFamily="34" charset="0"/>
                      </a:endParaRPr>
                    </a:p>
                  </a:txBody>
                  <a:tcPr anchor="ctr"/>
                </a:tc>
                <a:tc>
                  <a:txBody>
                    <a:bodyPr/>
                    <a:lstStyle/>
                    <a:p>
                      <a:pPr algn="l"/>
                      <a:r>
                        <a:rPr lang="en-GB" dirty="0">
                          <a:solidFill>
                            <a:schemeClr val="tx1"/>
                          </a:solidFill>
                        </a:rPr>
                        <a:t>C</a:t>
                      </a:r>
                      <a:endParaRPr lang="en-GB" b="1" dirty="0">
                        <a:solidFill>
                          <a:schemeClr val="tx1"/>
                        </a:solidFill>
                        <a:latin typeface="Circular Std Bold" panose="020B0804020101010102" pitchFamily="34" charset="0"/>
                        <a:cs typeface="Circular Std Bold" panose="020B0804020101010102" pitchFamily="34" charset="0"/>
                      </a:endParaRPr>
                    </a:p>
                  </a:txBody>
                  <a:tcPr anchor="ctr"/>
                </a:tc>
                <a:tc>
                  <a:txBody>
                    <a:bodyPr/>
                    <a:lstStyle/>
                    <a:p>
                      <a:pPr algn="l"/>
                      <a:r>
                        <a:rPr lang="en-GB" dirty="0">
                          <a:solidFill>
                            <a:schemeClr val="tx1"/>
                          </a:solidFill>
                        </a:rPr>
                        <a:t>R</a:t>
                      </a:r>
                      <a:endParaRPr lang="en-GB" b="1" dirty="0">
                        <a:solidFill>
                          <a:schemeClr val="tx1"/>
                        </a:solidFill>
                        <a:latin typeface="Circular Std Bold" panose="020B0804020101010102" pitchFamily="34" charset="0"/>
                        <a:cs typeface="Circular Std Bold" panose="020B0804020101010102" pitchFamily="34" charset="0"/>
                      </a:endParaRPr>
                    </a:p>
                  </a:txBody>
                  <a:tcPr anchor="ctr"/>
                </a:tc>
                <a:tc>
                  <a:txBody>
                    <a:bodyPr/>
                    <a:lstStyle/>
                    <a:p>
                      <a:pPr algn="l"/>
                      <a:r>
                        <a:rPr lang="en-GB" dirty="0">
                          <a:solidFill>
                            <a:schemeClr val="tx1"/>
                          </a:solidFill>
                        </a:rPr>
                        <a:t>M</a:t>
                      </a:r>
                      <a:endParaRPr lang="en-GB" b="1" dirty="0">
                        <a:solidFill>
                          <a:schemeClr val="tx1"/>
                        </a:solidFill>
                        <a:latin typeface="Circular Std Bold" panose="020B0804020101010102" pitchFamily="34" charset="0"/>
                        <a:cs typeface="Circular Std Bold" panose="020B0804020101010102" pitchFamily="34" charset="0"/>
                      </a:endParaRPr>
                    </a:p>
                  </a:txBody>
                  <a:tcPr anchor="ctr"/>
                </a:tc>
                <a:tc>
                  <a:txBody>
                    <a:bodyPr/>
                    <a:lstStyle/>
                    <a:p>
                      <a:pPr algn="l"/>
                      <a:r>
                        <a:rPr lang="en-GB" dirty="0">
                          <a:solidFill>
                            <a:schemeClr val="tx1"/>
                          </a:solidFill>
                        </a:rPr>
                        <a:t>S</a:t>
                      </a:r>
                      <a:endParaRPr lang="en-GB" b="1" dirty="0">
                        <a:solidFill>
                          <a:schemeClr val="tx1"/>
                        </a:solidFill>
                        <a:latin typeface="Circular Std Bold" panose="020B0804020101010102" pitchFamily="34" charset="0"/>
                        <a:cs typeface="Circular Std Bold" panose="020B0804020101010102" pitchFamily="34" charset="0"/>
                      </a:endParaRPr>
                    </a:p>
                  </a:txBody>
                  <a:tcPr anchor="ctr"/>
                </a:tc>
                <a:extLst>
                  <a:ext uri="{0D108BD9-81ED-4DB2-BD59-A6C34878D82A}">
                    <a16:rowId xmlns:a16="http://schemas.microsoft.com/office/drawing/2014/main" val="10000"/>
                  </a:ext>
                </a:extLst>
              </a:tr>
              <a:tr h="683644">
                <a:tc>
                  <a:txBody>
                    <a:bodyPr/>
                    <a:lstStyle/>
                    <a:p>
                      <a:endParaRPr lang="en-GB" b="1" dirty="0"/>
                    </a:p>
                  </a:txBody>
                  <a:tcPr/>
                </a:tc>
                <a:tc>
                  <a:txBody>
                    <a:bodyPr/>
                    <a:lstStyle/>
                    <a:p>
                      <a:endParaRPr lang="en-GB" b="1"/>
                    </a:p>
                  </a:txBody>
                  <a:tcPr/>
                </a:tc>
                <a:tc>
                  <a:txBody>
                    <a:bodyPr/>
                    <a:lstStyle/>
                    <a:p>
                      <a:endParaRPr lang="en-GB" b="1"/>
                    </a:p>
                  </a:txBody>
                  <a:tcPr/>
                </a:tc>
                <a:tc>
                  <a:txBody>
                    <a:bodyPr/>
                    <a:lstStyle/>
                    <a:p>
                      <a:endParaRPr lang="en-GB" b="1"/>
                    </a:p>
                  </a:txBody>
                  <a:tcPr/>
                </a:tc>
                <a:tc>
                  <a:txBody>
                    <a:bodyPr/>
                    <a:lstStyle/>
                    <a:p>
                      <a:endParaRPr lang="en-GB" b="1"/>
                    </a:p>
                  </a:txBody>
                  <a:tcPr/>
                </a:tc>
                <a:tc>
                  <a:txBody>
                    <a:bodyPr/>
                    <a:lstStyle/>
                    <a:p>
                      <a:endParaRPr lang="en-GB" b="1"/>
                    </a:p>
                  </a:txBody>
                  <a:tcPr/>
                </a:tc>
                <a:tc>
                  <a:txBody>
                    <a:bodyPr/>
                    <a:lstStyle/>
                    <a:p>
                      <a:endParaRPr lang="en-GB" b="1"/>
                    </a:p>
                  </a:txBody>
                  <a:tcPr/>
                </a:tc>
                <a:extLst>
                  <a:ext uri="{0D108BD9-81ED-4DB2-BD59-A6C34878D82A}">
                    <a16:rowId xmlns:a16="http://schemas.microsoft.com/office/drawing/2014/main" val="10001"/>
                  </a:ext>
                </a:extLst>
              </a:tr>
              <a:tr h="683644">
                <a:tc>
                  <a:txBody>
                    <a:bodyPr/>
                    <a:lstStyle/>
                    <a:p>
                      <a:endParaRPr lang="en-GB" b="1" dirty="0"/>
                    </a:p>
                  </a:txBody>
                  <a:tcPr/>
                </a:tc>
                <a:tc>
                  <a:txBody>
                    <a:bodyPr/>
                    <a:lstStyle/>
                    <a:p>
                      <a:endParaRPr lang="en-GB" b="1"/>
                    </a:p>
                  </a:txBody>
                  <a:tcPr/>
                </a:tc>
                <a:tc>
                  <a:txBody>
                    <a:bodyPr/>
                    <a:lstStyle/>
                    <a:p>
                      <a:endParaRPr lang="en-GB" b="1"/>
                    </a:p>
                  </a:txBody>
                  <a:tcPr/>
                </a:tc>
                <a:tc>
                  <a:txBody>
                    <a:bodyPr/>
                    <a:lstStyle/>
                    <a:p>
                      <a:endParaRPr lang="en-GB" b="1"/>
                    </a:p>
                  </a:txBody>
                  <a:tcPr/>
                </a:tc>
                <a:tc>
                  <a:txBody>
                    <a:bodyPr/>
                    <a:lstStyle/>
                    <a:p>
                      <a:endParaRPr lang="en-GB" b="1"/>
                    </a:p>
                  </a:txBody>
                  <a:tcPr/>
                </a:tc>
                <a:tc>
                  <a:txBody>
                    <a:bodyPr/>
                    <a:lstStyle/>
                    <a:p>
                      <a:endParaRPr lang="en-GB" b="1"/>
                    </a:p>
                  </a:txBody>
                  <a:tcPr/>
                </a:tc>
                <a:tc>
                  <a:txBody>
                    <a:bodyPr/>
                    <a:lstStyle/>
                    <a:p>
                      <a:endParaRPr lang="en-GB" b="1"/>
                    </a:p>
                  </a:txBody>
                  <a:tcPr/>
                </a:tc>
                <a:extLst>
                  <a:ext uri="{0D108BD9-81ED-4DB2-BD59-A6C34878D82A}">
                    <a16:rowId xmlns:a16="http://schemas.microsoft.com/office/drawing/2014/main" val="10002"/>
                  </a:ext>
                </a:extLst>
              </a:tr>
              <a:tr h="683644">
                <a:tc>
                  <a:txBody>
                    <a:bodyPr/>
                    <a:lstStyle/>
                    <a:p>
                      <a:endParaRPr lang="en-GB" b="1" dirty="0"/>
                    </a:p>
                  </a:txBody>
                  <a:tcPr/>
                </a:tc>
                <a:tc>
                  <a:txBody>
                    <a:bodyPr/>
                    <a:lstStyle/>
                    <a:p>
                      <a:endParaRPr lang="en-GB" b="1" dirty="0"/>
                    </a:p>
                  </a:txBody>
                  <a:tcPr/>
                </a:tc>
                <a:tc>
                  <a:txBody>
                    <a:bodyPr/>
                    <a:lstStyle/>
                    <a:p>
                      <a:endParaRPr lang="en-GB" b="1"/>
                    </a:p>
                  </a:txBody>
                  <a:tcPr/>
                </a:tc>
                <a:tc>
                  <a:txBody>
                    <a:bodyPr/>
                    <a:lstStyle/>
                    <a:p>
                      <a:endParaRPr lang="en-GB" b="1"/>
                    </a:p>
                  </a:txBody>
                  <a:tcPr/>
                </a:tc>
                <a:tc>
                  <a:txBody>
                    <a:bodyPr/>
                    <a:lstStyle/>
                    <a:p>
                      <a:endParaRPr lang="en-GB" b="1"/>
                    </a:p>
                  </a:txBody>
                  <a:tcPr/>
                </a:tc>
                <a:tc>
                  <a:txBody>
                    <a:bodyPr/>
                    <a:lstStyle/>
                    <a:p>
                      <a:endParaRPr lang="en-GB" b="1"/>
                    </a:p>
                  </a:txBody>
                  <a:tcPr/>
                </a:tc>
                <a:tc>
                  <a:txBody>
                    <a:bodyPr/>
                    <a:lstStyle/>
                    <a:p>
                      <a:endParaRPr lang="en-GB" b="1"/>
                    </a:p>
                  </a:txBody>
                  <a:tcPr/>
                </a:tc>
                <a:extLst>
                  <a:ext uri="{0D108BD9-81ED-4DB2-BD59-A6C34878D82A}">
                    <a16:rowId xmlns:a16="http://schemas.microsoft.com/office/drawing/2014/main" val="10003"/>
                  </a:ext>
                </a:extLst>
              </a:tr>
              <a:tr h="683644">
                <a:tc>
                  <a:txBody>
                    <a:bodyPr/>
                    <a:lstStyle/>
                    <a:p>
                      <a:endParaRPr lang="en-GB" b="1" dirty="0"/>
                    </a:p>
                  </a:txBody>
                  <a:tcPr/>
                </a:tc>
                <a:tc>
                  <a:txBody>
                    <a:bodyPr/>
                    <a:lstStyle/>
                    <a:p>
                      <a:endParaRPr lang="en-GB" b="1"/>
                    </a:p>
                  </a:txBody>
                  <a:tcPr/>
                </a:tc>
                <a:tc>
                  <a:txBody>
                    <a:bodyPr/>
                    <a:lstStyle/>
                    <a:p>
                      <a:endParaRPr lang="en-GB" b="1"/>
                    </a:p>
                  </a:txBody>
                  <a:tcPr/>
                </a:tc>
                <a:tc>
                  <a:txBody>
                    <a:bodyPr/>
                    <a:lstStyle/>
                    <a:p>
                      <a:endParaRPr lang="en-GB" b="1"/>
                    </a:p>
                  </a:txBody>
                  <a:tcPr/>
                </a:tc>
                <a:tc>
                  <a:txBody>
                    <a:bodyPr/>
                    <a:lstStyle/>
                    <a:p>
                      <a:endParaRPr lang="en-GB" b="1"/>
                    </a:p>
                  </a:txBody>
                  <a:tcPr/>
                </a:tc>
                <a:tc>
                  <a:txBody>
                    <a:bodyPr/>
                    <a:lstStyle/>
                    <a:p>
                      <a:endParaRPr lang="en-GB" b="1"/>
                    </a:p>
                  </a:txBody>
                  <a:tcPr/>
                </a:tc>
                <a:tc>
                  <a:txBody>
                    <a:bodyPr/>
                    <a:lstStyle/>
                    <a:p>
                      <a:endParaRPr lang="en-GB" b="1"/>
                    </a:p>
                  </a:txBody>
                  <a:tcPr/>
                </a:tc>
                <a:extLst>
                  <a:ext uri="{0D108BD9-81ED-4DB2-BD59-A6C34878D82A}">
                    <a16:rowId xmlns:a16="http://schemas.microsoft.com/office/drawing/2014/main" val="10004"/>
                  </a:ext>
                </a:extLst>
              </a:tr>
              <a:tr h="683644">
                <a:tc>
                  <a:txBody>
                    <a:bodyPr/>
                    <a:lstStyle/>
                    <a:p>
                      <a:endParaRPr lang="en-GB" b="1" dirty="0"/>
                    </a:p>
                  </a:txBody>
                  <a:tcPr/>
                </a:tc>
                <a:tc>
                  <a:txBody>
                    <a:bodyPr/>
                    <a:lstStyle/>
                    <a:p>
                      <a:endParaRPr lang="en-GB" b="1"/>
                    </a:p>
                  </a:txBody>
                  <a:tcPr/>
                </a:tc>
                <a:tc>
                  <a:txBody>
                    <a:bodyPr/>
                    <a:lstStyle/>
                    <a:p>
                      <a:endParaRPr lang="en-GB" b="1"/>
                    </a:p>
                  </a:txBody>
                  <a:tcPr/>
                </a:tc>
                <a:tc>
                  <a:txBody>
                    <a:bodyPr/>
                    <a:lstStyle/>
                    <a:p>
                      <a:endParaRPr lang="en-GB" b="1"/>
                    </a:p>
                  </a:txBody>
                  <a:tcPr/>
                </a:tc>
                <a:tc>
                  <a:txBody>
                    <a:bodyPr/>
                    <a:lstStyle/>
                    <a:p>
                      <a:endParaRPr lang="en-GB" b="1"/>
                    </a:p>
                  </a:txBody>
                  <a:tcPr/>
                </a:tc>
                <a:tc>
                  <a:txBody>
                    <a:bodyPr/>
                    <a:lstStyle/>
                    <a:p>
                      <a:endParaRPr lang="en-GB" b="1"/>
                    </a:p>
                  </a:txBody>
                  <a:tcPr/>
                </a:tc>
                <a:tc>
                  <a:txBody>
                    <a:bodyPr/>
                    <a:lstStyle/>
                    <a:p>
                      <a:endParaRPr lang="en-GB" b="1"/>
                    </a:p>
                  </a:txBody>
                  <a:tcPr/>
                </a:tc>
                <a:extLst>
                  <a:ext uri="{0D108BD9-81ED-4DB2-BD59-A6C34878D82A}">
                    <a16:rowId xmlns:a16="http://schemas.microsoft.com/office/drawing/2014/main" val="10005"/>
                  </a:ext>
                </a:extLst>
              </a:tr>
              <a:tr h="683644">
                <a:tc>
                  <a:txBody>
                    <a:bodyPr/>
                    <a:lstStyle/>
                    <a:p>
                      <a:endParaRPr lang="en-GB" b="1" dirty="0"/>
                    </a:p>
                  </a:txBody>
                  <a:tcPr/>
                </a:tc>
                <a:tc>
                  <a:txBody>
                    <a:bodyPr/>
                    <a:lstStyle/>
                    <a:p>
                      <a:endParaRPr lang="en-GB" b="1"/>
                    </a:p>
                  </a:txBody>
                  <a:tcPr/>
                </a:tc>
                <a:tc>
                  <a:txBody>
                    <a:bodyPr/>
                    <a:lstStyle/>
                    <a:p>
                      <a:endParaRPr lang="en-GB" b="1" dirty="0"/>
                    </a:p>
                  </a:txBody>
                  <a:tcPr/>
                </a:tc>
                <a:tc>
                  <a:txBody>
                    <a:bodyPr/>
                    <a:lstStyle/>
                    <a:p>
                      <a:endParaRPr lang="en-GB" b="1" dirty="0"/>
                    </a:p>
                  </a:txBody>
                  <a:tcPr/>
                </a:tc>
                <a:tc>
                  <a:txBody>
                    <a:bodyPr/>
                    <a:lstStyle/>
                    <a:p>
                      <a:endParaRPr lang="en-GB" b="1" dirty="0"/>
                    </a:p>
                  </a:txBody>
                  <a:tcPr/>
                </a:tc>
                <a:tc>
                  <a:txBody>
                    <a:bodyPr/>
                    <a:lstStyle/>
                    <a:p>
                      <a:endParaRPr lang="en-GB" b="1" dirty="0"/>
                    </a:p>
                  </a:txBody>
                  <a:tcPr/>
                </a:tc>
                <a:tc>
                  <a:txBody>
                    <a:bodyPr/>
                    <a:lstStyle/>
                    <a:p>
                      <a:endParaRPr lang="en-GB" b="1" dirty="0"/>
                    </a:p>
                  </a:txBody>
                  <a:tcPr/>
                </a:tc>
                <a:extLst>
                  <a:ext uri="{0D108BD9-81ED-4DB2-BD59-A6C34878D82A}">
                    <a16:rowId xmlns:a16="http://schemas.microsoft.com/office/drawing/2014/main" val="10006"/>
                  </a:ext>
                </a:extLst>
              </a:tr>
              <a:tr h="683644">
                <a:tc>
                  <a:txBody>
                    <a:bodyPr/>
                    <a:lstStyle/>
                    <a:p>
                      <a:endParaRPr lang="en-GB" b="1" dirty="0"/>
                    </a:p>
                  </a:txBody>
                  <a:tcPr/>
                </a:tc>
                <a:tc>
                  <a:txBody>
                    <a:bodyPr/>
                    <a:lstStyle/>
                    <a:p>
                      <a:endParaRPr lang="en-GB" b="1" dirty="0"/>
                    </a:p>
                  </a:txBody>
                  <a:tcPr/>
                </a:tc>
                <a:tc>
                  <a:txBody>
                    <a:bodyPr/>
                    <a:lstStyle/>
                    <a:p>
                      <a:endParaRPr lang="en-GB" b="1" dirty="0"/>
                    </a:p>
                  </a:txBody>
                  <a:tcPr/>
                </a:tc>
                <a:tc>
                  <a:txBody>
                    <a:bodyPr/>
                    <a:lstStyle/>
                    <a:p>
                      <a:endParaRPr lang="en-GB" b="1" dirty="0"/>
                    </a:p>
                  </a:txBody>
                  <a:tcPr/>
                </a:tc>
                <a:tc>
                  <a:txBody>
                    <a:bodyPr/>
                    <a:lstStyle/>
                    <a:p>
                      <a:endParaRPr lang="en-GB" b="1"/>
                    </a:p>
                  </a:txBody>
                  <a:tcPr/>
                </a:tc>
                <a:tc>
                  <a:txBody>
                    <a:bodyPr/>
                    <a:lstStyle/>
                    <a:p>
                      <a:endParaRPr lang="en-GB" b="1"/>
                    </a:p>
                  </a:txBody>
                  <a:tcPr/>
                </a:tc>
                <a:tc>
                  <a:txBody>
                    <a:bodyPr/>
                    <a:lstStyle/>
                    <a:p>
                      <a:endParaRPr lang="en-GB" b="1" dirty="0"/>
                    </a:p>
                  </a:txBody>
                  <a:tcPr/>
                </a:tc>
                <a:extLst>
                  <a:ext uri="{0D108BD9-81ED-4DB2-BD59-A6C34878D82A}">
                    <a16:rowId xmlns:a16="http://schemas.microsoft.com/office/drawing/2014/main" val="10007"/>
                  </a:ext>
                </a:extLst>
              </a:tr>
            </a:tbl>
          </a:graphicData>
        </a:graphic>
      </p:graphicFrame>
      <p:sp>
        <p:nvSpPr>
          <p:cNvPr id="3" name="Title 1"/>
          <p:cNvSpPr>
            <a:spLocks noGrp="1"/>
          </p:cNvSpPr>
          <p:nvPr>
            <p:ph type="ctrTitle"/>
          </p:nvPr>
        </p:nvSpPr>
        <p:spPr>
          <a:xfrm>
            <a:off x="459791" y="274023"/>
            <a:ext cx="8871045" cy="772550"/>
          </a:xfrm>
        </p:spPr>
        <p:txBody>
          <a:bodyPr/>
          <a:lstStyle/>
          <a:p>
            <a:pPr algn="l"/>
            <a:r>
              <a:rPr lang="en-GB" dirty="0">
                <a:solidFill>
                  <a:schemeClr val="bg1"/>
                </a:solidFill>
                <a:latin typeface="Circular Std Bold" panose="020B0804020101010102" pitchFamily="34" charset="0"/>
                <a:cs typeface="Circular Std Bold" panose="020B0804020101010102" pitchFamily="34" charset="0"/>
              </a:rPr>
              <a:t>What are we already doing?</a:t>
            </a:r>
          </a:p>
        </p:txBody>
      </p:sp>
    </p:spTree>
    <p:extLst>
      <p:ext uri="{BB962C8B-B14F-4D97-AF65-F5344CB8AC3E}">
        <p14:creationId xmlns:p14="http://schemas.microsoft.com/office/powerpoint/2010/main" val="1157564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934700" y="662146"/>
            <a:ext cx="8871045" cy="1708386"/>
          </a:xfrm>
        </p:spPr>
        <p:txBody>
          <a:bodyPr>
            <a:normAutofit/>
          </a:bodyPr>
          <a:lstStyle/>
          <a:p>
            <a:pPr algn="l"/>
            <a:r>
              <a:rPr lang="en-GB" sz="3600" dirty="0">
                <a:solidFill>
                  <a:schemeClr val="bg1"/>
                </a:solidFill>
                <a:latin typeface="Circular Std Bold" panose="020B0804020101010102" pitchFamily="34" charset="0"/>
                <a:cs typeface="Circular Std Bold" panose="020B0804020101010102" pitchFamily="34" charset="0"/>
              </a:rPr>
              <a:t>Session 2 – </a:t>
            </a:r>
            <a:br>
              <a:rPr lang="en-GB" dirty="0">
                <a:latin typeface="Circular Std Bold" panose="020B0804020101010102" pitchFamily="34" charset="0"/>
                <a:cs typeface="Circular Std Bold" panose="020B0804020101010102" pitchFamily="34" charset="0"/>
              </a:rPr>
            </a:br>
            <a:r>
              <a:rPr lang="en-GB" sz="3200" dirty="0">
                <a:solidFill>
                  <a:srgbClr val="F28D4A"/>
                </a:solidFill>
                <a:latin typeface="Circular Std Book" panose="020B0604020101020102" pitchFamily="34" charset="0"/>
                <a:cs typeface="Circular Std Book" panose="020B0604020101020102" pitchFamily="34" charset="0"/>
              </a:rPr>
              <a:t>What are the gaps in our provision or service to prevent and relieve homelessness? </a:t>
            </a:r>
            <a:endParaRPr lang="en-GB" dirty="0">
              <a:solidFill>
                <a:srgbClr val="F28D4A"/>
              </a:solidFill>
              <a:latin typeface="Circular Std Book" panose="020B0604020101020102" pitchFamily="34" charset="0"/>
              <a:cs typeface="Circular Std Book" panose="020B0604020101020102" pitchFamily="34" charset="0"/>
            </a:endParaRPr>
          </a:p>
        </p:txBody>
      </p:sp>
      <p:sp>
        <p:nvSpPr>
          <p:cNvPr id="3" name="Subtitle 2"/>
          <p:cNvSpPr>
            <a:spLocks noGrp="1"/>
          </p:cNvSpPr>
          <p:nvPr>
            <p:ph type="subTitle" idx="1"/>
          </p:nvPr>
        </p:nvSpPr>
        <p:spPr>
          <a:xfrm>
            <a:off x="2986786" y="2760562"/>
            <a:ext cx="8871044" cy="3327721"/>
          </a:xfrm>
        </p:spPr>
        <p:txBody>
          <a:bodyPr>
            <a:normAutofit/>
          </a:bodyPr>
          <a:lstStyle/>
          <a:p>
            <a:pPr marL="342900" indent="-342900" algn="l">
              <a:buFont typeface="Wingdings" panose="05000000000000000000" pitchFamily="2" charset="2"/>
              <a:buChar char="§"/>
            </a:pPr>
            <a:r>
              <a:rPr lang="en-GB" dirty="0">
                <a:latin typeface="Circular Std Book" panose="020B0604020101020102" pitchFamily="34" charset="0"/>
                <a:cs typeface="Circular Std Book" panose="020B0604020101020102" pitchFamily="34" charset="0"/>
              </a:rPr>
              <a:t>30 minutes to discuss what are our gaps</a:t>
            </a:r>
          </a:p>
          <a:p>
            <a:pPr marL="342900" indent="-342900" algn="l">
              <a:buFont typeface="Wingdings" panose="05000000000000000000" pitchFamily="2" charset="2"/>
              <a:buChar char="§"/>
            </a:pPr>
            <a:r>
              <a:rPr lang="en-GB" dirty="0">
                <a:latin typeface="Circular Std Book" panose="020B0604020101020102" pitchFamily="34" charset="0"/>
                <a:cs typeface="Circular Std Book" panose="020B0604020101020102" pitchFamily="34" charset="0"/>
              </a:rPr>
              <a:t>Use the suggested questions to start discussions</a:t>
            </a:r>
          </a:p>
          <a:p>
            <a:pPr marL="342900" indent="-342900" algn="l">
              <a:buFont typeface="Wingdings" panose="05000000000000000000" pitchFamily="2" charset="2"/>
              <a:buChar char="§"/>
            </a:pPr>
            <a:r>
              <a:rPr lang="en-GB" dirty="0">
                <a:latin typeface="Circular Std Book" panose="020B0604020101020102" pitchFamily="34" charset="0"/>
                <a:cs typeface="Circular Std Book" panose="020B0604020101020102" pitchFamily="34" charset="0"/>
              </a:rPr>
              <a:t>State which category the intervention falls into and mark it on the template (universal, targeted, etc.)</a:t>
            </a:r>
          </a:p>
          <a:p>
            <a:pPr marL="342900" indent="-342900" algn="l">
              <a:buFont typeface="Wingdings" panose="05000000000000000000" pitchFamily="2" charset="2"/>
              <a:buChar char="§"/>
            </a:pPr>
            <a:r>
              <a:rPr lang="en-GB" dirty="0">
                <a:latin typeface="Circular Std Book" panose="020B0604020101020102" pitchFamily="34" charset="0"/>
                <a:cs typeface="Circular Std Book" panose="020B0604020101020102" pitchFamily="34" charset="0"/>
              </a:rPr>
              <a:t>Give thought to how activity can be moved from the crisis prevention &amp; relief space towards the universal space.  Are there things that could be put in place to move things upstream, away from crisis, as much as possible?</a:t>
            </a:r>
          </a:p>
          <a:p>
            <a:pPr marL="342900" indent="-342900">
              <a:buFont typeface="Arial" panose="020B0604020202020204" pitchFamily="34" charset="0"/>
              <a:buChar char="•"/>
            </a:pPr>
            <a:endParaRPr lang="en-GB" dirty="0">
              <a:latin typeface="Circular Std Book" panose="020B0604020101020102" pitchFamily="34" charset="0"/>
              <a:cs typeface="Circular Std Book" panose="020B0604020101020102" pitchFamily="34" charset="0"/>
            </a:endParaRPr>
          </a:p>
        </p:txBody>
      </p:sp>
      <p:sp>
        <p:nvSpPr>
          <p:cNvPr id="5" name="Rectangle 4">
            <a:extLst>
              <a:ext uri="{C183D7F6-B498-43B3-948B-1728B52AA6E4}">
                <adec:decorative xmlns:adec="http://schemas.microsoft.com/office/drawing/2017/decorative" val="1"/>
              </a:ext>
            </a:extLst>
          </p:cNvPr>
          <p:cNvSpPr/>
          <p:nvPr/>
        </p:nvSpPr>
        <p:spPr>
          <a:xfrm>
            <a:off x="-4270444" y="-111868"/>
            <a:ext cx="7198469" cy="7130374"/>
          </a:xfrm>
          <a:prstGeom prst="rect">
            <a:avLst/>
          </a:prstGeom>
          <a:blipFill dpi="0" rotWithShape="1">
            <a:blip r:embed="rId3">
              <a:alphaModFix amt="64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61471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2725463787"/>
              </p:ext>
            </p:extLst>
          </p:nvPr>
        </p:nvGraphicFramePr>
        <p:xfrm>
          <a:off x="554143" y="1094603"/>
          <a:ext cx="11248845" cy="5469152"/>
        </p:xfrm>
        <a:graphic>
          <a:graphicData uri="http://schemas.openxmlformats.org/drawingml/2006/table">
            <a:tbl>
              <a:tblPr firstRow="1" bandRow="1">
                <a:tableStyleId>{21E4AEA4-8DFA-4A89-87EB-49C32662AFE0}</a:tableStyleId>
              </a:tblPr>
              <a:tblGrid>
                <a:gridCol w="8127680">
                  <a:extLst>
                    <a:ext uri="{9D8B030D-6E8A-4147-A177-3AD203B41FA5}">
                      <a16:colId xmlns:a16="http://schemas.microsoft.com/office/drawing/2014/main" val="20000"/>
                    </a:ext>
                  </a:extLst>
                </a:gridCol>
                <a:gridCol w="550334">
                  <a:extLst>
                    <a:ext uri="{9D8B030D-6E8A-4147-A177-3AD203B41FA5}">
                      <a16:colId xmlns:a16="http://schemas.microsoft.com/office/drawing/2014/main" val="20001"/>
                    </a:ext>
                  </a:extLst>
                </a:gridCol>
                <a:gridCol w="448733">
                  <a:extLst>
                    <a:ext uri="{9D8B030D-6E8A-4147-A177-3AD203B41FA5}">
                      <a16:colId xmlns:a16="http://schemas.microsoft.com/office/drawing/2014/main" val="20002"/>
                    </a:ext>
                  </a:extLst>
                </a:gridCol>
                <a:gridCol w="508000">
                  <a:extLst>
                    <a:ext uri="{9D8B030D-6E8A-4147-A177-3AD203B41FA5}">
                      <a16:colId xmlns:a16="http://schemas.microsoft.com/office/drawing/2014/main" val="20003"/>
                    </a:ext>
                  </a:extLst>
                </a:gridCol>
                <a:gridCol w="499533">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gridCol w="504965">
                  <a:extLst>
                    <a:ext uri="{9D8B030D-6E8A-4147-A177-3AD203B41FA5}">
                      <a16:colId xmlns:a16="http://schemas.microsoft.com/office/drawing/2014/main" val="20006"/>
                    </a:ext>
                  </a:extLst>
                </a:gridCol>
              </a:tblGrid>
              <a:tr h="683644">
                <a:tc>
                  <a:txBody>
                    <a:bodyPr/>
                    <a:lstStyle/>
                    <a:p>
                      <a:pPr algn="ctr"/>
                      <a:r>
                        <a:rPr lang="en-GB" dirty="0">
                          <a:solidFill>
                            <a:schemeClr val="tx1"/>
                          </a:solidFill>
                        </a:rPr>
                        <a:t>What are the gaps in our provision or service to prevent and relieve homelessness?</a:t>
                      </a:r>
                    </a:p>
                  </a:txBody>
                  <a:tcPr anchor="ctr"/>
                </a:tc>
                <a:tc>
                  <a:txBody>
                    <a:bodyPr/>
                    <a:lstStyle/>
                    <a:p>
                      <a:pPr algn="ctr"/>
                      <a:r>
                        <a:rPr lang="en-GB" dirty="0">
                          <a:solidFill>
                            <a:schemeClr val="tx1"/>
                          </a:solidFill>
                        </a:rPr>
                        <a:t>U</a:t>
                      </a:r>
                    </a:p>
                  </a:txBody>
                  <a:tcPr anchor="ctr"/>
                </a:tc>
                <a:tc>
                  <a:txBody>
                    <a:bodyPr/>
                    <a:lstStyle/>
                    <a:p>
                      <a:pPr algn="ctr"/>
                      <a:r>
                        <a:rPr lang="en-GB" dirty="0">
                          <a:solidFill>
                            <a:schemeClr val="tx1"/>
                          </a:solidFill>
                        </a:rPr>
                        <a:t>T</a:t>
                      </a:r>
                    </a:p>
                  </a:txBody>
                  <a:tcPr anchor="ctr"/>
                </a:tc>
                <a:tc>
                  <a:txBody>
                    <a:bodyPr/>
                    <a:lstStyle/>
                    <a:p>
                      <a:pPr algn="ctr"/>
                      <a:r>
                        <a:rPr lang="en-GB" dirty="0">
                          <a:solidFill>
                            <a:schemeClr val="tx1"/>
                          </a:solidFill>
                        </a:rPr>
                        <a:t>C</a:t>
                      </a:r>
                    </a:p>
                  </a:txBody>
                  <a:tcPr anchor="ctr"/>
                </a:tc>
                <a:tc>
                  <a:txBody>
                    <a:bodyPr/>
                    <a:lstStyle/>
                    <a:p>
                      <a:pPr algn="ctr"/>
                      <a:r>
                        <a:rPr lang="en-GB" dirty="0">
                          <a:solidFill>
                            <a:schemeClr val="tx1"/>
                          </a:solidFill>
                        </a:rPr>
                        <a:t>R</a:t>
                      </a:r>
                    </a:p>
                  </a:txBody>
                  <a:tcPr anchor="ctr"/>
                </a:tc>
                <a:tc>
                  <a:txBody>
                    <a:bodyPr/>
                    <a:lstStyle/>
                    <a:p>
                      <a:pPr algn="ctr"/>
                      <a:r>
                        <a:rPr lang="en-GB" dirty="0">
                          <a:solidFill>
                            <a:schemeClr val="tx1"/>
                          </a:solidFill>
                        </a:rPr>
                        <a:t>M</a:t>
                      </a:r>
                    </a:p>
                  </a:txBody>
                  <a:tcPr anchor="ctr"/>
                </a:tc>
                <a:tc>
                  <a:txBody>
                    <a:bodyPr/>
                    <a:lstStyle/>
                    <a:p>
                      <a:pPr algn="ctr"/>
                      <a:r>
                        <a:rPr lang="en-GB" dirty="0">
                          <a:solidFill>
                            <a:schemeClr val="tx1"/>
                          </a:solidFill>
                        </a:rPr>
                        <a:t>S</a:t>
                      </a:r>
                    </a:p>
                  </a:txBody>
                  <a:tcPr anchor="ctr"/>
                </a:tc>
                <a:extLst>
                  <a:ext uri="{0D108BD9-81ED-4DB2-BD59-A6C34878D82A}">
                    <a16:rowId xmlns:a16="http://schemas.microsoft.com/office/drawing/2014/main" val="10000"/>
                  </a:ext>
                </a:extLst>
              </a:tr>
              <a:tr h="683644">
                <a:tc>
                  <a:txBody>
                    <a:bodyPr/>
                    <a:lstStyle/>
                    <a:p>
                      <a:endParaRPr lang="en-GB" dirty="0"/>
                    </a:p>
                  </a:txBody>
                  <a:tcPr/>
                </a:tc>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1"/>
                  </a:ext>
                </a:extLst>
              </a:tr>
              <a:tr h="683644">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2"/>
                  </a:ext>
                </a:extLst>
              </a:tr>
              <a:tr h="683644">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3"/>
                  </a:ext>
                </a:extLst>
              </a:tr>
              <a:tr h="683644">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4"/>
                  </a:ext>
                </a:extLst>
              </a:tr>
              <a:tr h="683644">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5"/>
                  </a:ext>
                </a:extLst>
              </a:tr>
              <a:tr h="683644">
                <a:tc>
                  <a:txBody>
                    <a:bodyPr/>
                    <a:lstStyle/>
                    <a:p>
                      <a:endParaRPr lang="en-GB" dirty="0"/>
                    </a:p>
                  </a:txBody>
                  <a:tcPr/>
                </a:tc>
                <a:tc>
                  <a:txBody>
                    <a:bodyPr/>
                    <a:lstStyle/>
                    <a:p>
                      <a:endParaRPr lang="en-GB"/>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6"/>
                  </a:ext>
                </a:extLst>
              </a:tr>
              <a:tr h="683644">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7"/>
                  </a:ext>
                </a:extLst>
              </a:tr>
            </a:tbl>
          </a:graphicData>
        </a:graphic>
      </p:graphicFrame>
      <p:sp>
        <p:nvSpPr>
          <p:cNvPr id="5" name="Title 1"/>
          <p:cNvSpPr txBox="1">
            <a:spLocks/>
          </p:cNvSpPr>
          <p:nvPr/>
        </p:nvSpPr>
        <p:spPr>
          <a:xfrm>
            <a:off x="441904" y="271131"/>
            <a:ext cx="8871045" cy="60781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4800" b="1" kern="1200">
                <a:solidFill>
                  <a:srgbClr val="EE7624"/>
                </a:solidFill>
                <a:latin typeface="Arial" panose="020B0604020202020204" pitchFamily="34" charset="0"/>
                <a:ea typeface="+mj-ea"/>
                <a:cs typeface="Arial" panose="020B0604020202020204" pitchFamily="34" charset="0"/>
              </a:defRPr>
            </a:lvl1pPr>
          </a:lstStyle>
          <a:p>
            <a:pPr algn="l"/>
            <a:r>
              <a:rPr lang="en-GB" sz="4000" dirty="0">
                <a:solidFill>
                  <a:schemeClr val="bg1"/>
                </a:solidFill>
                <a:latin typeface="Circular Std Bold" panose="020B0804020101010102" pitchFamily="34" charset="0"/>
                <a:cs typeface="Circular Std Bold" panose="020B0804020101010102" pitchFamily="34" charset="0"/>
              </a:rPr>
              <a:t>What are our gaps in provision?</a:t>
            </a:r>
          </a:p>
        </p:txBody>
      </p:sp>
    </p:spTree>
    <p:extLst>
      <p:ext uri="{BB962C8B-B14F-4D97-AF65-F5344CB8AC3E}">
        <p14:creationId xmlns:p14="http://schemas.microsoft.com/office/powerpoint/2010/main" val="1739949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712381" y="384254"/>
            <a:ext cx="8645856" cy="2242534"/>
          </a:xfrm>
        </p:spPr>
        <p:txBody>
          <a:bodyPr>
            <a:normAutofit fontScale="90000"/>
          </a:bodyPr>
          <a:lstStyle/>
          <a:p>
            <a:pPr algn="l"/>
            <a:r>
              <a:rPr lang="en-GB" sz="4000" dirty="0">
                <a:solidFill>
                  <a:schemeClr val="bg1"/>
                </a:solidFill>
                <a:latin typeface="Circular Std Bold" panose="020B0804020101010102" pitchFamily="34" charset="0"/>
                <a:cs typeface="Circular Std Bold" panose="020B0804020101010102" pitchFamily="34" charset="0"/>
              </a:rPr>
              <a:t>Session 3 – </a:t>
            </a:r>
            <a:br>
              <a:rPr lang="en-GB" sz="4000" dirty="0">
                <a:latin typeface="Circular Std Bold" panose="020B0804020101010102" pitchFamily="34" charset="0"/>
                <a:cs typeface="Circular Std Bold" panose="020B0804020101010102" pitchFamily="34" charset="0"/>
              </a:rPr>
            </a:br>
            <a:r>
              <a:rPr lang="en-GB" sz="4000" dirty="0">
                <a:solidFill>
                  <a:srgbClr val="F28D4A"/>
                </a:solidFill>
                <a:latin typeface="Circular Std Book" panose="020B0604020101020102" pitchFamily="34" charset="0"/>
                <a:cs typeface="Circular Std Book" panose="020B0604020101020102" pitchFamily="34" charset="0"/>
              </a:rPr>
              <a:t>What are the opportunities for us to do more to prevent and relieve homelessness? </a:t>
            </a:r>
          </a:p>
        </p:txBody>
      </p:sp>
      <p:sp>
        <p:nvSpPr>
          <p:cNvPr id="3" name="Subtitle 2"/>
          <p:cNvSpPr>
            <a:spLocks noGrp="1"/>
          </p:cNvSpPr>
          <p:nvPr>
            <p:ph type="subTitle" idx="1"/>
          </p:nvPr>
        </p:nvSpPr>
        <p:spPr>
          <a:xfrm>
            <a:off x="712381" y="2877791"/>
            <a:ext cx="8871044" cy="3460830"/>
          </a:xfrm>
        </p:spPr>
        <p:txBody>
          <a:bodyPr>
            <a:normAutofit/>
          </a:bodyPr>
          <a:lstStyle/>
          <a:p>
            <a:pPr marL="342900" indent="-342900" algn="l">
              <a:buFont typeface="Wingdings" panose="05000000000000000000" pitchFamily="2" charset="2"/>
              <a:buChar char="§"/>
            </a:pPr>
            <a:r>
              <a:rPr lang="en-GB" dirty="0">
                <a:latin typeface="Circular Std Book" panose="020B0604020101020102" pitchFamily="34" charset="0"/>
                <a:cs typeface="Circular Std Book" panose="020B0604020101020102" pitchFamily="34" charset="0"/>
              </a:rPr>
              <a:t>30 minutes to discuss what are our opportunities</a:t>
            </a:r>
          </a:p>
          <a:p>
            <a:pPr marL="342900" indent="-342900" algn="l">
              <a:buFont typeface="Wingdings" panose="05000000000000000000" pitchFamily="2" charset="2"/>
              <a:buChar char="§"/>
            </a:pPr>
            <a:r>
              <a:rPr lang="en-GB" dirty="0">
                <a:latin typeface="Circular Std Book" panose="020B0604020101020102" pitchFamily="34" charset="0"/>
                <a:cs typeface="Circular Std Book" panose="020B0604020101020102" pitchFamily="34" charset="0"/>
              </a:rPr>
              <a:t>Use the suggested questions to start discussions</a:t>
            </a:r>
          </a:p>
          <a:p>
            <a:pPr marL="342900" indent="-342900" algn="l">
              <a:buFont typeface="Wingdings" panose="05000000000000000000" pitchFamily="2" charset="2"/>
              <a:buChar char="§"/>
            </a:pPr>
            <a:r>
              <a:rPr lang="en-GB" dirty="0">
                <a:latin typeface="Circular Std Book" panose="020B0604020101020102" pitchFamily="34" charset="0"/>
                <a:cs typeface="Circular Std Book" panose="020B0604020101020102" pitchFamily="34" charset="0"/>
              </a:rPr>
              <a:t>State which category the intervention falls into and mark it on the template (universal, targeted, </a:t>
            </a:r>
            <a:r>
              <a:rPr lang="en-GB" dirty="0" err="1">
                <a:latin typeface="Circular Std Book" panose="020B0604020101020102" pitchFamily="34" charset="0"/>
                <a:cs typeface="Circular Std Book" panose="020B0604020101020102" pitchFamily="34" charset="0"/>
              </a:rPr>
              <a:t>etc</a:t>
            </a:r>
            <a:r>
              <a:rPr lang="en-GB" dirty="0">
                <a:latin typeface="Circular Std Book" panose="020B0604020101020102" pitchFamily="34" charset="0"/>
                <a:cs typeface="Circular Std Book" panose="020B0604020101020102" pitchFamily="34" charset="0"/>
              </a:rPr>
              <a:t>)</a:t>
            </a:r>
          </a:p>
          <a:p>
            <a:pPr marL="342900" indent="-342900" algn="l">
              <a:buFont typeface="Wingdings" panose="05000000000000000000" pitchFamily="2" charset="2"/>
              <a:buChar char="§"/>
            </a:pPr>
            <a:r>
              <a:rPr lang="en-GB" dirty="0">
                <a:latin typeface="Circular Std Book" panose="020B0604020101020102" pitchFamily="34" charset="0"/>
                <a:cs typeface="Circular Std Book" panose="020B0604020101020102" pitchFamily="34" charset="0"/>
              </a:rPr>
              <a:t>Give thought to how activity can be moved from the crisis prevention &amp; relief space towards the universal space.  Are there things that could be put in place to move things upstream, away from crisis, as much as possible?</a:t>
            </a:r>
          </a:p>
          <a:p>
            <a:pPr marL="342900" indent="-342900">
              <a:buFont typeface="Arial" panose="020B0604020202020204" pitchFamily="34" charset="0"/>
              <a:buChar char="•"/>
            </a:pPr>
            <a:endParaRPr lang="en-GB" dirty="0">
              <a:latin typeface="Circular Std Book" panose="020B0604020101020102" pitchFamily="34" charset="0"/>
              <a:cs typeface="Circular Std Book" panose="020B0604020101020102" pitchFamily="34" charset="0"/>
            </a:endParaRPr>
          </a:p>
          <a:p>
            <a:pPr marL="342900" indent="-342900">
              <a:buFont typeface="Arial" panose="020B0604020202020204" pitchFamily="34" charset="0"/>
              <a:buChar char="•"/>
            </a:pPr>
            <a:endParaRPr lang="en-GB" dirty="0">
              <a:latin typeface="Circular Std Book" panose="020B0604020101020102" pitchFamily="34" charset="0"/>
              <a:cs typeface="Circular Std Book" panose="020B0604020101020102" pitchFamily="34" charset="0"/>
            </a:endParaRPr>
          </a:p>
        </p:txBody>
      </p:sp>
      <p:sp>
        <p:nvSpPr>
          <p:cNvPr id="4" name="Rectangle 3">
            <a:extLst>
              <a:ext uri="{C183D7F6-B498-43B3-948B-1728B52AA6E4}">
                <adec:decorative xmlns:adec="http://schemas.microsoft.com/office/drawing/2017/decorative" val="1"/>
              </a:ext>
            </a:extLst>
          </p:cNvPr>
          <p:cNvSpPr/>
          <p:nvPr/>
        </p:nvSpPr>
        <p:spPr>
          <a:xfrm>
            <a:off x="9450420" y="-131324"/>
            <a:ext cx="7198469" cy="7130374"/>
          </a:xfrm>
          <a:prstGeom prst="rect">
            <a:avLst/>
          </a:prstGeom>
          <a:blipFill dpi="0" rotWithShape="1">
            <a:blip r:embed="rId3">
              <a:alphaModFix amt="5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29429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graphicFrame>
        <p:nvGraphicFramePr>
          <p:cNvPr id="4" name="Content Placeholder 3"/>
          <p:cNvGraphicFramePr>
            <a:graphicFrameLocks/>
          </p:cNvGraphicFramePr>
          <p:nvPr>
            <p:extLst>
              <p:ext uri="{D42A27DB-BD31-4B8C-83A1-F6EECF244321}">
                <p14:modId xmlns:p14="http://schemas.microsoft.com/office/powerpoint/2010/main" val="414995240"/>
              </p:ext>
            </p:extLst>
          </p:nvPr>
        </p:nvGraphicFramePr>
        <p:xfrm>
          <a:off x="698255" y="976299"/>
          <a:ext cx="11248845" cy="5469152"/>
        </p:xfrm>
        <a:graphic>
          <a:graphicData uri="http://schemas.openxmlformats.org/drawingml/2006/table">
            <a:tbl>
              <a:tblPr firstRow="1" bandRow="1">
                <a:tableStyleId>{21E4AEA4-8DFA-4A89-87EB-49C32662AFE0}</a:tableStyleId>
              </a:tblPr>
              <a:tblGrid>
                <a:gridCol w="8474814">
                  <a:extLst>
                    <a:ext uri="{9D8B030D-6E8A-4147-A177-3AD203B41FA5}">
                      <a16:colId xmlns:a16="http://schemas.microsoft.com/office/drawing/2014/main" val="20000"/>
                    </a:ext>
                  </a:extLst>
                </a:gridCol>
                <a:gridCol w="516466">
                  <a:extLst>
                    <a:ext uri="{9D8B030D-6E8A-4147-A177-3AD203B41FA5}">
                      <a16:colId xmlns:a16="http://schemas.microsoft.com/office/drawing/2014/main" val="20001"/>
                    </a:ext>
                  </a:extLst>
                </a:gridCol>
                <a:gridCol w="448734">
                  <a:extLst>
                    <a:ext uri="{9D8B030D-6E8A-4147-A177-3AD203B41FA5}">
                      <a16:colId xmlns:a16="http://schemas.microsoft.com/office/drawing/2014/main" val="20002"/>
                    </a:ext>
                  </a:extLst>
                </a:gridCol>
                <a:gridCol w="431800">
                  <a:extLst>
                    <a:ext uri="{9D8B030D-6E8A-4147-A177-3AD203B41FA5}">
                      <a16:colId xmlns:a16="http://schemas.microsoft.com/office/drawing/2014/main" val="20003"/>
                    </a:ext>
                  </a:extLst>
                </a:gridCol>
                <a:gridCol w="4826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37231">
                  <a:extLst>
                    <a:ext uri="{9D8B030D-6E8A-4147-A177-3AD203B41FA5}">
                      <a16:colId xmlns:a16="http://schemas.microsoft.com/office/drawing/2014/main" val="20006"/>
                    </a:ext>
                  </a:extLst>
                </a:gridCol>
              </a:tblGrid>
              <a:tr h="683644">
                <a:tc>
                  <a:txBody>
                    <a:bodyPr/>
                    <a:lstStyle/>
                    <a:p>
                      <a:r>
                        <a:rPr lang="en-GB" dirty="0">
                          <a:solidFill>
                            <a:schemeClr val="tx1"/>
                          </a:solidFill>
                          <a:latin typeface="Circular Std Bold" panose="020B0804020101010102" pitchFamily="34" charset="0"/>
                          <a:cs typeface="Circular Std Bold" panose="020B0804020101010102" pitchFamily="34" charset="0"/>
                        </a:rPr>
                        <a:t>What are the opportunities for us to do more to prevent and relieve homelessness?</a:t>
                      </a:r>
                    </a:p>
                  </a:txBody>
                  <a:tcPr anchor="ctr"/>
                </a:tc>
                <a:tc>
                  <a:txBody>
                    <a:bodyPr/>
                    <a:lstStyle/>
                    <a:p>
                      <a:pPr algn="ctr"/>
                      <a:r>
                        <a:rPr lang="en-GB" dirty="0">
                          <a:solidFill>
                            <a:schemeClr val="tx1"/>
                          </a:solidFill>
                          <a:latin typeface="Circular Std Bold" panose="020B0804020101010102" pitchFamily="34" charset="0"/>
                          <a:cs typeface="Circular Std Bold" panose="020B0804020101010102" pitchFamily="34" charset="0"/>
                        </a:rPr>
                        <a:t>U</a:t>
                      </a:r>
                    </a:p>
                  </a:txBody>
                  <a:tcPr anchor="ctr"/>
                </a:tc>
                <a:tc>
                  <a:txBody>
                    <a:bodyPr/>
                    <a:lstStyle/>
                    <a:p>
                      <a:pPr algn="ctr"/>
                      <a:r>
                        <a:rPr lang="en-GB" dirty="0">
                          <a:solidFill>
                            <a:schemeClr val="tx1"/>
                          </a:solidFill>
                          <a:latin typeface="Circular Std Bold" panose="020B0804020101010102" pitchFamily="34" charset="0"/>
                          <a:cs typeface="Circular Std Bold" panose="020B0804020101010102" pitchFamily="34" charset="0"/>
                        </a:rPr>
                        <a:t>T</a:t>
                      </a:r>
                    </a:p>
                  </a:txBody>
                  <a:tcPr anchor="ctr"/>
                </a:tc>
                <a:tc>
                  <a:txBody>
                    <a:bodyPr/>
                    <a:lstStyle/>
                    <a:p>
                      <a:pPr algn="ctr"/>
                      <a:r>
                        <a:rPr lang="en-GB" dirty="0">
                          <a:solidFill>
                            <a:schemeClr val="tx1"/>
                          </a:solidFill>
                          <a:latin typeface="Circular Std Bold" panose="020B0804020101010102" pitchFamily="34" charset="0"/>
                          <a:cs typeface="Circular Std Bold" panose="020B0804020101010102" pitchFamily="34" charset="0"/>
                        </a:rPr>
                        <a:t>C</a:t>
                      </a:r>
                    </a:p>
                  </a:txBody>
                  <a:tcPr anchor="ctr"/>
                </a:tc>
                <a:tc>
                  <a:txBody>
                    <a:bodyPr/>
                    <a:lstStyle/>
                    <a:p>
                      <a:pPr algn="ctr"/>
                      <a:r>
                        <a:rPr lang="en-GB" dirty="0">
                          <a:solidFill>
                            <a:schemeClr val="tx1"/>
                          </a:solidFill>
                          <a:latin typeface="Circular Std Bold" panose="020B0804020101010102" pitchFamily="34" charset="0"/>
                          <a:cs typeface="Circular Std Bold" panose="020B0804020101010102" pitchFamily="34" charset="0"/>
                        </a:rPr>
                        <a:t>R</a:t>
                      </a:r>
                    </a:p>
                  </a:txBody>
                  <a:tcPr anchor="ctr"/>
                </a:tc>
                <a:tc>
                  <a:txBody>
                    <a:bodyPr/>
                    <a:lstStyle/>
                    <a:p>
                      <a:pPr algn="ctr"/>
                      <a:r>
                        <a:rPr lang="en-GB" dirty="0">
                          <a:solidFill>
                            <a:schemeClr val="tx1"/>
                          </a:solidFill>
                          <a:latin typeface="Circular Std Bold" panose="020B0804020101010102" pitchFamily="34" charset="0"/>
                          <a:cs typeface="Circular Std Bold" panose="020B0804020101010102" pitchFamily="34" charset="0"/>
                        </a:rPr>
                        <a:t>M</a:t>
                      </a:r>
                    </a:p>
                  </a:txBody>
                  <a:tcPr anchor="ctr"/>
                </a:tc>
                <a:tc>
                  <a:txBody>
                    <a:bodyPr/>
                    <a:lstStyle/>
                    <a:p>
                      <a:pPr algn="ctr"/>
                      <a:r>
                        <a:rPr lang="en-GB" dirty="0">
                          <a:solidFill>
                            <a:schemeClr val="tx1"/>
                          </a:solidFill>
                          <a:latin typeface="Circular Std Bold" panose="020B0804020101010102" pitchFamily="34" charset="0"/>
                          <a:cs typeface="Circular Std Bold" panose="020B0804020101010102" pitchFamily="34" charset="0"/>
                        </a:rPr>
                        <a:t>S</a:t>
                      </a:r>
                    </a:p>
                  </a:txBody>
                  <a:tcPr anchor="ctr"/>
                </a:tc>
                <a:extLst>
                  <a:ext uri="{0D108BD9-81ED-4DB2-BD59-A6C34878D82A}">
                    <a16:rowId xmlns:a16="http://schemas.microsoft.com/office/drawing/2014/main" val="10000"/>
                  </a:ext>
                </a:extLst>
              </a:tr>
              <a:tr h="683644">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1"/>
                  </a:ext>
                </a:extLst>
              </a:tr>
              <a:tr h="683644">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2"/>
                  </a:ext>
                </a:extLst>
              </a:tr>
              <a:tr h="683644">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3"/>
                  </a:ext>
                </a:extLst>
              </a:tr>
              <a:tr h="683644">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4"/>
                  </a:ext>
                </a:extLst>
              </a:tr>
              <a:tr h="683644">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5"/>
                  </a:ext>
                </a:extLst>
              </a:tr>
              <a:tr h="683644">
                <a:tc>
                  <a:txBody>
                    <a:bodyPr/>
                    <a:lstStyle/>
                    <a:p>
                      <a:endParaRPr lang="en-GB" dirty="0"/>
                    </a:p>
                  </a:txBody>
                  <a:tcPr/>
                </a:tc>
                <a:tc>
                  <a:txBody>
                    <a:bodyPr/>
                    <a:lstStyle/>
                    <a:p>
                      <a:endParaRPr lang="en-GB"/>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6"/>
                  </a:ext>
                </a:extLst>
              </a:tr>
              <a:tr h="683644">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7"/>
                  </a:ext>
                </a:extLst>
              </a:tr>
            </a:tbl>
          </a:graphicData>
        </a:graphic>
      </p:graphicFrame>
      <p:sp>
        <p:nvSpPr>
          <p:cNvPr id="5" name="Title 1"/>
          <p:cNvSpPr txBox="1">
            <a:spLocks/>
          </p:cNvSpPr>
          <p:nvPr/>
        </p:nvSpPr>
        <p:spPr>
          <a:xfrm>
            <a:off x="579104" y="138224"/>
            <a:ext cx="10905480" cy="68894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800" b="1" kern="1200">
                <a:solidFill>
                  <a:srgbClr val="EE7624"/>
                </a:solidFill>
                <a:latin typeface="Arial" panose="020B0604020202020204" pitchFamily="34" charset="0"/>
                <a:ea typeface="+mj-ea"/>
                <a:cs typeface="Arial" panose="020B0604020202020204" pitchFamily="34" charset="0"/>
              </a:defRPr>
            </a:lvl1pPr>
          </a:lstStyle>
          <a:p>
            <a:pPr algn="l"/>
            <a:r>
              <a:rPr lang="en-GB" sz="3600" dirty="0">
                <a:solidFill>
                  <a:schemeClr val="bg1"/>
                </a:solidFill>
                <a:latin typeface="Circular Std Bold" panose="020B0804020101010102" pitchFamily="34" charset="0"/>
                <a:cs typeface="Circular Std Bold" panose="020B0804020101010102" pitchFamily="34" charset="0"/>
              </a:rPr>
              <a:t>What are the opportunities for us to do more ?</a:t>
            </a:r>
          </a:p>
        </p:txBody>
      </p:sp>
    </p:spTree>
    <p:extLst>
      <p:ext uri="{BB962C8B-B14F-4D97-AF65-F5344CB8AC3E}">
        <p14:creationId xmlns:p14="http://schemas.microsoft.com/office/powerpoint/2010/main" val="527188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1796" y="1344081"/>
            <a:ext cx="2603304" cy="738771"/>
          </a:xfrm>
        </p:spPr>
        <p:txBody>
          <a:bodyPr>
            <a:normAutofit fontScale="90000"/>
          </a:bodyPr>
          <a:lstStyle/>
          <a:p>
            <a:pPr algn="l"/>
            <a:r>
              <a:rPr lang="en-GB" dirty="0">
                <a:solidFill>
                  <a:srgbClr val="F28D4A"/>
                </a:solidFill>
                <a:latin typeface="Circular Std Bold" panose="020B0804020101010102" pitchFamily="34" charset="0"/>
                <a:cs typeface="Circular Std Bold" panose="020B0804020101010102" pitchFamily="34" charset="0"/>
              </a:rPr>
              <a:t>Session 4 </a:t>
            </a:r>
          </a:p>
        </p:txBody>
      </p:sp>
      <p:sp>
        <p:nvSpPr>
          <p:cNvPr id="3" name="Subtitle 2"/>
          <p:cNvSpPr>
            <a:spLocks noGrp="1"/>
          </p:cNvSpPr>
          <p:nvPr>
            <p:ph type="subTitle" idx="1"/>
          </p:nvPr>
        </p:nvSpPr>
        <p:spPr>
          <a:xfrm>
            <a:off x="822119" y="2418690"/>
            <a:ext cx="8871044" cy="2589245"/>
          </a:xfrm>
        </p:spPr>
        <p:txBody>
          <a:bodyPr>
            <a:normAutofit/>
          </a:bodyPr>
          <a:lstStyle/>
          <a:p>
            <a:pPr marL="342900" indent="-342900" algn="l">
              <a:buFont typeface="Wingdings" panose="05000000000000000000" pitchFamily="2" charset="2"/>
              <a:buChar char="§"/>
            </a:pPr>
            <a:r>
              <a:rPr lang="en-GB" dirty="0">
                <a:latin typeface="Circular Std Book" panose="020B0604020101020102" pitchFamily="34" charset="0"/>
                <a:cs typeface="Circular Std Book" panose="020B0604020101020102" pitchFamily="34" charset="0"/>
              </a:rPr>
              <a:t>30 minutes to discuss and finalise our pledges</a:t>
            </a:r>
          </a:p>
          <a:p>
            <a:pPr marL="342900" indent="-342900" algn="l">
              <a:buFont typeface="Wingdings" panose="05000000000000000000" pitchFamily="2" charset="2"/>
              <a:buChar char="§"/>
            </a:pPr>
            <a:r>
              <a:rPr lang="en-GB" dirty="0">
                <a:latin typeface="Circular Std Book" panose="020B0604020101020102" pitchFamily="34" charset="0"/>
                <a:cs typeface="Circular Std Book" panose="020B0604020101020102" pitchFamily="34" charset="0"/>
              </a:rPr>
              <a:t>Use the template to record the pledges</a:t>
            </a:r>
          </a:p>
          <a:p>
            <a:pPr marL="342900" indent="-342900" algn="l">
              <a:buFont typeface="Wingdings" panose="05000000000000000000" pitchFamily="2" charset="2"/>
              <a:buChar char="§"/>
            </a:pPr>
            <a:r>
              <a:rPr lang="en-GB" dirty="0">
                <a:latin typeface="Circular Std Book" panose="020B0604020101020102" pitchFamily="34" charset="0"/>
                <a:cs typeface="Circular Std Book" panose="020B0604020101020102" pitchFamily="34" charset="0"/>
              </a:rPr>
              <a:t>How can today’s discussions become pledges?</a:t>
            </a:r>
          </a:p>
          <a:p>
            <a:pPr marL="342900" indent="-342900" algn="l">
              <a:buFont typeface="Wingdings" panose="05000000000000000000" pitchFamily="2" charset="2"/>
              <a:buChar char="§"/>
            </a:pPr>
            <a:r>
              <a:rPr lang="en-GB" dirty="0">
                <a:latin typeface="Circular Std Book" panose="020B0604020101020102" pitchFamily="34" charset="0"/>
                <a:cs typeface="Circular Std Book" panose="020B0604020101020102" pitchFamily="34" charset="0"/>
              </a:rPr>
              <a:t>What are we going to change?  What are we going to do?</a:t>
            </a:r>
          </a:p>
          <a:p>
            <a:pPr marL="342900" indent="-342900" algn="l">
              <a:buFont typeface="Wingdings" panose="05000000000000000000" pitchFamily="2" charset="2"/>
              <a:buChar char="§"/>
            </a:pPr>
            <a:r>
              <a:rPr lang="en-GB" dirty="0">
                <a:latin typeface="Circular Std Book" panose="020B0604020101020102" pitchFamily="34" charset="0"/>
                <a:cs typeface="Circular Std Book" panose="020B0604020101020102" pitchFamily="34" charset="0"/>
              </a:rPr>
              <a:t>These pledges will become actions following the session!</a:t>
            </a:r>
          </a:p>
          <a:p>
            <a:pPr marL="342900" indent="-342900">
              <a:buFont typeface="Wingdings" panose="05000000000000000000" pitchFamily="2" charset="2"/>
              <a:buChar char="§"/>
            </a:pPr>
            <a:endParaRPr lang="en-GB" dirty="0">
              <a:latin typeface="Circular Std Book" panose="020B0604020101020102" pitchFamily="34" charset="0"/>
              <a:cs typeface="Circular Std Book" panose="020B0604020101020102" pitchFamily="34" charset="0"/>
            </a:endParaRPr>
          </a:p>
        </p:txBody>
      </p:sp>
      <p:sp>
        <p:nvSpPr>
          <p:cNvPr id="4" name="Rectangle 3">
            <a:extLst>
              <a:ext uri="{C183D7F6-B498-43B3-948B-1728B52AA6E4}">
                <adec:decorative xmlns:adec="http://schemas.microsoft.com/office/drawing/2017/decorative" val="1"/>
              </a:ext>
            </a:extLst>
          </p:cNvPr>
          <p:cNvSpPr/>
          <p:nvPr/>
        </p:nvSpPr>
        <p:spPr>
          <a:xfrm>
            <a:off x="9450420" y="-131324"/>
            <a:ext cx="7198469" cy="7130374"/>
          </a:xfrm>
          <a:prstGeom prst="rect">
            <a:avLst/>
          </a:prstGeom>
          <a:blipFill dpi="0" rotWithShape="1">
            <a:blip r:embed="rId3">
              <a:alphaModFix amt="6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14719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3473705" y="2013634"/>
            <a:ext cx="7747152" cy="2387600"/>
          </a:xfrm>
        </p:spPr>
        <p:txBody>
          <a:bodyPr>
            <a:normAutofit/>
          </a:bodyPr>
          <a:lstStyle/>
          <a:p>
            <a:pPr algn="l"/>
            <a:r>
              <a:rPr lang="en-GB" dirty="0">
                <a:solidFill>
                  <a:prstClr val="white"/>
                </a:solidFill>
                <a:latin typeface="Circular Std Bold" panose="020B0804020101010102" pitchFamily="34" charset="0"/>
                <a:cs typeface="Circular Std Bold" panose="020B0804020101010102" pitchFamily="34" charset="0"/>
              </a:rPr>
              <a:t>Our Commitment to Collaborate to Prevent and Relieve Homelessness  </a:t>
            </a:r>
            <a:endParaRPr lang="en-GB" dirty="0">
              <a:latin typeface="Circular Std Bold" panose="020B0804020101010102" pitchFamily="34" charset="0"/>
              <a:cs typeface="Circular Std Bold" panose="020B0804020101010102" pitchFamily="34" charset="0"/>
            </a:endParaRPr>
          </a:p>
        </p:txBody>
      </p:sp>
      <p:sp>
        <p:nvSpPr>
          <p:cNvPr id="3" name="Rectangle 2">
            <a:extLst>
              <a:ext uri="{C183D7F6-B498-43B3-948B-1728B52AA6E4}">
                <adec:decorative xmlns:adec="http://schemas.microsoft.com/office/drawing/2017/decorative" val="1"/>
              </a:ext>
            </a:extLst>
          </p:cNvPr>
          <p:cNvSpPr/>
          <p:nvPr/>
        </p:nvSpPr>
        <p:spPr>
          <a:xfrm>
            <a:off x="-4270444" y="-111868"/>
            <a:ext cx="7198469" cy="7130374"/>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429562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Content Placeholder 3"/>
          <p:cNvGraphicFramePr>
            <a:graphicFrameLocks/>
          </p:cNvGraphicFramePr>
          <p:nvPr>
            <p:extLst>
              <p:ext uri="{D42A27DB-BD31-4B8C-83A1-F6EECF244321}">
                <p14:modId xmlns:p14="http://schemas.microsoft.com/office/powerpoint/2010/main" val="1187780184"/>
              </p:ext>
            </p:extLst>
          </p:nvPr>
        </p:nvGraphicFramePr>
        <p:xfrm>
          <a:off x="1129021" y="716835"/>
          <a:ext cx="10142229" cy="5649823"/>
        </p:xfrm>
        <a:graphic>
          <a:graphicData uri="http://schemas.openxmlformats.org/drawingml/2006/table">
            <a:tbl>
              <a:tblPr firstRow="1" bandRow="1">
                <a:tableStyleId>{21E4AEA4-8DFA-4A89-87EB-49C32662AFE0}</a:tableStyleId>
              </a:tblPr>
              <a:tblGrid>
                <a:gridCol w="1537979">
                  <a:extLst>
                    <a:ext uri="{9D8B030D-6E8A-4147-A177-3AD203B41FA5}">
                      <a16:colId xmlns:a16="http://schemas.microsoft.com/office/drawing/2014/main" val="20000"/>
                    </a:ext>
                  </a:extLst>
                </a:gridCol>
                <a:gridCol w="1358900">
                  <a:extLst>
                    <a:ext uri="{9D8B030D-6E8A-4147-A177-3AD203B41FA5}">
                      <a16:colId xmlns:a16="http://schemas.microsoft.com/office/drawing/2014/main" val="20001"/>
                    </a:ext>
                  </a:extLst>
                </a:gridCol>
                <a:gridCol w="1854200">
                  <a:extLst>
                    <a:ext uri="{9D8B030D-6E8A-4147-A177-3AD203B41FA5}">
                      <a16:colId xmlns:a16="http://schemas.microsoft.com/office/drawing/2014/main" val="20002"/>
                    </a:ext>
                  </a:extLst>
                </a:gridCol>
                <a:gridCol w="1638300">
                  <a:extLst>
                    <a:ext uri="{9D8B030D-6E8A-4147-A177-3AD203B41FA5}">
                      <a16:colId xmlns:a16="http://schemas.microsoft.com/office/drawing/2014/main" val="20003"/>
                    </a:ext>
                  </a:extLst>
                </a:gridCol>
                <a:gridCol w="1873250">
                  <a:extLst>
                    <a:ext uri="{9D8B030D-6E8A-4147-A177-3AD203B41FA5}">
                      <a16:colId xmlns:a16="http://schemas.microsoft.com/office/drawing/2014/main" val="20004"/>
                    </a:ext>
                  </a:extLst>
                </a:gridCol>
                <a:gridCol w="1879600">
                  <a:extLst>
                    <a:ext uri="{9D8B030D-6E8A-4147-A177-3AD203B41FA5}">
                      <a16:colId xmlns:a16="http://schemas.microsoft.com/office/drawing/2014/main" val="20005"/>
                    </a:ext>
                  </a:extLst>
                </a:gridCol>
              </a:tblGrid>
              <a:tr h="8643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u="none" strike="noStrike" dirty="0">
                          <a:solidFill>
                            <a:schemeClr val="tx1"/>
                          </a:solidFill>
                          <a:effectLst/>
                        </a:rPr>
                        <a:t>Universal prevention </a:t>
                      </a:r>
                      <a:endParaRPr lang="en-GB" sz="1600" b="1" i="0" u="none" strike="noStrike" dirty="0">
                        <a:solidFill>
                          <a:schemeClr val="tx1"/>
                        </a:solidFill>
                        <a:effectLst/>
                        <a:latin typeface="Circular Std Bold" panose="020B0804020101010102" pitchFamily="34" charset="0"/>
                        <a:cs typeface="Circular Std Bold" panose="020B0804020101010102" pitchFamily="34" charset="0"/>
                      </a:endParaRPr>
                    </a:p>
                  </a:txBody>
                  <a:tcPr anchor="ctr"/>
                </a:tc>
                <a:tc>
                  <a:txBody>
                    <a:bodyPr/>
                    <a:lstStyle/>
                    <a:p>
                      <a:pPr algn="l" fontAlgn="b">
                        <a:lnSpc>
                          <a:spcPct val="150000"/>
                        </a:lnSpc>
                      </a:pPr>
                      <a:r>
                        <a:rPr lang="en-GB" sz="1600" u="none" strike="noStrike" dirty="0">
                          <a:solidFill>
                            <a:schemeClr val="tx1"/>
                          </a:solidFill>
                          <a:effectLst/>
                        </a:rPr>
                        <a:t>Targeted Prevention</a:t>
                      </a:r>
                      <a:endParaRPr lang="en-GB" sz="1600" b="1" i="0" u="none" strike="noStrike" dirty="0">
                        <a:solidFill>
                          <a:schemeClr val="tx1"/>
                        </a:solidFill>
                        <a:effectLst/>
                        <a:latin typeface="Circular Std Bold" panose="020B0804020101010102" pitchFamily="34" charset="0"/>
                        <a:cs typeface="Circular Std Bold" panose="020B0804020101010102" pitchFamily="34" charset="0"/>
                      </a:endParaRPr>
                    </a:p>
                  </a:txBody>
                  <a:tcPr anchor="ctr"/>
                </a:tc>
                <a:tc>
                  <a:txBody>
                    <a:bodyPr/>
                    <a:lstStyle/>
                    <a:p>
                      <a:pPr algn="l" fontAlgn="b">
                        <a:lnSpc>
                          <a:spcPct val="150000"/>
                        </a:lnSpc>
                      </a:pPr>
                      <a:r>
                        <a:rPr lang="en-GB" sz="1600" u="none" strike="noStrike" dirty="0">
                          <a:solidFill>
                            <a:schemeClr val="tx1"/>
                          </a:solidFill>
                          <a:effectLst/>
                        </a:rPr>
                        <a:t>Crisis Prevention and Relief</a:t>
                      </a:r>
                      <a:endParaRPr lang="en-GB" sz="1600" b="1" i="0" u="none" strike="noStrike" dirty="0">
                        <a:solidFill>
                          <a:schemeClr val="tx1"/>
                        </a:solidFill>
                        <a:effectLst/>
                        <a:latin typeface="Circular Std Bold" panose="020B0804020101010102" pitchFamily="34" charset="0"/>
                        <a:cs typeface="Circular Std Bold" panose="020B0804020101010102" pitchFamily="34" charset="0"/>
                      </a:endParaRPr>
                    </a:p>
                  </a:txBody>
                  <a:tcPr anchor="ctr"/>
                </a:tc>
                <a:tc>
                  <a:txBody>
                    <a:bodyPr/>
                    <a:lstStyle/>
                    <a:p>
                      <a:pPr algn="l" fontAlgn="b">
                        <a:lnSpc>
                          <a:spcPct val="150000"/>
                        </a:lnSpc>
                      </a:pPr>
                      <a:r>
                        <a:rPr lang="en-GB" sz="1600" u="none" strike="noStrike" dirty="0">
                          <a:solidFill>
                            <a:schemeClr val="tx1"/>
                          </a:solidFill>
                          <a:effectLst/>
                        </a:rPr>
                        <a:t>Recovery</a:t>
                      </a:r>
                      <a:endParaRPr lang="en-GB" sz="1600" b="1" i="0" u="none" strike="noStrike" dirty="0">
                        <a:solidFill>
                          <a:schemeClr val="tx1"/>
                        </a:solidFill>
                        <a:effectLst/>
                        <a:latin typeface="Circular Std Bold" panose="020B0804020101010102" pitchFamily="34" charset="0"/>
                        <a:cs typeface="Circular Std Bold" panose="020B0804020101010102" pitchFamily="34" charset="0"/>
                      </a:endParaRPr>
                    </a:p>
                  </a:txBody>
                  <a:tcPr anchor="ctr"/>
                </a:tc>
                <a:tc>
                  <a:txBody>
                    <a:bodyPr/>
                    <a:lstStyle/>
                    <a:p>
                      <a:pPr algn="l" fontAlgn="b">
                        <a:lnSpc>
                          <a:spcPct val="150000"/>
                        </a:lnSpc>
                      </a:pPr>
                      <a:r>
                        <a:rPr lang="en-GB" sz="1600" u="none" strike="noStrike" dirty="0">
                          <a:solidFill>
                            <a:schemeClr val="tx1"/>
                          </a:solidFill>
                          <a:effectLst/>
                        </a:rPr>
                        <a:t>Move On Support</a:t>
                      </a:r>
                      <a:endParaRPr lang="en-GB" sz="1600" b="1" i="0" u="none" strike="noStrike" dirty="0">
                        <a:solidFill>
                          <a:schemeClr val="tx1"/>
                        </a:solidFill>
                        <a:effectLst/>
                        <a:latin typeface="Circular Std Bold" panose="020B0804020101010102" pitchFamily="34" charset="0"/>
                        <a:cs typeface="Circular Std Bold" panose="020B0804020101010102" pitchFamily="34" charset="0"/>
                      </a:endParaRPr>
                    </a:p>
                  </a:txBody>
                  <a:tcPr anchor="ctr"/>
                </a:tc>
                <a:tc>
                  <a:txBody>
                    <a:bodyPr/>
                    <a:lstStyle/>
                    <a:p>
                      <a:pPr algn="l" fontAlgn="b">
                        <a:lnSpc>
                          <a:spcPct val="150000"/>
                        </a:lnSpc>
                      </a:pPr>
                      <a:r>
                        <a:rPr lang="en-GB" sz="1600" u="none" strike="noStrike" dirty="0">
                          <a:solidFill>
                            <a:schemeClr val="tx1"/>
                          </a:solidFill>
                          <a:effectLst/>
                        </a:rPr>
                        <a:t>Settled Home</a:t>
                      </a:r>
                      <a:endParaRPr lang="en-GB" sz="1600" b="1" i="0" u="none" strike="noStrike" dirty="0">
                        <a:solidFill>
                          <a:schemeClr val="tx1"/>
                        </a:solidFill>
                        <a:effectLst/>
                        <a:latin typeface="Circular Std Bold" panose="020B0804020101010102" pitchFamily="34" charset="0"/>
                        <a:cs typeface="Circular Std Bold" panose="020B0804020101010102" pitchFamily="34" charset="0"/>
                      </a:endParaRPr>
                    </a:p>
                  </a:txBody>
                  <a:tcPr anchor="ctr"/>
                </a:tc>
                <a:extLst>
                  <a:ext uri="{0D108BD9-81ED-4DB2-BD59-A6C34878D82A}">
                    <a16:rowId xmlns:a16="http://schemas.microsoft.com/office/drawing/2014/main" val="10000"/>
                  </a:ext>
                </a:extLst>
              </a:tr>
              <a:tr h="683644">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1"/>
                  </a:ext>
                </a:extLst>
              </a:tr>
              <a:tr h="683644">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2"/>
                  </a:ext>
                </a:extLst>
              </a:tr>
              <a:tr h="683644">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3"/>
                  </a:ext>
                </a:extLst>
              </a:tr>
              <a:tr h="683644">
                <a:tc>
                  <a:txBody>
                    <a:bodyPr/>
                    <a:lstStyle/>
                    <a:p>
                      <a:endParaRPr lang="en-GB" dirty="0"/>
                    </a:p>
                  </a:txBody>
                  <a:tcPr/>
                </a:tc>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4"/>
                  </a:ext>
                </a:extLst>
              </a:tr>
              <a:tr h="683644">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5"/>
                  </a:ext>
                </a:extLst>
              </a:tr>
              <a:tr h="683644">
                <a:tc>
                  <a:txBody>
                    <a:bodyPr/>
                    <a:lstStyle/>
                    <a:p>
                      <a:endParaRPr lang="en-GB" dirty="0"/>
                    </a:p>
                  </a:txBody>
                  <a:tcPr/>
                </a:tc>
                <a:tc>
                  <a:txBody>
                    <a:bodyPr/>
                    <a:lstStyle/>
                    <a:p>
                      <a:endParaRPr lang="en-GB"/>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6"/>
                  </a:ext>
                </a:extLst>
              </a:tr>
              <a:tr h="683644">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077647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5031" y="2283088"/>
            <a:ext cx="8871044" cy="3495909"/>
          </a:xfrm>
        </p:spPr>
        <p:txBody>
          <a:bodyPr>
            <a:normAutofit/>
          </a:bodyPr>
          <a:lstStyle/>
          <a:p>
            <a:pPr marL="342900" indent="-342900" algn="l">
              <a:buFont typeface="Wingdings" panose="05000000000000000000" pitchFamily="2" charset="2"/>
              <a:buChar char="§"/>
            </a:pPr>
            <a:r>
              <a:rPr lang="en-GB" dirty="0">
                <a:latin typeface="Circular Std Book" panose="020B0604020101020102" pitchFamily="34" charset="0"/>
                <a:cs typeface="Circular Std Book" panose="020B0604020101020102" pitchFamily="34" charset="0"/>
              </a:rPr>
              <a:t>The discussion logs and pledges will be used to form actions</a:t>
            </a:r>
          </a:p>
          <a:p>
            <a:pPr marL="342900" indent="-342900" algn="l">
              <a:buFont typeface="Wingdings" panose="05000000000000000000" pitchFamily="2" charset="2"/>
              <a:buChar char="§"/>
            </a:pPr>
            <a:r>
              <a:rPr lang="en-GB" dirty="0">
                <a:latin typeface="Circular Std Book" panose="020B0604020101020102" pitchFamily="34" charset="0"/>
                <a:cs typeface="Circular Std Book" panose="020B0604020101020102" pitchFamily="34" charset="0"/>
              </a:rPr>
              <a:t>The actions will be fed back to all participants</a:t>
            </a:r>
          </a:p>
          <a:p>
            <a:pPr marL="342900" indent="-342900" algn="l">
              <a:buFont typeface="Wingdings" panose="05000000000000000000" pitchFamily="2" charset="2"/>
              <a:buChar char="§"/>
            </a:pPr>
            <a:r>
              <a:rPr lang="en-GB" dirty="0">
                <a:latin typeface="Circular Std Book" panose="020B0604020101020102" pitchFamily="34" charset="0"/>
                <a:cs typeface="Circular Std Book" panose="020B0604020101020102" pitchFamily="34" charset="0"/>
              </a:rPr>
              <a:t>The completed pledges and actions will be submitted to WMCA for award of the C2C logo</a:t>
            </a:r>
            <a:br>
              <a:rPr lang="en-GB" dirty="0">
                <a:latin typeface="Circular Std Bold" panose="020B0804020101010102" pitchFamily="34" charset="0"/>
                <a:cs typeface="Circular Std Bold" panose="020B0804020101010102" pitchFamily="34" charset="0"/>
              </a:rPr>
            </a:br>
            <a:endParaRPr lang="en-GB" dirty="0">
              <a:latin typeface="Circular Std Bold" panose="020B0804020101010102" pitchFamily="34" charset="0"/>
              <a:cs typeface="Circular Std Bold" panose="020B0804020101010102" pitchFamily="34" charset="0"/>
            </a:endParaRPr>
          </a:p>
          <a:p>
            <a:pPr algn="l"/>
            <a:r>
              <a:rPr lang="en-GB" dirty="0">
                <a:latin typeface="Circular Std Bold" panose="020B0804020101010102" pitchFamily="34" charset="0"/>
                <a:cs typeface="Circular Std Bold" panose="020B0804020101010102" pitchFamily="34" charset="0"/>
              </a:rPr>
              <a:t>Thank you for your participation and pledging to C2C</a:t>
            </a:r>
          </a:p>
          <a:p>
            <a:pPr marL="342900" indent="-342900" algn="l">
              <a:buFont typeface="Arial" panose="020B0604020202020204" pitchFamily="34" charset="0"/>
              <a:buChar char="•"/>
            </a:pPr>
            <a:endParaRPr lang="en-GB" dirty="0">
              <a:latin typeface="Circular Std Bold" panose="020B0804020101010102" pitchFamily="34" charset="0"/>
              <a:cs typeface="Circular Std Bold" panose="020B0804020101010102" pitchFamily="34" charset="0"/>
            </a:endParaRPr>
          </a:p>
          <a:p>
            <a:pPr marL="342900" indent="-342900" algn="l">
              <a:buFont typeface="Arial" panose="020B0604020202020204" pitchFamily="34" charset="0"/>
              <a:buChar char="•"/>
            </a:pPr>
            <a:endParaRPr lang="en-GB" dirty="0">
              <a:latin typeface="Circular Std Bold" panose="020B0804020101010102" pitchFamily="34" charset="0"/>
              <a:cs typeface="Circular Std Bold" panose="020B0804020101010102" pitchFamily="34" charset="0"/>
            </a:endParaRPr>
          </a:p>
        </p:txBody>
      </p:sp>
      <p:sp>
        <p:nvSpPr>
          <p:cNvPr id="4" name="Title 1"/>
          <p:cNvSpPr>
            <a:spLocks noGrp="1"/>
          </p:cNvSpPr>
          <p:nvPr>
            <p:ph type="ctrTitle"/>
          </p:nvPr>
        </p:nvSpPr>
        <p:spPr>
          <a:xfrm>
            <a:off x="705031" y="-190000"/>
            <a:ext cx="9568792" cy="2166591"/>
          </a:xfrm>
        </p:spPr>
        <p:txBody>
          <a:bodyPr/>
          <a:lstStyle/>
          <a:p>
            <a:pPr algn="l"/>
            <a:r>
              <a:rPr lang="en-GB" dirty="0">
                <a:solidFill>
                  <a:srgbClr val="F28D4A"/>
                </a:solidFill>
                <a:latin typeface="Circular Std Bold" panose="020B0804020101010102" pitchFamily="34" charset="0"/>
                <a:cs typeface="Circular Std Bold" panose="020B0804020101010102" pitchFamily="34" charset="0"/>
              </a:rPr>
              <a:t>Next steps – </a:t>
            </a:r>
            <a:br>
              <a:rPr lang="en-GB" dirty="0">
                <a:latin typeface="Circular Std Bold" panose="020B0804020101010102" pitchFamily="34" charset="0"/>
                <a:cs typeface="Circular Std Bold" panose="020B0804020101010102" pitchFamily="34" charset="0"/>
              </a:rPr>
            </a:br>
            <a:r>
              <a:rPr lang="en-GB" dirty="0">
                <a:solidFill>
                  <a:schemeClr val="bg1"/>
                </a:solidFill>
                <a:latin typeface="Circular Std Bold" panose="020B0804020101010102" pitchFamily="34" charset="0"/>
                <a:cs typeface="Circular Std Bold" panose="020B0804020101010102" pitchFamily="34" charset="0"/>
              </a:rPr>
              <a:t>Forming Actions and Feedback </a:t>
            </a:r>
          </a:p>
        </p:txBody>
      </p:sp>
      <p:sp>
        <p:nvSpPr>
          <p:cNvPr id="5" name="Rectangle 4"/>
          <p:cNvSpPr/>
          <p:nvPr/>
        </p:nvSpPr>
        <p:spPr>
          <a:xfrm>
            <a:off x="9329844" y="0"/>
            <a:ext cx="7198467" cy="6858000"/>
          </a:xfrm>
          <a:prstGeom prst="rect">
            <a:avLst/>
          </a:prstGeom>
          <a:blipFill dpi="0" rotWithShape="1">
            <a:blip r:embed="rId3">
              <a:alphaModFix amt="1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Commitment to Collaborate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3645" y="5104036"/>
            <a:ext cx="2459741" cy="981458"/>
          </a:xfrm>
          <a:prstGeom prst="rect">
            <a:avLst/>
          </a:prstGeom>
        </p:spPr>
      </p:pic>
      <p:pic>
        <p:nvPicPr>
          <p:cNvPr id="7" name="Picture 6" descr="West Midlands Combined Authority logo"/>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61835" y="5174871"/>
            <a:ext cx="2249418" cy="789970"/>
          </a:xfrm>
          <a:prstGeom prst="rect">
            <a:avLst/>
          </a:prstGeom>
        </p:spPr>
      </p:pic>
    </p:spTree>
    <p:extLst>
      <p:ext uri="{BB962C8B-B14F-4D97-AF65-F5344CB8AC3E}">
        <p14:creationId xmlns:p14="http://schemas.microsoft.com/office/powerpoint/2010/main" val="1630494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579375" y="1660263"/>
            <a:ext cx="8871045" cy="1571240"/>
          </a:xfrm>
        </p:spPr>
        <p:txBody>
          <a:bodyPr>
            <a:normAutofit/>
          </a:bodyPr>
          <a:lstStyle/>
          <a:p>
            <a:pPr algn="l"/>
            <a:r>
              <a:rPr lang="en-GB" dirty="0">
                <a:solidFill>
                  <a:srgbClr val="F28D4A"/>
                </a:solidFill>
                <a:latin typeface="Circular Std Bold" panose="020B0804020101010102" pitchFamily="34" charset="0"/>
                <a:cs typeface="Circular Std Bold" panose="020B0804020101010102" pitchFamily="34" charset="0"/>
              </a:rPr>
              <a:t>Introduction to the Session and Ground Rules </a:t>
            </a:r>
          </a:p>
        </p:txBody>
      </p:sp>
      <p:sp>
        <p:nvSpPr>
          <p:cNvPr id="3" name="Subtitle 2"/>
          <p:cNvSpPr>
            <a:spLocks noGrp="1"/>
          </p:cNvSpPr>
          <p:nvPr>
            <p:ph type="subTitle" idx="1"/>
          </p:nvPr>
        </p:nvSpPr>
        <p:spPr>
          <a:xfrm>
            <a:off x="634558" y="3591532"/>
            <a:ext cx="2781352" cy="1655762"/>
          </a:xfrm>
        </p:spPr>
        <p:txBody>
          <a:bodyPr>
            <a:normAutofit lnSpcReduction="10000"/>
          </a:bodyPr>
          <a:lstStyle/>
          <a:p>
            <a:pPr marL="457200" indent="-457200" algn="l">
              <a:buFont typeface="Wingdings" panose="05000000000000000000" pitchFamily="2" charset="2"/>
              <a:buChar char="§"/>
            </a:pPr>
            <a:r>
              <a:rPr lang="en-GB" dirty="0">
                <a:latin typeface="Circular Std Bold" panose="020B0804020101010102" pitchFamily="34" charset="0"/>
                <a:cs typeface="Circular Std Bold" panose="020B0804020101010102" pitchFamily="34" charset="0"/>
              </a:rPr>
              <a:t>Agenda</a:t>
            </a:r>
          </a:p>
          <a:p>
            <a:pPr marL="457200" indent="-457200" algn="l">
              <a:buFont typeface="Wingdings" panose="05000000000000000000" pitchFamily="2" charset="2"/>
              <a:buChar char="§"/>
            </a:pPr>
            <a:r>
              <a:rPr lang="en-GB" dirty="0">
                <a:latin typeface="Circular Std Bold" panose="020B0804020101010102" pitchFamily="34" charset="0"/>
                <a:cs typeface="Circular Std Bold" panose="020B0804020101010102" pitchFamily="34" charset="0"/>
              </a:rPr>
              <a:t>Aims </a:t>
            </a:r>
          </a:p>
          <a:p>
            <a:pPr marL="457200" indent="-457200" algn="l">
              <a:buFont typeface="Wingdings" panose="05000000000000000000" pitchFamily="2" charset="2"/>
              <a:buChar char="§"/>
            </a:pPr>
            <a:r>
              <a:rPr lang="en-GB" dirty="0">
                <a:latin typeface="Circular Std Bold" panose="020B0804020101010102" pitchFamily="34" charset="0"/>
                <a:cs typeface="Circular Std Bold" panose="020B0804020101010102" pitchFamily="34" charset="0"/>
              </a:rPr>
              <a:t>Process</a:t>
            </a:r>
          </a:p>
          <a:p>
            <a:pPr marL="457200" indent="-457200" algn="l">
              <a:buFont typeface="Wingdings" panose="05000000000000000000" pitchFamily="2" charset="2"/>
              <a:buChar char="§"/>
            </a:pPr>
            <a:r>
              <a:rPr lang="en-GB" dirty="0">
                <a:latin typeface="Circular Std Bold" panose="020B0804020101010102" pitchFamily="34" charset="0"/>
                <a:cs typeface="Circular Std Bold" panose="020B0804020101010102" pitchFamily="34" charset="0"/>
              </a:rPr>
              <a:t>Ground rules</a:t>
            </a:r>
          </a:p>
          <a:p>
            <a:pPr algn="l"/>
            <a:endParaRPr lang="en-GB" dirty="0">
              <a:latin typeface="Circular Std Bold" panose="020B0804020101010102" pitchFamily="34" charset="0"/>
              <a:cs typeface="Circular Std Bold" panose="020B0804020101010102" pitchFamily="34" charset="0"/>
            </a:endParaRPr>
          </a:p>
        </p:txBody>
      </p:sp>
      <p:sp>
        <p:nvSpPr>
          <p:cNvPr id="4" name="Rectangle 3">
            <a:extLst>
              <a:ext uri="{C183D7F6-B498-43B3-948B-1728B52AA6E4}">
                <adec:decorative xmlns:adec="http://schemas.microsoft.com/office/drawing/2017/decorative" val="1"/>
              </a:ext>
            </a:extLst>
          </p:cNvPr>
          <p:cNvSpPr/>
          <p:nvPr/>
        </p:nvSpPr>
        <p:spPr>
          <a:xfrm>
            <a:off x="9328145" y="-168538"/>
            <a:ext cx="7198469" cy="7130374"/>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58103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906354891"/>
              </p:ext>
            </p:extLst>
          </p:nvPr>
        </p:nvGraphicFramePr>
        <p:xfrm>
          <a:off x="1885191" y="1439834"/>
          <a:ext cx="9476715" cy="4197882"/>
        </p:xfrm>
        <a:graphic>
          <a:graphicData uri="http://schemas.openxmlformats.org/drawingml/2006/table">
            <a:tbl>
              <a:tblPr firstRow="1" bandRow="1">
                <a:tableStyleId>{21E4AEA4-8DFA-4A89-87EB-49C32662AFE0}</a:tableStyleId>
              </a:tblPr>
              <a:tblGrid>
                <a:gridCol w="909844">
                  <a:extLst>
                    <a:ext uri="{9D8B030D-6E8A-4147-A177-3AD203B41FA5}">
                      <a16:colId xmlns:a16="http://schemas.microsoft.com/office/drawing/2014/main" val="1118246142"/>
                    </a:ext>
                  </a:extLst>
                </a:gridCol>
                <a:gridCol w="6513252">
                  <a:extLst>
                    <a:ext uri="{9D8B030D-6E8A-4147-A177-3AD203B41FA5}">
                      <a16:colId xmlns:a16="http://schemas.microsoft.com/office/drawing/2014/main" val="331922453"/>
                    </a:ext>
                  </a:extLst>
                </a:gridCol>
                <a:gridCol w="2053619">
                  <a:extLst>
                    <a:ext uri="{9D8B030D-6E8A-4147-A177-3AD203B41FA5}">
                      <a16:colId xmlns:a16="http://schemas.microsoft.com/office/drawing/2014/main" val="1090023666"/>
                    </a:ext>
                  </a:extLst>
                </a:gridCol>
              </a:tblGrid>
              <a:tr h="413895">
                <a:tc gridSpan="3">
                  <a:txBody>
                    <a:bodyPr/>
                    <a:lstStyle/>
                    <a:p>
                      <a:pPr algn="ctr"/>
                      <a:r>
                        <a:rPr lang="en-GB" dirty="0">
                          <a:solidFill>
                            <a:schemeClr val="tx1"/>
                          </a:solidFill>
                          <a:latin typeface="Circular Std Book" panose="020B0604020101020102" pitchFamily="34" charset="0"/>
                          <a:cs typeface="Circular Std Book" panose="020B0604020101020102" pitchFamily="34" charset="0"/>
                        </a:rPr>
                        <a:t>Agenda</a:t>
                      </a:r>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2443932291"/>
                  </a:ext>
                </a:extLst>
              </a:tr>
              <a:tr h="562212">
                <a:tc>
                  <a:txBody>
                    <a:bodyPr/>
                    <a:lstStyle/>
                    <a:p>
                      <a:r>
                        <a:rPr lang="en-GB" dirty="0">
                          <a:solidFill>
                            <a:srgbClr val="54565B"/>
                          </a:solidFill>
                          <a:latin typeface="Circular Std Book" panose="020B0604020101020102" pitchFamily="34" charset="0"/>
                          <a:cs typeface="Circular Std Book" panose="020B0604020101020102" pitchFamily="34" charset="0"/>
                        </a:rPr>
                        <a:t>1.</a:t>
                      </a:r>
                    </a:p>
                  </a:txBody>
                  <a:tcPr anchor="ctr"/>
                </a:tc>
                <a:tc>
                  <a:txBody>
                    <a:bodyPr/>
                    <a:lstStyle/>
                    <a:p>
                      <a:r>
                        <a:rPr lang="en-GB" sz="1800" dirty="0">
                          <a:solidFill>
                            <a:srgbClr val="54565B"/>
                          </a:solidFill>
                          <a:latin typeface="Circular Std Book" panose="020B0604020101020102" pitchFamily="34" charset="0"/>
                          <a:cs typeface="Circular Std Book" panose="020B0604020101020102" pitchFamily="34" charset="0"/>
                        </a:rPr>
                        <a:t>An Introduction to the Positive Pathways Model</a:t>
                      </a:r>
                    </a:p>
                  </a:txBody>
                  <a:tcPr anchor="ctr"/>
                </a:tc>
                <a:tc>
                  <a:txBody>
                    <a:bodyPr/>
                    <a:lstStyle/>
                    <a:p>
                      <a:r>
                        <a:rPr lang="en-GB" dirty="0">
                          <a:solidFill>
                            <a:srgbClr val="54565B"/>
                          </a:solidFill>
                          <a:latin typeface="Circular Std Book" panose="020B0604020101020102" pitchFamily="34" charset="0"/>
                          <a:cs typeface="Circular Std Book" panose="020B0604020101020102" pitchFamily="34" charset="0"/>
                        </a:rPr>
                        <a:t>10 Mins</a:t>
                      </a:r>
                    </a:p>
                  </a:txBody>
                  <a:tcPr anchor="ctr"/>
                </a:tc>
                <a:extLst>
                  <a:ext uri="{0D108BD9-81ED-4DB2-BD59-A6C34878D82A}">
                    <a16:rowId xmlns:a16="http://schemas.microsoft.com/office/drawing/2014/main" val="302301808"/>
                  </a:ext>
                </a:extLst>
              </a:tr>
              <a:tr h="606391">
                <a:tc>
                  <a:txBody>
                    <a:bodyPr/>
                    <a:lstStyle/>
                    <a:p>
                      <a:r>
                        <a:rPr lang="en-GB" dirty="0">
                          <a:solidFill>
                            <a:srgbClr val="54565B"/>
                          </a:solidFill>
                          <a:latin typeface="Circular Std Book" panose="020B0604020101020102" pitchFamily="34" charset="0"/>
                          <a:cs typeface="Circular Std Book" panose="020B0604020101020102" pitchFamily="34" charset="0"/>
                        </a:rPr>
                        <a:t>2.</a:t>
                      </a:r>
                    </a:p>
                  </a:txBody>
                  <a:tcPr anchor="ctr"/>
                </a:tc>
                <a:tc>
                  <a:txBody>
                    <a:bodyPr/>
                    <a:lstStyle/>
                    <a:p>
                      <a:r>
                        <a:rPr lang="en-GB" dirty="0">
                          <a:solidFill>
                            <a:srgbClr val="54565B"/>
                          </a:solidFill>
                          <a:latin typeface="Circular Std Book" panose="020B0604020101020102" pitchFamily="34" charset="0"/>
                          <a:cs typeface="Circular Std Book" panose="020B0604020101020102" pitchFamily="34" charset="0"/>
                        </a:rPr>
                        <a:t>Session 1 – what are we</a:t>
                      </a:r>
                      <a:r>
                        <a:rPr lang="en-GB" baseline="0" dirty="0">
                          <a:solidFill>
                            <a:srgbClr val="54565B"/>
                          </a:solidFill>
                          <a:latin typeface="Circular Std Book" panose="020B0604020101020102" pitchFamily="34" charset="0"/>
                          <a:cs typeface="Circular Std Book" panose="020B0604020101020102" pitchFamily="34" charset="0"/>
                        </a:rPr>
                        <a:t> already doing?</a:t>
                      </a:r>
                      <a:endParaRPr lang="en-GB" dirty="0">
                        <a:solidFill>
                          <a:srgbClr val="54565B"/>
                        </a:solidFill>
                        <a:latin typeface="Circular Std Book" panose="020B0604020101020102" pitchFamily="34" charset="0"/>
                        <a:cs typeface="Circular Std Book" panose="020B0604020101020102"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solidFill>
                            <a:srgbClr val="54565B"/>
                          </a:solidFill>
                          <a:latin typeface="Circular Std Book" panose="020B0604020101020102" pitchFamily="34" charset="0"/>
                          <a:cs typeface="Circular Std Book" panose="020B0604020101020102" pitchFamily="34" charset="0"/>
                        </a:rPr>
                        <a:t>30 Mins</a:t>
                      </a:r>
                    </a:p>
                  </a:txBody>
                  <a:tcPr anchor="ctr"/>
                </a:tc>
                <a:extLst>
                  <a:ext uri="{0D108BD9-81ED-4DB2-BD59-A6C34878D82A}">
                    <a16:rowId xmlns:a16="http://schemas.microsoft.com/office/drawing/2014/main" val="416576521"/>
                  </a:ext>
                </a:extLst>
              </a:tr>
              <a:tr h="539015">
                <a:tc>
                  <a:txBody>
                    <a:bodyPr/>
                    <a:lstStyle/>
                    <a:p>
                      <a:r>
                        <a:rPr lang="en-GB" dirty="0">
                          <a:solidFill>
                            <a:srgbClr val="54565B"/>
                          </a:solidFill>
                          <a:latin typeface="Circular Std Book" panose="020B0604020101020102" pitchFamily="34" charset="0"/>
                          <a:cs typeface="Circular Std Book" panose="020B0604020101020102" pitchFamily="34" charset="0"/>
                        </a:rPr>
                        <a:t>3.</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54565B"/>
                          </a:solidFill>
                          <a:latin typeface="Circular Std Book" panose="020B0604020101020102" pitchFamily="34" charset="0"/>
                          <a:cs typeface="Circular Std Book" panose="020B0604020101020102" pitchFamily="34" charset="0"/>
                        </a:rPr>
                        <a:t>Session 2 – what are our gaps in provision?</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solidFill>
                            <a:srgbClr val="54565B"/>
                          </a:solidFill>
                          <a:latin typeface="Circular Std Book" panose="020B0604020101020102" pitchFamily="34" charset="0"/>
                          <a:cs typeface="Circular Std Book" panose="020B0604020101020102" pitchFamily="34" charset="0"/>
                        </a:rPr>
                        <a:t>30 Mins</a:t>
                      </a:r>
                    </a:p>
                  </a:txBody>
                  <a:tcPr anchor="ctr"/>
                </a:tc>
                <a:extLst>
                  <a:ext uri="{0D108BD9-81ED-4DB2-BD59-A6C34878D82A}">
                    <a16:rowId xmlns:a16="http://schemas.microsoft.com/office/drawing/2014/main" val="2214333778"/>
                  </a:ext>
                </a:extLst>
              </a:tr>
              <a:tr h="582328">
                <a:tc>
                  <a:txBody>
                    <a:bodyPr/>
                    <a:lstStyle/>
                    <a:p>
                      <a:r>
                        <a:rPr lang="en-GB" dirty="0">
                          <a:solidFill>
                            <a:srgbClr val="54565B"/>
                          </a:solidFill>
                          <a:latin typeface="Circular Std Book" panose="020B0604020101020102" pitchFamily="34" charset="0"/>
                          <a:cs typeface="Circular Std Book" panose="020B0604020101020102" pitchFamily="34" charset="0"/>
                        </a:rPr>
                        <a:t>4.</a:t>
                      </a:r>
                    </a:p>
                  </a:txBody>
                  <a:tcPr anchor="ctr"/>
                </a:tc>
                <a:tc>
                  <a:txBody>
                    <a:bodyPr/>
                    <a:lstStyle/>
                    <a:p>
                      <a:r>
                        <a:rPr lang="en-GB" sz="1800" dirty="0">
                          <a:solidFill>
                            <a:srgbClr val="54565B"/>
                          </a:solidFill>
                          <a:latin typeface="Circular Std Book" panose="020B0604020101020102" pitchFamily="34" charset="0"/>
                          <a:cs typeface="Circular Std Book" panose="020B0604020101020102" pitchFamily="34" charset="0"/>
                        </a:rPr>
                        <a:t>Session 3 – what are our opportunities</a:t>
                      </a:r>
                      <a:r>
                        <a:rPr lang="en-GB" sz="1800" baseline="0" dirty="0">
                          <a:solidFill>
                            <a:srgbClr val="54565B"/>
                          </a:solidFill>
                          <a:latin typeface="Circular Std Book" panose="020B0604020101020102" pitchFamily="34" charset="0"/>
                          <a:cs typeface="Circular Std Book" panose="020B0604020101020102" pitchFamily="34" charset="0"/>
                        </a:rPr>
                        <a:t> to do more</a:t>
                      </a:r>
                      <a:r>
                        <a:rPr lang="en-GB" sz="1800" dirty="0">
                          <a:solidFill>
                            <a:srgbClr val="54565B"/>
                          </a:solidFill>
                          <a:latin typeface="Circular Std Book" panose="020B0604020101020102" pitchFamily="34" charset="0"/>
                          <a:cs typeface="Circular Std Book" panose="020B0604020101020102" pitchFamily="34" charset="0"/>
                        </a:rPr>
                        <a:t>?</a:t>
                      </a:r>
                      <a:endParaRPr lang="en-GB" dirty="0">
                        <a:solidFill>
                          <a:srgbClr val="54565B"/>
                        </a:solidFill>
                        <a:latin typeface="Circular Std Book" panose="020B0604020101020102" pitchFamily="34" charset="0"/>
                        <a:cs typeface="Circular Std Book" panose="020B0604020101020102"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solidFill>
                            <a:srgbClr val="54565B"/>
                          </a:solidFill>
                          <a:latin typeface="Circular Std Book" panose="020B0604020101020102" pitchFamily="34" charset="0"/>
                          <a:cs typeface="Circular Std Book" panose="020B0604020101020102" pitchFamily="34" charset="0"/>
                        </a:rPr>
                        <a:t>30 Mins</a:t>
                      </a:r>
                    </a:p>
                  </a:txBody>
                  <a:tcPr anchor="ctr"/>
                </a:tc>
                <a:extLst>
                  <a:ext uri="{0D108BD9-81ED-4DB2-BD59-A6C34878D82A}">
                    <a16:rowId xmlns:a16="http://schemas.microsoft.com/office/drawing/2014/main" val="1647722899"/>
                  </a:ext>
                </a:extLst>
              </a:tr>
              <a:tr h="779647">
                <a:tc>
                  <a:txBody>
                    <a:bodyPr/>
                    <a:lstStyle/>
                    <a:p>
                      <a:r>
                        <a:rPr lang="en-GB" dirty="0">
                          <a:solidFill>
                            <a:srgbClr val="54565B"/>
                          </a:solidFill>
                          <a:latin typeface="Circular Std Book" panose="020B0604020101020102" pitchFamily="34" charset="0"/>
                          <a:cs typeface="Circular Std Book" panose="020B0604020101020102" pitchFamily="34" charset="0"/>
                        </a:rPr>
                        <a:t>5.</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54565B"/>
                          </a:solidFill>
                          <a:latin typeface="Circular Std Book" panose="020B0604020101020102" pitchFamily="34" charset="0"/>
                          <a:cs typeface="Circular Std Book" panose="020B0604020101020102" pitchFamily="34" charset="0"/>
                        </a:rPr>
                        <a:t>Session 4 – our pledges</a:t>
                      </a:r>
                    </a:p>
                    <a:p>
                      <a:endParaRPr lang="en-GB" dirty="0">
                        <a:solidFill>
                          <a:srgbClr val="54565B"/>
                        </a:solidFill>
                        <a:latin typeface="Circular Std Book" panose="020B0604020101020102" pitchFamily="34" charset="0"/>
                        <a:cs typeface="Circular Std Book" panose="020B0604020101020102" pitchFamily="34" charset="0"/>
                      </a:endParaRPr>
                    </a:p>
                  </a:txBody>
                  <a:tcPr anchor="ctr"/>
                </a:tc>
                <a:tc>
                  <a:txBody>
                    <a:bodyPr/>
                    <a:lstStyle/>
                    <a:p>
                      <a:r>
                        <a:rPr lang="en-GB" dirty="0">
                          <a:solidFill>
                            <a:srgbClr val="54565B"/>
                          </a:solidFill>
                          <a:latin typeface="Circular Std Book" panose="020B0604020101020102" pitchFamily="34" charset="0"/>
                          <a:cs typeface="Circular Std Book" panose="020B0604020101020102" pitchFamily="34" charset="0"/>
                        </a:rPr>
                        <a:t>30 Mins</a:t>
                      </a:r>
                    </a:p>
                  </a:txBody>
                  <a:tcPr anchor="ctr"/>
                </a:tc>
                <a:extLst>
                  <a:ext uri="{0D108BD9-81ED-4DB2-BD59-A6C34878D82A}">
                    <a16:rowId xmlns:a16="http://schemas.microsoft.com/office/drawing/2014/main" val="2598397065"/>
                  </a:ext>
                </a:extLst>
              </a:tr>
              <a:tr h="714394">
                <a:tc>
                  <a:txBody>
                    <a:bodyPr/>
                    <a:lstStyle/>
                    <a:p>
                      <a:r>
                        <a:rPr lang="en-GB" dirty="0">
                          <a:solidFill>
                            <a:srgbClr val="54565B"/>
                          </a:solidFill>
                          <a:latin typeface="Circular Std Book" panose="020B0604020101020102" pitchFamily="34" charset="0"/>
                          <a:cs typeface="Circular Std Book" panose="020B0604020101020102" pitchFamily="34" charset="0"/>
                        </a:rPr>
                        <a:t>6.</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54565B"/>
                          </a:solidFill>
                          <a:latin typeface="Circular Std Book" panose="020B0604020101020102" pitchFamily="34" charset="0"/>
                          <a:cs typeface="Circular Std Book" panose="020B0604020101020102" pitchFamily="34" charset="0"/>
                        </a:rPr>
                        <a:t>Next steps – forming actions and feedback </a:t>
                      </a:r>
                    </a:p>
                    <a:p>
                      <a:endParaRPr lang="en-GB" dirty="0">
                        <a:solidFill>
                          <a:srgbClr val="54565B"/>
                        </a:solidFill>
                        <a:latin typeface="Circular Std Book" panose="020B0604020101020102" pitchFamily="34" charset="0"/>
                        <a:cs typeface="Circular Std Book" panose="020B0604020101020102"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solidFill>
                            <a:srgbClr val="54565B"/>
                          </a:solidFill>
                          <a:latin typeface="Circular Std Book" panose="020B0604020101020102" pitchFamily="34" charset="0"/>
                          <a:cs typeface="Circular Std Book" panose="020B0604020101020102" pitchFamily="34" charset="0"/>
                        </a:rPr>
                        <a:t>15 Mins</a:t>
                      </a:r>
                    </a:p>
                  </a:txBody>
                  <a:tcPr anchor="ctr"/>
                </a:tc>
                <a:extLst>
                  <a:ext uri="{0D108BD9-81ED-4DB2-BD59-A6C34878D82A}">
                    <a16:rowId xmlns:a16="http://schemas.microsoft.com/office/drawing/2014/main" val="1662172448"/>
                  </a:ext>
                </a:extLst>
              </a:tr>
            </a:tbl>
          </a:graphicData>
        </a:graphic>
      </p:graphicFrame>
    </p:spTree>
    <p:extLst>
      <p:ext uri="{BB962C8B-B14F-4D97-AF65-F5344CB8AC3E}">
        <p14:creationId xmlns:p14="http://schemas.microsoft.com/office/powerpoint/2010/main" val="2359025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3206705" y="2534856"/>
            <a:ext cx="8871045" cy="1617502"/>
          </a:xfrm>
        </p:spPr>
        <p:txBody>
          <a:bodyPr/>
          <a:lstStyle/>
          <a:p>
            <a:pPr algn="l"/>
            <a:r>
              <a:rPr lang="en-GB" dirty="0">
                <a:solidFill>
                  <a:schemeClr val="bg1"/>
                </a:solidFill>
                <a:latin typeface="Circular Std Bold" panose="020B0804020101010102" pitchFamily="34" charset="0"/>
                <a:cs typeface="Circular Std Bold" panose="020B0804020101010102" pitchFamily="34" charset="0"/>
              </a:rPr>
              <a:t>An Introduction to the </a:t>
            </a:r>
            <a:br>
              <a:rPr lang="en-GB" dirty="0">
                <a:solidFill>
                  <a:schemeClr val="bg1"/>
                </a:solidFill>
                <a:latin typeface="Circular Std Bold" panose="020B0804020101010102" pitchFamily="34" charset="0"/>
                <a:cs typeface="Circular Std Bold" panose="020B0804020101010102" pitchFamily="34" charset="0"/>
              </a:rPr>
            </a:br>
            <a:r>
              <a:rPr lang="en-GB" dirty="0">
                <a:solidFill>
                  <a:schemeClr val="bg1"/>
                </a:solidFill>
                <a:latin typeface="Circular Std Bold" panose="020B0804020101010102" pitchFamily="34" charset="0"/>
                <a:cs typeface="Circular Std Bold" panose="020B0804020101010102" pitchFamily="34" charset="0"/>
              </a:rPr>
              <a:t>Positive Pathways Model</a:t>
            </a:r>
          </a:p>
        </p:txBody>
      </p:sp>
      <p:sp>
        <p:nvSpPr>
          <p:cNvPr id="3" name="Rectangle 2">
            <a:extLst>
              <a:ext uri="{C183D7F6-B498-43B3-948B-1728B52AA6E4}">
                <adec:decorative xmlns:adec="http://schemas.microsoft.com/office/drawing/2017/decorative" val="1"/>
              </a:ext>
            </a:extLst>
          </p:cNvPr>
          <p:cNvSpPr/>
          <p:nvPr/>
        </p:nvSpPr>
        <p:spPr>
          <a:xfrm>
            <a:off x="-4371905" y="-221580"/>
            <a:ext cx="7198469" cy="7130374"/>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94217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alpha val="93000"/>
          </a:schemeClr>
        </a:solidFill>
        <a:effectLst/>
      </p:bgPr>
    </p:bg>
    <p:spTree>
      <p:nvGrpSpPr>
        <p:cNvPr id="1" name=""/>
        <p:cNvGrpSpPr/>
        <p:nvPr/>
      </p:nvGrpSpPr>
      <p:grpSpPr>
        <a:xfrm>
          <a:off x="0" y="0"/>
          <a:ext cx="0" cy="0"/>
          <a:chOff x="0" y="0"/>
          <a:chExt cx="0" cy="0"/>
        </a:xfrm>
      </p:grpSpPr>
      <p:pic>
        <p:nvPicPr>
          <p:cNvPr id="3" name="Picture 2" descr="Positive Pathway Model diagram:&#10;&#10;Prevent is linked to Universal prevention and targeted pxrevention. &#10;Help is linked to Crisis prevention and relief and Recovery&#10;Create Pathways is linked to Move on Support and Settled Home. "/>
          <p:cNvPicPr>
            <a:picLocks noChangeAspect="1"/>
          </p:cNvPicPr>
          <p:nvPr/>
        </p:nvPicPr>
        <p:blipFill rotWithShape="1">
          <a:blip r:embed="rId3">
            <a:extLst>
              <a:ext uri="{28A0092B-C50C-407E-A947-70E740481C1C}">
                <a14:useLocalDpi xmlns:a14="http://schemas.microsoft.com/office/drawing/2010/main" val="0"/>
              </a:ext>
            </a:extLst>
          </a:blip>
          <a:srcRect l="2107" t="9966" r="2727" b="38048"/>
          <a:stretch/>
        </p:blipFill>
        <p:spPr>
          <a:xfrm>
            <a:off x="504003" y="1422400"/>
            <a:ext cx="11180938" cy="4318000"/>
          </a:xfrm>
          <a:prstGeom prst="rect">
            <a:avLst/>
          </a:prstGeom>
        </p:spPr>
      </p:pic>
    </p:spTree>
    <p:extLst>
      <p:ext uri="{BB962C8B-B14F-4D97-AF65-F5344CB8AC3E}">
        <p14:creationId xmlns:p14="http://schemas.microsoft.com/office/powerpoint/2010/main" val="1936472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5087" y="65622"/>
            <a:ext cx="8871045" cy="837066"/>
          </a:xfrm>
        </p:spPr>
        <p:txBody>
          <a:bodyPr>
            <a:normAutofit/>
          </a:bodyPr>
          <a:lstStyle/>
          <a:p>
            <a:r>
              <a:rPr lang="en-GB" sz="4000" dirty="0">
                <a:solidFill>
                  <a:schemeClr val="bg1"/>
                </a:solidFill>
                <a:latin typeface="Circular Std Bold" panose="020B0804020101010102" pitchFamily="34" charset="0"/>
                <a:cs typeface="Circular Std Bold" panose="020B0804020101010102" pitchFamily="34" charset="0"/>
              </a:rPr>
              <a:t>Stages of the Pathway</a:t>
            </a:r>
          </a:p>
        </p:txBody>
      </p:sp>
      <p:graphicFrame>
        <p:nvGraphicFramePr>
          <p:cNvPr id="5" name="Content Placeholder 3"/>
          <p:cNvGraphicFramePr>
            <a:graphicFrameLocks/>
          </p:cNvGraphicFramePr>
          <p:nvPr>
            <p:extLst>
              <p:ext uri="{D42A27DB-BD31-4B8C-83A1-F6EECF244321}">
                <p14:modId xmlns:p14="http://schemas.microsoft.com/office/powerpoint/2010/main" val="1286648449"/>
              </p:ext>
            </p:extLst>
          </p:nvPr>
        </p:nvGraphicFramePr>
        <p:xfrm>
          <a:off x="911901" y="1376983"/>
          <a:ext cx="10136076" cy="4825184"/>
        </p:xfrm>
        <a:graphic>
          <a:graphicData uri="http://schemas.openxmlformats.org/drawingml/2006/table">
            <a:tbl>
              <a:tblPr firstRow="1" firstCol="1" bandRow="1">
                <a:tableStyleId>{21E4AEA4-8DFA-4A89-87EB-49C32662AFE0}</a:tableStyleId>
              </a:tblPr>
              <a:tblGrid>
                <a:gridCol w="1712663">
                  <a:extLst>
                    <a:ext uri="{9D8B030D-6E8A-4147-A177-3AD203B41FA5}">
                      <a16:colId xmlns:a16="http://schemas.microsoft.com/office/drawing/2014/main" val="1834807136"/>
                    </a:ext>
                  </a:extLst>
                </a:gridCol>
                <a:gridCol w="8423413">
                  <a:extLst>
                    <a:ext uri="{9D8B030D-6E8A-4147-A177-3AD203B41FA5}">
                      <a16:colId xmlns:a16="http://schemas.microsoft.com/office/drawing/2014/main" val="2253791399"/>
                    </a:ext>
                  </a:extLst>
                </a:gridCol>
              </a:tblGrid>
              <a:tr h="482519">
                <a:tc>
                  <a:txBody>
                    <a:bodyPr/>
                    <a:lstStyle/>
                    <a:p>
                      <a:pPr>
                        <a:lnSpc>
                          <a:spcPct val="106000"/>
                        </a:lnSpc>
                        <a:spcAft>
                          <a:spcPts val="0"/>
                        </a:spcAft>
                      </a:pPr>
                      <a:r>
                        <a:rPr lang="en-GB" sz="2400" dirty="0">
                          <a:solidFill>
                            <a:schemeClr val="tx1"/>
                          </a:solidFill>
                          <a:effectLst/>
                          <a:latin typeface="Circular Std Book" panose="020B0604020101020102" pitchFamily="34" charset="0"/>
                          <a:cs typeface="Circular Std Book" panose="020B0604020101020102" pitchFamily="34" charset="0"/>
                        </a:rPr>
                        <a:t>Heading</a:t>
                      </a:r>
                      <a:endParaRPr lang="en-GB" sz="2400" dirty="0">
                        <a:solidFill>
                          <a:schemeClr val="tx1"/>
                        </a:solidFill>
                        <a:effectLst/>
                        <a:latin typeface="Circular Std Book" panose="020B0604020101020102" pitchFamily="34" charset="0"/>
                        <a:ea typeface="Calibri" panose="020F0502020204030204" pitchFamily="34" charset="0"/>
                        <a:cs typeface="Circular Std Book" panose="020B0604020101020102" pitchFamily="34" charset="0"/>
                      </a:endParaRPr>
                    </a:p>
                  </a:txBody>
                  <a:tcPr marL="68580" marR="68580" marT="0" marB="0"/>
                </a:tc>
                <a:tc>
                  <a:txBody>
                    <a:bodyPr/>
                    <a:lstStyle/>
                    <a:p>
                      <a:pPr>
                        <a:lnSpc>
                          <a:spcPct val="106000"/>
                        </a:lnSpc>
                        <a:spcAft>
                          <a:spcPts val="0"/>
                        </a:spcAft>
                      </a:pPr>
                      <a:r>
                        <a:rPr lang="en-GB" sz="2400" dirty="0">
                          <a:solidFill>
                            <a:schemeClr val="tx1"/>
                          </a:solidFill>
                          <a:effectLst/>
                          <a:latin typeface="Circular Std Book" panose="020B0604020101020102" pitchFamily="34" charset="0"/>
                          <a:cs typeface="Circular Std Book" panose="020B0604020101020102" pitchFamily="34" charset="0"/>
                        </a:rPr>
                        <a:t>Definition</a:t>
                      </a:r>
                      <a:endParaRPr lang="en-GB" sz="2400" dirty="0">
                        <a:solidFill>
                          <a:schemeClr val="tx1"/>
                        </a:solidFill>
                        <a:effectLst/>
                        <a:latin typeface="Circular Std Book" panose="020B0604020101020102" pitchFamily="34" charset="0"/>
                        <a:ea typeface="Calibri" panose="020F0502020204030204" pitchFamily="34" charset="0"/>
                        <a:cs typeface="Circular Std Book" panose="020B0604020101020102" pitchFamily="34" charset="0"/>
                      </a:endParaRPr>
                    </a:p>
                  </a:txBody>
                  <a:tcPr marL="68580" marR="68580" marT="0" marB="0"/>
                </a:tc>
                <a:extLst>
                  <a:ext uri="{0D108BD9-81ED-4DB2-BD59-A6C34878D82A}">
                    <a16:rowId xmlns:a16="http://schemas.microsoft.com/office/drawing/2014/main" val="3326739400"/>
                  </a:ext>
                </a:extLst>
              </a:tr>
              <a:tr h="2895109">
                <a:tc>
                  <a:txBody>
                    <a:bodyPr/>
                    <a:lstStyle/>
                    <a:p>
                      <a:pPr>
                        <a:lnSpc>
                          <a:spcPct val="106000"/>
                        </a:lnSpc>
                        <a:spcAft>
                          <a:spcPts val="0"/>
                        </a:spcAft>
                      </a:pPr>
                      <a:r>
                        <a:rPr lang="en-GB" sz="2400" dirty="0">
                          <a:solidFill>
                            <a:schemeClr val="tx1"/>
                          </a:solidFill>
                          <a:effectLst/>
                          <a:latin typeface="Circular Std Book" panose="020B0604020101020102" pitchFamily="34" charset="0"/>
                          <a:cs typeface="Circular Std Book" panose="020B0604020101020102" pitchFamily="34" charset="0"/>
                        </a:rPr>
                        <a:t>Universal Prevention</a:t>
                      </a:r>
                      <a:endParaRPr lang="en-GB" sz="2400" dirty="0">
                        <a:solidFill>
                          <a:schemeClr val="tx1"/>
                        </a:solidFill>
                        <a:effectLst/>
                        <a:latin typeface="Circular Std Book" panose="020B0604020101020102" pitchFamily="34" charset="0"/>
                        <a:ea typeface="Calibri" panose="020F0502020204030204" pitchFamily="34" charset="0"/>
                        <a:cs typeface="Circular Std Book" panose="020B0604020101020102" pitchFamily="34" charset="0"/>
                      </a:endParaRPr>
                    </a:p>
                  </a:txBody>
                  <a:tcPr marL="68580" marR="68580" marT="0" marB="0" anchor="ctr"/>
                </a:tc>
                <a:tc>
                  <a:txBody>
                    <a:bodyPr/>
                    <a:lstStyle/>
                    <a:p>
                      <a:pPr>
                        <a:lnSpc>
                          <a:spcPct val="106000"/>
                        </a:lnSpc>
                        <a:spcAft>
                          <a:spcPts val="0"/>
                        </a:spcAft>
                      </a:pPr>
                      <a:r>
                        <a:rPr lang="en-GB" sz="2000" dirty="0">
                          <a:solidFill>
                            <a:srgbClr val="54565B"/>
                          </a:solidFill>
                          <a:effectLst/>
                          <a:latin typeface="Circular Std Book" panose="020B0604020101020102" pitchFamily="34" charset="0"/>
                          <a:cs typeface="Circular Std Book" panose="020B0604020101020102" pitchFamily="34" charset="0"/>
                        </a:rPr>
                        <a:t>This is what prevents homelessness without having any directly perceived relationship to homelessness prevention. Those things in society and life that are protective factors. In health terms universal prevention is having fluoride in water, health advice to eat ‘five a day’, and immunisations; in homelessness terms it is those factors which support and protect – health, income, relationships, secure accommodation, amongst many others.</a:t>
                      </a:r>
                      <a:endParaRPr lang="en-GB" sz="2000" dirty="0">
                        <a:solidFill>
                          <a:srgbClr val="54565B"/>
                        </a:solidFill>
                        <a:effectLst/>
                        <a:latin typeface="Circular Std Book" panose="020B0604020101020102" pitchFamily="34" charset="0"/>
                        <a:ea typeface="Calibri" panose="020F0502020204030204" pitchFamily="34" charset="0"/>
                        <a:cs typeface="Circular Std Book" panose="020B0604020101020102" pitchFamily="34" charset="0"/>
                      </a:endParaRPr>
                    </a:p>
                  </a:txBody>
                  <a:tcPr marL="68580" marR="68580" marT="0" marB="0" anchor="ctr"/>
                </a:tc>
                <a:extLst>
                  <a:ext uri="{0D108BD9-81ED-4DB2-BD59-A6C34878D82A}">
                    <a16:rowId xmlns:a16="http://schemas.microsoft.com/office/drawing/2014/main" val="3394922117"/>
                  </a:ext>
                </a:extLst>
              </a:tr>
              <a:tr h="1447556">
                <a:tc>
                  <a:txBody>
                    <a:bodyPr/>
                    <a:lstStyle/>
                    <a:p>
                      <a:pPr>
                        <a:lnSpc>
                          <a:spcPct val="106000"/>
                        </a:lnSpc>
                        <a:spcAft>
                          <a:spcPts val="0"/>
                        </a:spcAft>
                      </a:pPr>
                      <a:r>
                        <a:rPr lang="en-GB" sz="2400" dirty="0">
                          <a:solidFill>
                            <a:schemeClr val="tx1"/>
                          </a:solidFill>
                          <a:effectLst/>
                          <a:latin typeface="Circular Std Book" panose="020B0604020101020102" pitchFamily="34" charset="0"/>
                          <a:cs typeface="Circular Std Book" panose="020B0604020101020102" pitchFamily="34" charset="0"/>
                        </a:rPr>
                        <a:t>Targeted Prevention</a:t>
                      </a:r>
                      <a:endParaRPr lang="en-GB" sz="2400" dirty="0">
                        <a:solidFill>
                          <a:schemeClr val="tx1"/>
                        </a:solidFill>
                        <a:effectLst/>
                        <a:latin typeface="Circular Std Book" panose="020B0604020101020102" pitchFamily="34" charset="0"/>
                        <a:ea typeface="Calibri" panose="020F0502020204030204" pitchFamily="34" charset="0"/>
                        <a:cs typeface="Circular Std Book" panose="020B0604020101020102" pitchFamily="34" charset="0"/>
                      </a:endParaRPr>
                    </a:p>
                  </a:txBody>
                  <a:tcPr marL="68580" marR="68580" marT="0" marB="0" anchor="ctr"/>
                </a:tc>
                <a:tc>
                  <a:txBody>
                    <a:bodyPr/>
                    <a:lstStyle/>
                    <a:p>
                      <a:pPr>
                        <a:lnSpc>
                          <a:spcPct val="106000"/>
                        </a:lnSpc>
                        <a:spcAft>
                          <a:spcPts val="0"/>
                        </a:spcAft>
                      </a:pPr>
                      <a:r>
                        <a:rPr lang="en-GB" sz="2000" dirty="0">
                          <a:solidFill>
                            <a:srgbClr val="54565B"/>
                          </a:solidFill>
                          <a:effectLst/>
                          <a:latin typeface="Circular Std Book" panose="020B0604020101020102" pitchFamily="34" charset="0"/>
                          <a:cs typeface="Circular Std Book" panose="020B0604020101020102" pitchFamily="34" charset="0"/>
                        </a:rPr>
                        <a:t>This is provision or interventions which have a designed purpose in preventing homelessness or related issues. For example, housing advice, leaving care pathway, discretionary housing payments, bond schemes.</a:t>
                      </a:r>
                      <a:endParaRPr lang="en-GB" sz="2000" dirty="0">
                        <a:solidFill>
                          <a:srgbClr val="54565B"/>
                        </a:solidFill>
                        <a:effectLst/>
                        <a:latin typeface="Circular Std Book" panose="020B0604020101020102" pitchFamily="34" charset="0"/>
                        <a:ea typeface="Calibri" panose="020F0502020204030204" pitchFamily="34" charset="0"/>
                        <a:cs typeface="Circular Std Book" panose="020B0604020101020102" pitchFamily="34" charset="0"/>
                      </a:endParaRPr>
                    </a:p>
                  </a:txBody>
                  <a:tcPr marL="68580" marR="68580" marT="0" marB="0" anchor="ctr"/>
                </a:tc>
                <a:extLst>
                  <a:ext uri="{0D108BD9-81ED-4DB2-BD59-A6C34878D82A}">
                    <a16:rowId xmlns:a16="http://schemas.microsoft.com/office/drawing/2014/main" val="1930168033"/>
                  </a:ext>
                </a:extLst>
              </a:tr>
            </a:tbl>
          </a:graphicData>
        </a:graphic>
      </p:graphicFrame>
    </p:spTree>
    <p:extLst>
      <p:ext uri="{BB962C8B-B14F-4D97-AF65-F5344CB8AC3E}">
        <p14:creationId xmlns:p14="http://schemas.microsoft.com/office/powerpoint/2010/main" val="2193865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3601238183"/>
              </p:ext>
            </p:extLst>
          </p:nvPr>
        </p:nvGraphicFramePr>
        <p:xfrm>
          <a:off x="831359" y="1157061"/>
          <a:ext cx="10196712" cy="4737613"/>
        </p:xfrm>
        <a:graphic>
          <a:graphicData uri="http://schemas.openxmlformats.org/drawingml/2006/table">
            <a:tbl>
              <a:tblPr firstRow="1" firstCol="1" bandRow="1">
                <a:tableStyleId>{21E4AEA4-8DFA-4A89-87EB-49C32662AFE0}</a:tableStyleId>
              </a:tblPr>
              <a:tblGrid>
                <a:gridCol w="2759822">
                  <a:extLst>
                    <a:ext uri="{9D8B030D-6E8A-4147-A177-3AD203B41FA5}">
                      <a16:colId xmlns:a16="http://schemas.microsoft.com/office/drawing/2014/main" val="1834807136"/>
                    </a:ext>
                  </a:extLst>
                </a:gridCol>
                <a:gridCol w="7436890">
                  <a:extLst>
                    <a:ext uri="{9D8B030D-6E8A-4147-A177-3AD203B41FA5}">
                      <a16:colId xmlns:a16="http://schemas.microsoft.com/office/drawing/2014/main" val="2253791399"/>
                    </a:ext>
                  </a:extLst>
                </a:gridCol>
              </a:tblGrid>
              <a:tr h="457591">
                <a:tc>
                  <a:txBody>
                    <a:bodyPr/>
                    <a:lstStyle/>
                    <a:p>
                      <a:pPr>
                        <a:lnSpc>
                          <a:spcPct val="106000"/>
                        </a:lnSpc>
                        <a:spcAft>
                          <a:spcPts val="0"/>
                        </a:spcAft>
                      </a:pPr>
                      <a:r>
                        <a:rPr lang="en-GB" sz="2400" dirty="0">
                          <a:solidFill>
                            <a:schemeClr val="tx1"/>
                          </a:solidFill>
                          <a:effectLst/>
                          <a:latin typeface="Circular Std Book" panose="020B0604020101020102" pitchFamily="34" charset="0"/>
                          <a:cs typeface="Circular Std Book" panose="020B0604020101020102" pitchFamily="34" charset="0"/>
                        </a:rPr>
                        <a:t>Heading</a:t>
                      </a:r>
                      <a:endParaRPr lang="en-GB" sz="2400" dirty="0">
                        <a:solidFill>
                          <a:schemeClr val="tx1"/>
                        </a:solidFill>
                        <a:effectLst/>
                        <a:latin typeface="Circular Std Book" panose="020B0604020101020102" pitchFamily="34" charset="0"/>
                        <a:ea typeface="Calibri" panose="020F0502020204030204" pitchFamily="34" charset="0"/>
                        <a:cs typeface="Circular Std Book" panose="020B0604020101020102" pitchFamily="34" charset="0"/>
                      </a:endParaRPr>
                    </a:p>
                  </a:txBody>
                  <a:tcPr marL="68580" marR="68580" marT="0" marB="0"/>
                </a:tc>
                <a:tc>
                  <a:txBody>
                    <a:bodyPr/>
                    <a:lstStyle/>
                    <a:p>
                      <a:pPr>
                        <a:lnSpc>
                          <a:spcPct val="106000"/>
                        </a:lnSpc>
                        <a:spcAft>
                          <a:spcPts val="0"/>
                        </a:spcAft>
                      </a:pPr>
                      <a:r>
                        <a:rPr lang="en-GB" sz="2400" dirty="0">
                          <a:solidFill>
                            <a:schemeClr val="tx1"/>
                          </a:solidFill>
                          <a:effectLst/>
                          <a:latin typeface="Circular Std Book" panose="020B0604020101020102" pitchFamily="34" charset="0"/>
                          <a:cs typeface="Circular Std Book" panose="020B0604020101020102" pitchFamily="34" charset="0"/>
                        </a:rPr>
                        <a:t>Definition</a:t>
                      </a:r>
                      <a:endParaRPr lang="en-GB" sz="2400" dirty="0">
                        <a:solidFill>
                          <a:schemeClr val="tx1"/>
                        </a:solidFill>
                        <a:effectLst/>
                        <a:latin typeface="Circular Std Book" panose="020B0604020101020102" pitchFamily="34" charset="0"/>
                        <a:ea typeface="Calibri" panose="020F0502020204030204" pitchFamily="34" charset="0"/>
                        <a:cs typeface="Circular Std Book" panose="020B0604020101020102" pitchFamily="34" charset="0"/>
                      </a:endParaRPr>
                    </a:p>
                  </a:txBody>
                  <a:tcPr marL="68580" marR="68580" marT="0" marB="0"/>
                </a:tc>
                <a:extLst>
                  <a:ext uri="{0D108BD9-81ED-4DB2-BD59-A6C34878D82A}">
                    <a16:rowId xmlns:a16="http://schemas.microsoft.com/office/drawing/2014/main" val="3326739400"/>
                  </a:ext>
                </a:extLst>
              </a:tr>
              <a:tr h="2745544">
                <a:tc>
                  <a:txBody>
                    <a:bodyPr/>
                    <a:lstStyle/>
                    <a:p>
                      <a:pPr>
                        <a:lnSpc>
                          <a:spcPct val="106000"/>
                        </a:lnSpc>
                        <a:spcAft>
                          <a:spcPts val="0"/>
                        </a:spcAft>
                      </a:pPr>
                      <a:r>
                        <a:rPr lang="en-GB" sz="2400" dirty="0">
                          <a:solidFill>
                            <a:schemeClr val="tx1"/>
                          </a:solidFill>
                          <a:effectLst/>
                          <a:latin typeface="Circular Std Book" panose="020B0604020101020102" pitchFamily="34" charset="0"/>
                          <a:cs typeface="Circular Std Book" panose="020B0604020101020102" pitchFamily="34" charset="0"/>
                        </a:rPr>
                        <a:t>Crisis Prevention</a:t>
                      </a:r>
                      <a:endParaRPr lang="en-GB" sz="2400" dirty="0">
                        <a:solidFill>
                          <a:schemeClr val="tx1"/>
                        </a:solidFill>
                        <a:effectLst/>
                        <a:latin typeface="Circular Std Book" panose="020B0604020101020102" pitchFamily="34" charset="0"/>
                        <a:ea typeface="Calibri" panose="020F0502020204030204" pitchFamily="34" charset="0"/>
                        <a:cs typeface="Circular Std Book" panose="020B0604020101020102" pitchFamily="34" charset="0"/>
                      </a:endParaRPr>
                    </a:p>
                  </a:txBody>
                  <a:tcPr marL="68580" marR="68580" marT="0" marB="0" anchor="ctr"/>
                </a:tc>
                <a:tc>
                  <a:txBody>
                    <a:bodyPr/>
                    <a:lstStyle/>
                    <a:p>
                      <a:pPr>
                        <a:lnSpc>
                          <a:spcPct val="106000"/>
                        </a:lnSpc>
                        <a:spcAft>
                          <a:spcPts val="0"/>
                        </a:spcAft>
                      </a:pPr>
                      <a:r>
                        <a:rPr lang="en-GB" sz="2400" dirty="0">
                          <a:solidFill>
                            <a:srgbClr val="54565B"/>
                          </a:solidFill>
                          <a:effectLst/>
                          <a:latin typeface="Circular Std Book" panose="020B0604020101020102" pitchFamily="34" charset="0"/>
                          <a:cs typeface="Circular Std Book" panose="020B0604020101020102" pitchFamily="34" charset="0"/>
                        </a:rPr>
                        <a:t>This is where homeless crisis is imminent or occurring, requiring emergency accommodation. The objective is for any crisis to be as brief and having as small an impact as possible. For example, the experience of temporary accommodation, hostel accommodation or rough sleeping. </a:t>
                      </a:r>
                      <a:endParaRPr lang="en-GB" sz="2400" dirty="0">
                        <a:solidFill>
                          <a:srgbClr val="54565B"/>
                        </a:solidFill>
                        <a:effectLst/>
                        <a:latin typeface="Circular Std Book" panose="020B0604020101020102" pitchFamily="34" charset="0"/>
                        <a:ea typeface="Calibri" panose="020F0502020204030204" pitchFamily="34" charset="0"/>
                        <a:cs typeface="Circular Std Book" panose="020B0604020101020102" pitchFamily="34" charset="0"/>
                      </a:endParaRPr>
                    </a:p>
                  </a:txBody>
                  <a:tcPr marL="68580" marR="68580" marT="0" marB="0" anchor="ctr"/>
                </a:tc>
                <a:extLst>
                  <a:ext uri="{0D108BD9-81ED-4DB2-BD59-A6C34878D82A}">
                    <a16:rowId xmlns:a16="http://schemas.microsoft.com/office/drawing/2014/main" val="3394922117"/>
                  </a:ext>
                </a:extLst>
              </a:tr>
              <a:tr h="1372773">
                <a:tc>
                  <a:txBody>
                    <a:bodyPr/>
                    <a:lstStyle/>
                    <a:p>
                      <a:pPr>
                        <a:lnSpc>
                          <a:spcPct val="106000"/>
                        </a:lnSpc>
                        <a:spcAft>
                          <a:spcPts val="0"/>
                        </a:spcAft>
                      </a:pPr>
                      <a:r>
                        <a:rPr lang="en-GB" sz="2400" dirty="0">
                          <a:solidFill>
                            <a:schemeClr val="tx1"/>
                          </a:solidFill>
                          <a:effectLst/>
                          <a:latin typeface="Circular Std Book" panose="020B0604020101020102" pitchFamily="34" charset="0"/>
                          <a:cs typeface="Circular Std Book" panose="020B0604020101020102" pitchFamily="34" charset="0"/>
                        </a:rPr>
                        <a:t>Recovery</a:t>
                      </a:r>
                      <a:endParaRPr lang="en-GB" sz="2400" dirty="0">
                        <a:solidFill>
                          <a:schemeClr val="tx1"/>
                        </a:solidFill>
                        <a:effectLst/>
                        <a:latin typeface="Circular Std Book" panose="020B0604020101020102" pitchFamily="34" charset="0"/>
                        <a:ea typeface="Calibri" panose="020F0502020204030204" pitchFamily="34" charset="0"/>
                        <a:cs typeface="Circular Std Book" panose="020B0604020101020102" pitchFamily="34" charset="0"/>
                      </a:endParaRPr>
                    </a:p>
                  </a:txBody>
                  <a:tcPr marL="68580" marR="68580" marT="0" marB="0" anchor="ctr"/>
                </a:tc>
                <a:tc>
                  <a:txBody>
                    <a:bodyPr/>
                    <a:lstStyle/>
                    <a:p>
                      <a:pPr>
                        <a:lnSpc>
                          <a:spcPct val="106000"/>
                        </a:lnSpc>
                        <a:spcAft>
                          <a:spcPts val="0"/>
                        </a:spcAft>
                      </a:pPr>
                      <a:r>
                        <a:rPr lang="en-GB" sz="2400" dirty="0">
                          <a:solidFill>
                            <a:srgbClr val="54565B"/>
                          </a:solidFill>
                          <a:effectLst/>
                          <a:latin typeface="Circular Std Book" panose="020B0604020101020102" pitchFamily="34" charset="0"/>
                          <a:cs typeface="Circular Std Book" panose="020B0604020101020102" pitchFamily="34" charset="0"/>
                        </a:rPr>
                        <a:t>This is the work required in re-establishing the protections against homelessness and often dealing with the causes and impact of homelessness. This may include financial, health, relationship, rebuilding. </a:t>
                      </a:r>
                      <a:endParaRPr lang="en-GB" sz="2400" dirty="0">
                        <a:solidFill>
                          <a:srgbClr val="54565B"/>
                        </a:solidFill>
                        <a:effectLst/>
                        <a:latin typeface="Circular Std Book" panose="020B0604020101020102" pitchFamily="34" charset="0"/>
                        <a:ea typeface="Calibri" panose="020F0502020204030204" pitchFamily="34" charset="0"/>
                        <a:cs typeface="Circular Std Book" panose="020B0604020101020102" pitchFamily="34" charset="0"/>
                      </a:endParaRPr>
                    </a:p>
                  </a:txBody>
                  <a:tcPr marL="68580" marR="68580" marT="0" marB="0" anchor="ctr"/>
                </a:tc>
                <a:extLst>
                  <a:ext uri="{0D108BD9-81ED-4DB2-BD59-A6C34878D82A}">
                    <a16:rowId xmlns:a16="http://schemas.microsoft.com/office/drawing/2014/main" val="1930168033"/>
                  </a:ext>
                </a:extLst>
              </a:tr>
            </a:tbl>
          </a:graphicData>
        </a:graphic>
      </p:graphicFrame>
      <p:sp>
        <p:nvSpPr>
          <p:cNvPr id="3" name="Title 1"/>
          <p:cNvSpPr>
            <a:spLocks noGrp="1"/>
          </p:cNvSpPr>
          <p:nvPr>
            <p:ph type="ctrTitle"/>
          </p:nvPr>
        </p:nvSpPr>
        <p:spPr>
          <a:xfrm>
            <a:off x="1405087" y="65622"/>
            <a:ext cx="8871045" cy="837066"/>
          </a:xfrm>
        </p:spPr>
        <p:txBody>
          <a:bodyPr>
            <a:normAutofit/>
          </a:bodyPr>
          <a:lstStyle/>
          <a:p>
            <a:r>
              <a:rPr lang="en-GB" sz="4000" dirty="0">
                <a:solidFill>
                  <a:schemeClr val="bg1"/>
                </a:solidFill>
                <a:latin typeface="Circular Std Bold" panose="020B0804020101010102" pitchFamily="34" charset="0"/>
                <a:cs typeface="Circular Std Bold" panose="020B0804020101010102" pitchFamily="34" charset="0"/>
              </a:rPr>
              <a:t>Stages of the Pathway</a:t>
            </a:r>
          </a:p>
        </p:txBody>
      </p:sp>
    </p:spTree>
    <p:extLst>
      <p:ext uri="{BB962C8B-B14F-4D97-AF65-F5344CB8AC3E}">
        <p14:creationId xmlns:p14="http://schemas.microsoft.com/office/powerpoint/2010/main" val="41473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751333715"/>
              </p:ext>
            </p:extLst>
          </p:nvPr>
        </p:nvGraphicFramePr>
        <p:xfrm>
          <a:off x="904545" y="1300064"/>
          <a:ext cx="10450285" cy="4737613"/>
        </p:xfrm>
        <a:graphic>
          <a:graphicData uri="http://schemas.openxmlformats.org/drawingml/2006/table">
            <a:tbl>
              <a:tblPr firstRow="1" firstCol="1" bandRow="1">
                <a:tableStyleId>{21E4AEA4-8DFA-4A89-87EB-49C32662AFE0}</a:tableStyleId>
              </a:tblPr>
              <a:tblGrid>
                <a:gridCol w="2862973">
                  <a:extLst>
                    <a:ext uri="{9D8B030D-6E8A-4147-A177-3AD203B41FA5}">
                      <a16:colId xmlns:a16="http://schemas.microsoft.com/office/drawing/2014/main" val="1834807136"/>
                    </a:ext>
                  </a:extLst>
                </a:gridCol>
                <a:gridCol w="7587312">
                  <a:extLst>
                    <a:ext uri="{9D8B030D-6E8A-4147-A177-3AD203B41FA5}">
                      <a16:colId xmlns:a16="http://schemas.microsoft.com/office/drawing/2014/main" val="2253791399"/>
                    </a:ext>
                  </a:extLst>
                </a:gridCol>
              </a:tblGrid>
              <a:tr h="457591">
                <a:tc>
                  <a:txBody>
                    <a:bodyPr/>
                    <a:lstStyle/>
                    <a:p>
                      <a:pPr>
                        <a:lnSpc>
                          <a:spcPct val="106000"/>
                        </a:lnSpc>
                        <a:spcAft>
                          <a:spcPts val="0"/>
                        </a:spcAft>
                      </a:pPr>
                      <a:r>
                        <a:rPr lang="en-GB" sz="2400" dirty="0">
                          <a:solidFill>
                            <a:schemeClr val="tx1"/>
                          </a:solidFill>
                          <a:effectLst/>
                          <a:latin typeface="Circular Std Book" panose="020B0604020101020102" pitchFamily="34" charset="0"/>
                          <a:cs typeface="Circular Std Book" panose="020B0604020101020102" pitchFamily="34" charset="0"/>
                        </a:rPr>
                        <a:t>Heading</a:t>
                      </a:r>
                      <a:endParaRPr lang="en-GB" sz="2400" dirty="0">
                        <a:solidFill>
                          <a:schemeClr val="tx1"/>
                        </a:solidFill>
                        <a:effectLst/>
                        <a:latin typeface="Circular Std Book" panose="020B0604020101020102" pitchFamily="34" charset="0"/>
                        <a:ea typeface="Calibri" panose="020F0502020204030204" pitchFamily="34" charset="0"/>
                        <a:cs typeface="Circular Std Book" panose="020B0604020101020102" pitchFamily="34" charset="0"/>
                      </a:endParaRPr>
                    </a:p>
                  </a:txBody>
                  <a:tcPr marL="68580" marR="68580" marT="0" marB="0"/>
                </a:tc>
                <a:tc>
                  <a:txBody>
                    <a:bodyPr/>
                    <a:lstStyle/>
                    <a:p>
                      <a:pPr>
                        <a:lnSpc>
                          <a:spcPct val="106000"/>
                        </a:lnSpc>
                        <a:spcAft>
                          <a:spcPts val="0"/>
                        </a:spcAft>
                      </a:pPr>
                      <a:r>
                        <a:rPr lang="en-GB" sz="2400" dirty="0">
                          <a:solidFill>
                            <a:schemeClr val="tx1"/>
                          </a:solidFill>
                          <a:effectLst/>
                          <a:latin typeface="Circular Std Book" panose="020B0604020101020102" pitchFamily="34" charset="0"/>
                          <a:cs typeface="Circular Std Book" panose="020B0604020101020102" pitchFamily="34" charset="0"/>
                        </a:rPr>
                        <a:t>Definition</a:t>
                      </a:r>
                      <a:endParaRPr lang="en-GB" sz="2400" dirty="0">
                        <a:solidFill>
                          <a:schemeClr val="tx1"/>
                        </a:solidFill>
                        <a:effectLst/>
                        <a:latin typeface="Circular Std Book" panose="020B0604020101020102" pitchFamily="34" charset="0"/>
                        <a:ea typeface="Calibri" panose="020F0502020204030204" pitchFamily="34" charset="0"/>
                        <a:cs typeface="Circular Std Book" panose="020B0604020101020102" pitchFamily="34" charset="0"/>
                      </a:endParaRPr>
                    </a:p>
                  </a:txBody>
                  <a:tcPr marL="68580" marR="68580" marT="0" marB="0"/>
                </a:tc>
                <a:extLst>
                  <a:ext uri="{0D108BD9-81ED-4DB2-BD59-A6C34878D82A}">
                    <a16:rowId xmlns:a16="http://schemas.microsoft.com/office/drawing/2014/main" val="3326739400"/>
                  </a:ext>
                </a:extLst>
              </a:tr>
              <a:tr h="2745544">
                <a:tc>
                  <a:txBody>
                    <a:bodyPr/>
                    <a:lstStyle/>
                    <a:p>
                      <a:pPr>
                        <a:lnSpc>
                          <a:spcPct val="106000"/>
                        </a:lnSpc>
                        <a:spcAft>
                          <a:spcPts val="0"/>
                        </a:spcAft>
                      </a:pPr>
                      <a:r>
                        <a:rPr lang="en-GB" sz="2400" dirty="0">
                          <a:solidFill>
                            <a:schemeClr val="tx1"/>
                          </a:solidFill>
                          <a:effectLst/>
                          <a:latin typeface="Circular Std Book" panose="020B0604020101020102" pitchFamily="34" charset="0"/>
                          <a:cs typeface="Circular Std Book" panose="020B0604020101020102" pitchFamily="34" charset="0"/>
                        </a:rPr>
                        <a:t>Move-On Support</a:t>
                      </a:r>
                      <a:endParaRPr lang="en-GB" sz="2400" dirty="0">
                        <a:solidFill>
                          <a:schemeClr val="tx1"/>
                        </a:solidFill>
                        <a:effectLst/>
                        <a:latin typeface="Circular Std Book" panose="020B0604020101020102" pitchFamily="34" charset="0"/>
                        <a:ea typeface="Calibri" panose="020F0502020204030204" pitchFamily="34" charset="0"/>
                        <a:cs typeface="Circular Std Book" panose="020B0604020101020102" pitchFamily="34" charset="0"/>
                      </a:endParaRPr>
                    </a:p>
                  </a:txBody>
                  <a:tcPr marL="68580" marR="68580" marT="0" marB="0" anchor="ctr"/>
                </a:tc>
                <a:tc>
                  <a:txBody>
                    <a:bodyPr/>
                    <a:lstStyle/>
                    <a:p>
                      <a:pPr>
                        <a:lnSpc>
                          <a:spcPct val="106000"/>
                        </a:lnSpc>
                        <a:spcAft>
                          <a:spcPts val="0"/>
                        </a:spcAft>
                      </a:pPr>
                      <a:r>
                        <a:rPr lang="en-GB" sz="2400" dirty="0">
                          <a:solidFill>
                            <a:srgbClr val="54565B"/>
                          </a:solidFill>
                          <a:effectLst/>
                          <a:latin typeface="Circular Std Book" panose="020B0604020101020102" pitchFamily="34" charset="0"/>
                          <a:cs typeface="Circular Std Book" panose="020B0604020101020102" pitchFamily="34" charset="0"/>
                        </a:rPr>
                        <a:t>This is what is required for the physical, emotional and cognitive moving on from a homelessness experience. For example, it may be very practical matters like the logistics of moving, or the emotional support to deal with change and challenges. </a:t>
                      </a:r>
                      <a:endParaRPr lang="en-GB" sz="2400" dirty="0">
                        <a:solidFill>
                          <a:srgbClr val="54565B"/>
                        </a:solidFill>
                        <a:effectLst/>
                        <a:latin typeface="Circular Std Book" panose="020B0604020101020102" pitchFamily="34" charset="0"/>
                        <a:ea typeface="Calibri" panose="020F0502020204030204" pitchFamily="34" charset="0"/>
                        <a:cs typeface="Circular Std Book" panose="020B0604020101020102" pitchFamily="34" charset="0"/>
                      </a:endParaRPr>
                    </a:p>
                  </a:txBody>
                  <a:tcPr marL="68580" marR="68580" marT="0" marB="0" anchor="ctr"/>
                </a:tc>
                <a:extLst>
                  <a:ext uri="{0D108BD9-81ED-4DB2-BD59-A6C34878D82A}">
                    <a16:rowId xmlns:a16="http://schemas.microsoft.com/office/drawing/2014/main" val="3394922117"/>
                  </a:ext>
                </a:extLst>
              </a:tr>
              <a:tr h="1372773">
                <a:tc>
                  <a:txBody>
                    <a:bodyPr/>
                    <a:lstStyle/>
                    <a:p>
                      <a:pPr>
                        <a:lnSpc>
                          <a:spcPct val="106000"/>
                        </a:lnSpc>
                        <a:spcAft>
                          <a:spcPts val="0"/>
                        </a:spcAft>
                      </a:pPr>
                      <a:r>
                        <a:rPr lang="en-GB" sz="2400" dirty="0">
                          <a:solidFill>
                            <a:schemeClr val="tx1"/>
                          </a:solidFill>
                          <a:effectLst/>
                          <a:latin typeface="Circular Std Book" panose="020B0604020101020102" pitchFamily="34" charset="0"/>
                          <a:cs typeface="Circular Std Book" panose="020B0604020101020102" pitchFamily="34" charset="0"/>
                        </a:rPr>
                        <a:t>Settled Home</a:t>
                      </a:r>
                      <a:endParaRPr lang="en-GB" sz="2400" dirty="0">
                        <a:solidFill>
                          <a:schemeClr val="tx1"/>
                        </a:solidFill>
                        <a:effectLst/>
                        <a:latin typeface="Circular Std Book" panose="020B0604020101020102" pitchFamily="34" charset="0"/>
                        <a:ea typeface="Calibri" panose="020F0502020204030204" pitchFamily="34" charset="0"/>
                        <a:cs typeface="Circular Std Book" panose="020B0604020101020102" pitchFamily="34" charset="0"/>
                      </a:endParaRPr>
                    </a:p>
                  </a:txBody>
                  <a:tcPr marL="68580" marR="68580" marT="0" marB="0" anchor="ctr"/>
                </a:tc>
                <a:tc>
                  <a:txBody>
                    <a:bodyPr/>
                    <a:lstStyle/>
                    <a:p>
                      <a:pPr>
                        <a:lnSpc>
                          <a:spcPct val="106000"/>
                        </a:lnSpc>
                        <a:spcAft>
                          <a:spcPts val="0"/>
                        </a:spcAft>
                      </a:pPr>
                      <a:r>
                        <a:rPr lang="en-GB" sz="2400" dirty="0">
                          <a:solidFill>
                            <a:srgbClr val="54565B"/>
                          </a:solidFill>
                          <a:effectLst/>
                          <a:latin typeface="Circular Std Book" panose="020B0604020101020102" pitchFamily="34" charset="0"/>
                          <a:cs typeface="Circular Std Book" panose="020B0604020101020102" pitchFamily="34" charset="0"/>
                        </a:rPr>
                        <a:t>This is attaining the desired state of protection against homelessness, the re-established factors being in place, while also clearly requiring the access to affordable, secure accommodation. </a:t>
                      </a:r>
                      <a:endParaRPr lang="en-GB" sz="2400" dirty="0">
                        <a:solidFill>
                          <a:srgbClr val="54565B"/>
                        </a:solidFill>
                        <a:effectLst/>
                        <a:latin typeface="Circular Std Book" panose="020B0604020101020102" pitchFamily="34" charset="0"/>
                        <a:ea typeface="Calibri" panose="020F0502020204030204" pitchFamily="34" charset="0"/>
                        <a:cs typeface="Circular Std Book" panose="020B0604020101020102" pitchFamily="34" charset="0"/>
                      </a:endParaRPr>
                    </a:p>
                  </a:txBody>
                  <a:tcPr marL="68580" marR="68580" marT="0" marB="0" anchor="ctr"/>
                </a:tc>
                <a:extLst>
                  <a:ext uri="{0D108BD9-81ED-4DB2-BD59-A6C34878D82A}">
                    <a16:rowId xmlns:a16="http://schemas.microsoft.com/office/drawing/2014/main" val="1930168033"/>
                  </a:ext>
                </a:extLst>
              </a:tr>
            </a:tbl>
          </a:graphicData>
        </a:graphic>
      </p:graphicFrame>
      <p:sp>
        <p:nvSpPr>
          <p:cNvPr id="3" name="Title 1"/>
          <p:cNvSpPr>
            <a:spLocks noGrp="1"/>
          </p:cNvSpPr>
          <p:nvPr>
            <p:ph type="ctrTitle"/>
          </p:nvPr>
        </p:nvSpPr>
        <p:spPr>
          <a:xfrm>
            <a:off x="1405087" y="65622"/>
            <a:ext cx="8871045" cy="837066"/>
          </a:xfrm>
        </p:spPr>
        <p:txBody>
          <a:bodyPr>
            <a:normAutofit/>
          </a:bodyPr>
          <a:lstStyle/>
          <a:p>
            <a:r>
              <a:rPr lang="en-GB" sz="4000" dirty="0">
                <a:solidFill>
                  <a:schemeClr val="bg1"/>
                </a:solidFill>
                <a:latin typeface="Circular Std Bold" panose="020B0804020101010102" pitchFamily="34" charset="0"/>
                <a:cs typeface="Circular Std Bold" panose="020B0804020101010102" pitchFamily="34" charset="0"/>
              </a:rPr>
              <a:t>Stages of the Pathway</a:t>
            </a:r>
          </a:p>
        </p:txBody>
      </p:sp>
    </p:spTree>
    <p:extLst>
      <p:ext uri="{BB962C8B-B14F-4D97-AF65-F5344CB8AC3E}">
        <p14:creationId xmlns:p14="http://schemas.microsoft.com/office/powerpoint/2010/main" val="602540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54565B"/>
        </a:solidFill>
        <a:effectLst/>
      </p:bgPr>
    </p:bg>
    <p:spTree>
      <p:nvGrpSpPr>
        <p:cNvPr id="1" name=""/>
        <p:cNvGrpSpPr/>
        <p:nvPr/>
      </p:nvGrpSpPr>
      <p:grpSpPr>
        <a:xfrm>
          <a:off x="0" y="0"/>
          <a:ext cx="0" cy="0"/>
          <a:chOff x="0" y="0"/>
          <a:chExt cx="0" cy="0"/>
        </a:xfrm>
      </p:grpSpPr>
      <p:sp>
        <p:nvSpPr>
          <p:cNvPr id="50" name="Curved Left Arrow 25"/>
          <p:cNvSpPr/>
          <p:nvPr/>
        </p:nvSpPr>
        <p:spPr>
          <a:xfrm rot="16613446">
            <a:off x="8648822" y="3523178"/>
            <a:ext cx="2237988" cy="1962880"/>
          </a:xfrm>
          <a:prstGeom prst="circularArrow">
            <a:avLst/>
          </a:prstGeom>
          <a:solidFill>
            <a:srgbClr val="EE762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1" name="Curved Left Arrow 25"/>
          <p:cNvSpPr/>
          <p:nvPr/>
        </p:nvSpPr>
        <p:spPr>
          <a:xfrm rot="5809193">
            <a:off x="9639891" y="3479897"/>
            <a:ext cx="2432096" cy="2091660"/>
          </a:xfrm>
          <a:prstGeom prst="circularArrow">
            <a:avLst/>
          </a:prstGeom>
          <a:solidFill>
            <a:srgbClr val="EE762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9" name="Curved Left Arrow 25"/>
          <p:cNvSpPr/>
          <p:nvPr/>
        </p:nvSpPr>
        <p:spPr>
          <a:xfrm rot="5809193">
            <a:off x="9631372" y="577126"/>
            <a:ext cx="2343487" cy="2091660"/>
          </a:xfrm>
          <a:prstGeom prst="circularArrow">
            <a:avLst/>
          </a:prstGeom>
          <a:solidFill>
            <a:srgbClr val="0099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2850" t="27963" r="30952" b="20555"/>
          <a:stretch/>
        </p:blipFill>
        <p:spPr>
          <a:xfrm>
            <a:off x="2415603" y="1460361"/>
            <a:ext cx="3192585" cy="3209905"/>
          </a:xfrm>
          <a:prstGeom prst="ellipse">
            <a:avLst/>
          </a:prstGeom>
          <a:ln>
            <a:noFill/>
          </a:ln>
          <a:effectLst>
            <a:softEdge rad="112500"/>
          </a:effectLst>
        </p:spPr>
      </p:pic>
      <p:sp>
        <p:nvSpPr>
          <p:cNvPr id="6" name="TextBox 5"/>
          <p:cNvSpPr txBox="1"/>
          <p:nvPr/>
        </p:nvSpPr>
        <p:spPr>
          <a:xfrm>
            <a:off x="577851" y="359628"/>
            <a:ext cx="787400" cy="374650"/>
          </a:xfrm>
          <a:prstGeom prst="rect">
            <a:avLst/>
          </a:prstGeom>
          <a:noFill/>
        </p:spPr>
        <p:txBody>
          <a:bodyPr wrap="square" rtlCol="0">
            <a:spAutoFit/>
          </a:bodyPr>
          <a:lstStyle/>
          <a:p>
            <a:r>
              <a:rPr lang="en-GB" dirty="0">
                <a:solidFill>
                  <a:schemeClr val="bg1"/>
                </a:solidFill>
                <a:latin typeface="Circular Std Book" panose="020B0604020101020102" pitchFamily="34" charset="0"/>
                <a:cs typeface="Circular Std Book" panose="020B0604020101020102" pitchFamily="34" charset="0"/>
              </a:rPr>
              <a:t>Risk</a:t>
            </a:r>
          </a:p>
        </p:txBody>
      </p:sp>
      <p:sp>
        <p:nvSpPr>
          <p:cNvPr id="7" name="TextBox 6"/>
          <p:cNvSpPr txBox="1"/>
          <p:nvPr/>
        </p:nvSpPr>
        <p:spPr>
          <a:xfrm>
            <a:off x="5956300" y="376290"/>
            <a:ext cx="2343150" cy="369332"/>
          </a:xfrm>
          <a:prstGeom prst="rect">
            <a:avLst/>
          </a:prstGeom>
          <a:noFill/>
        </p:spPr>
        <p:txBody>
          <a:bodyPr wrap="square" rtlCol="0">
            <a:spAutoFit/>
          </a:bodyPr>
          <a:lstStyle/>
          <a:p>
            <a:r>
              <a:rPr lang="en-GB" dirty="0">
                <a:solidFill>
                  <a:schemeClr val="bg1"/>
                </a:solidFill>
                <a:latin typeface="Circular Std Book" panose="020B0604020101020102" pitchFamily="34" charset="0"/>
                <a:cs typeface="Circular Std Book" panose="020B0604020101020102" pitchFamily="34" charset="0"/>
              </a:rPr>
              <a:t>Protective</a:t>
            </a:r>
          </a:p>
        </p:txBody>
      </p:sp>
      <p:sp>
        <p:nvSpPr>
          <p:cNvPr id="8" name="TextBox 7"/>
          <p:cNvSpPr txBox="1"/>
          <p:nvPr/>
        </p:nvSpPr>
        <p:spPr>
          <a:xfrm>
            <a:off x="5715835" y="832093"/>
            <a:ext cx="2241220" cy="817245"/>
          </a:xfrm>
          <a:prstGeom prst="round2DiagRect">
            <a:avLst/>
          </a:prstGeom>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GB" sz="1050" dirty="0">
                <a:solidFill>
                  <a:schemeClr val="bg1"/>
                </a:solidFill>
                <a:latin typeface="Circular Std Book" panose="020B0604020101020102" pitchFamily="34" charset="0"/>
                <a:cs typeface="Circular Std Book" panose="020B0604020101020102" pitchFamily="34" charset="0"/>
              </a:rPr>
              <a:t>Safe, affordable accommodation, appropriate size and location underpins learning, work and community</a:t>
            </a:r>
          </a:p>
        </p:txBody>
      </p:sp>
      <p:sp>
        <p:nvSpPr>
          <p:cNvPr id="9" name="TextBox 8"/>
          <p:cNvSpPr txBox="1"/>
          <p:nvPr/>
        </p:nvSpPr>
        <p:spPr>
          <a:xfrm>
            <a:off x="5715835" y="4333016"/>
            <a:ext cx="2241220" cy="664012"/>
          </a:xfrm>
          <a:prstGeom prst="round2DiagRect">
            <a:avLst/>
          </a:prstGeom>
          <a:solidFill>
            <a:srgbClr val="DED4E7"/>
          </a:solidFill>
          <a:effectLst>
            <a:outerShdw blurRad="50800" dist="38100" dir="2700000" algn="tl" rotWithShape="0">
              <a:prstClr val="black">
                <a:alpha val="40000"/>
              </a:prstClr>
            </a:outerShdw>
          </a:effectLst>
        </p:spPr>
        <p:txBody>
          <a:bodyPr wrap="square" rtlCol="0">
            <a:spAutoFit/>
          </a:bodyPr>
          <a:lstStyle/>
          <a:p>
            <a:r>
              <a:rPr lang="en-GB" sz="1050" dirty="0">
                <a:solidFill>
                  <a:srgbClr val="54565B"/>
                </a:solidFill>
                <a:latin typeface="Circular Std Book" panose="020B0604020101020102" pitchFamily="34" charset="0"/>
                <a:cs typeface="Circular Std Book" panose="020B0604020101020102" pitchFamily="34" charset="0"/>
              </a:rPr>
              <a:t>Secure accommodation; healthy relationships; specialist DVA support for the whole family</a:t>
            </a:r>
          </a:p>
        </p:txBody>
      </p:sp>
      <p:sp>
        <p:nvSpPr>
          <p:cNvPr id="10" name="TextBox 9"/>
          <p:cNvSpPr txBox="1"/>
          <p:nvPr/>
        </p:nvSpPr>
        <p:spPr>
          <a:xfrm>
            <a:off x="5715835" y="2633878"/>
            <a:ext cx="2241220" cy="664012"/>
          </a:xfrm>
          <a:prstGeom prst="round2DiagRect">
            <a:avLst/>
          </a:prstGeom>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GB" sz="1050" dirty="0">
                <a:solidFill>
                  <a:schemeClr val="bg1"/>
                </a:solidFill>
                <a:latin typeface="Circular Std Book" panose="020B0604020101020102" pitchFamily="34" charset="0"/>
                <a:cs typeface="Circular Std Book" panose="020B0604020101020102" pitchFamily="34" charset="0"/>
              </a:rPr>
              <a:t>Flexible approach to school enrolment; support structure in schools; pathway to employment</a:t>
            </a:r>
          </a:p>
        </p:txBody>
      </p:sp>
      <p:sp>
        <p:nvSpPr>
          <p:cNvPr id="11" name="TextBox 10"/>
          <p:cNvSpPr txBox="1"/>
          <p:nvPr/>
        </p:nvSpPr>
        <p:spPr>
          <a:xfrm>
            <a:off x="5715835" y="3435775"/>
            <a:ext cx="2241220" cy="664012"/>
          </a:xfrm>
          <a:prstGeom prst="round2DiagRect">
            <a:avLst/>
          </a:prstGeom>
          <a:solidFill>
            <a:srgbClr val="00A9A0"/>
          </a:solidFill>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GB" sz="1050" dirty="0">
                <a:solidFill>
                  <a:schemeClr val="bg1"/>
                </a:solidFill>
                <a:latin typeface="Circular Std Book" panose="020B0604020101020102" pitchFamily="34" charset="0"/>
                <a:cs typeface="Circular Std Book" panose="020B0604020101020102" pitchFamily="34" charset="0"/>
              </a:rPr>
              <a:t>Single gateway to tailored holistic family support, income and accommodation</a:t>
            </a:r>
          </a:p>
        </p:txBody>
      </p:sp>
      <p:sp>
        <p:nvSpPr>
          <p:cNvPr id="12" name="TextBox 11"/>
          <p:cNvSpPr txBox="1"/>
          <p:nvPr/>
        </p:nvSpPr>
        <p:spPr>
          <a:xfrm>
            <a:off x="5715835" y="1815449"/>
            <a:ext cx="2241220" cy="664012"/>
          </a:xfrm>
          <a:prstGeom prst="round2DiagRect">
            <a:avLst/>
          </a:prstGeom>
          <a:solidFill>
            <a:srgbClr val="53565A"/>
          </a:solidFill>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GB" sz="1050" dirty="0">
                <a:solidFill>
                  <a:schemeClr val="bg1"/>
                </a:solidFill>
                <a:latin typeface="Circular Std Book" panose="020B0604020101020102" pitchFamily="34" charset="0"/>
                <a:cs typeface="Circular Std Book" panose="020B0604020101020102" pitchFamily="34" charset="0"/>
              </a:rPr>
              <a:t>Timely access to health services including mental health for all the family; DVA specialist</a:t>
            </a:r>
          </a:p>
        </p:txBody>
      </p:sp>
      <p:sp>
        <p:nvSpPr>
          <p:cNvPr id="14" name="TextBox 13"/>
          <p:cNvSpPr txBox="1"/>
          <p:nvPr/>
        </p:nvSpPr>
        <p:spPr>
          <a:xfrm>
            <a:off x="142876" y="792451"/>
            <a:ext cx="2098511" cy="817245"/>
          </a:xfrm>
          <a:prstGeom prst="round2DiagRect">
            <a:avLst/>
          </a:prstGeom>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GB" sz="1050" dirty="0">
                <a:solidFill>
                  <a:schemeClr val="bg1"/>
                </a:solidFill>
                <a:latin typeface="Circular Std Book" panose="020B0604020101020102" pitchFamily="34" charset="0"/>
                <a:cs typeface="Circular Std Book" panose="020B0604020101020102" pitchFamily="34" charset="0"/>
              </a:rPr>
              <a:t>Homeless- TA compounds risks; inadequate move on supply; reluctance to let to benefit recipients</a:t>
            </a:r>
          </a:p>
        </p:txBody>
      </p:sp>
      <p:sp>
        <p:nvSpPr>
          <p:cNvPr id="15" name="TextBox 14"/>
          <p:cNvSpPr txBox="1"/>
          <p:nvPr/>
        </p:nvSpPr>
        <p:spPr>
          <a:xfrm>
            <a:off x="142874" y="4774684"/>
            <a:ext cx="2098511" cy="459700"/>
          </a:xfrm>
          <a:prstGeom prst="round2DiagRect">
            <a:avLst/>
          </a:prstGeom>
          <a:solidFill>
            <a:srgbClr val="DED4E7"/>
          </a:solidFill>
          <a:effectLst>
            <a:outerShdw blurRad="50800" dist="38100" dir="2700000" algn="tl" rotWithShape="0">
              <a:prstClr val="black">
                <a:alpha val="40000"/>
              </a:prstClr>
            </a:outerShdw>
          </a:effectLst>
        </p:spPr>
        <p:txBody>
          <a:bodyPr wrap="square" rtlCol="0">
            <a:spAutoFit/>
          </a:bodyPr>
          <a:lstStyle/>
          <a:p>
            <a:r>
              <a:rPr lang="en-GB" sz="1050" dirty="0">
                <a:solidFill>
                  <a:srgbClr val="54565B"/>
                </a:solidFill>
                <a:latin typeface="Circular Std Book" panose="020B0604020101020102" pitchFamily="34" charset="0"/>
                <a:cs typeface="Circular Std Book" panose="020B0604020101020102" pitchFamily="34" charset="0"/>
              </a:rPr>
              <a:t>Ending of TA/Assured short hold tenancy; domestic abuse</a:t>
            </a:r>
          </a:p>
        </p:txBody>
      </p:sp>
      <p:sp>
        <p:nvSpPr>
          <p:cNvPr id="16" name="TextBox 15"/>
          <p:cNvSpPr txBox="1"/>
          <p:nvPr/>
        </p:nvSpPr>
        <p:spPr>
          <a:xfrm>
            <a:off x="142874" y="2740817"/>
            <a:ext cx="2098511" cy="817245"/>
          </a:xfrm>
          <a:prstGeom prst="round2DiagRect">
            <a:avLst/>
          </a:prstGeom>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GB" sz="1050" dirty="0">
                <a:solidFill>
                  <a:schemeClr val="bg1"/>
                </a:solidFill>
                <a:latin typeface="Circular Std Book" panose="020B0604020101020102" pitchFamily="34" charset="0"/>
                <a:cs typeface="Circular Std Book" panose="020B0604020101020102" pitchFamily="34" charset="0"/>
              </a:rPr>
              <a:t>Challenges accessing schools; difficulty sustaining employment; unaffordable childcare</a:t>
            </a:r>
          </a:p>
        </p:txBody>
      </p:sp>
      <p:sp>
        <p:nvSpPr>
          <p:cNvPr id="17" name="TextBox 16"/>
          <p:cNvSpPr txBox="1"/>
          <p:nvPr/>
        </p:nvSpPr>
        <p:spPr>
          <a:xfrm>
            <a:off x="142874" y="3767866"/>
            <a:ext cx="2098511" cy="817245"/>
          </a:xfrm>
          <a:prstGeom prst="round2DiagRect">
            <a:avLst/>
          </a:prstGeom>
          <a:solidFill>
            <a:srgbClr val="00A9A0"/>
          </a:solidFill>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GB" sz="1050" dirty="0">
                <a:solidFill>
                  <a:schemeClr val="bg1"/>
                </a:solidFill>
                <a:latin typeface="Circular Std Book" panose="020B0604020101020102" pitchFamily="34" charset="0"/>
                <a:cs typeface="Circular Std Book" panose="020B0604020101020102" pitchFamily="34" charset="0"/>
              </a:rPr>
              <a:t>No independent income; delayed UC payments; debt; absolute poverty; inadequate support</a:t>
            </a:r>
          </a:p>
        </p:txBody>
      </p:sp>
      <p:sp>
        <p:nvSpPr>
          <p:cNvPr id="18" name="TextBox 17"/>
          <p:cNvSpPr txBox="1"/>
          <p:nvPr/>
        </p:nvSpPr>
        <p:spPr>
          <a:xfrm>
            <a:off x="142876" y="1770025"/>
            <a:ext cx="2098511" cy="817245"/>
          </a:xfrm>
          <a:prstGeom prst="round2DiagRect">
            <a:avLst/>
          </a:prstGeom>
          <a:solidFill>
            <a:srgbClr val="53565A"/>
          </a:solidFill>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GB" sz="1050" dirty="0">
                <a:solidFill>
                  <a:schemeClr val="bg1"/>
                </a:solidFill>
                <a:latin typeface="Circular Std Book" panose="020B0604020101020102" pitchFamily="34" charset="0"/>
                <a:cs typeface="Circular Std Book" panose="020B0604020101020102" pitchFamily="34" charset="0"/>
              </a:rPr>
              <a:t>Physical and mental ill health; ‘reason to believe’ burden of proof on women; inability to reach thresholds of assistance</a:t>
            </a:r>
          </a:p>
        </p:txBody>
      </p:sp>
      <p:sp>
        <p:nvSpPr>
          <p:cNvPr id="19" name="Right Arrow 18"/>
          <p:cNvSpPr/>
          <p:nvPr/>
        </p:nvSpPr>
        <p:spPr>
          <a:xfrm rot="16200000">
            <a:off x="209550" y="396982"/>
            <a:ext cx="368300" cy="203200"/>
          </a:xfrm>
          <a:prstGeom prst="rightArrow">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20" name="Right Arrow 19"/>
          <p:cNvSpPr/>
          <p:nvPr/>
        </p:nvSpPr>
        <p:spPr>
          <a:xfrm rot="16200000">
            <a:off x="5633285" y="442178"/>
            <a:ext cx="368300" cy="203200"/>
          </a:xfrm>
          <a:prstGeom prst="rightArrow">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22" name="TextBox 21"/>
          <p:cNvSpPr txBox="1"/>
          <p:nvPr/>
        </p:nvSpPr>
        <p:spPr>
          <a:xfrm>
            <a:off x="2024523" y="6205176"/>
            <a:ext cx="2313534" cy="306467"/>
          </a:xfrm>
          <a:prstGeom prst="roundRect">
            <a:avLst/>
          </a:prstGeom>
          <a:solidFill>
            <a:srgbClr val="7D4199"/>
          </a:solidFill>
          <a:ln>
            <a:noFill/>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GB" sz="1200" dirty="0">
                <a:solidFill>
                  <a:schemeClr val="bg1"/>
                </a:solidFill>
                <a:latin typeface="Circular Std Book" panose="020B0604020101020102" pitchFamily="34" charset="0"/>
                <a:cs typeface="Circular Std Book" panose="020B0604020101020102" pitchFamily="34" charset="0"/>
              </a:rPr>
              <a:t>Tackle welfare related poverty</a:t>
            </a:r>
          </a:p>
        </p:txBody>
      </p:sp>
      <p:sp>
        <p:nvSpPr>
          <p:cNvPr id="23" name="TextBox 22"/>
          <p:cNvSpPr txBox="1"/>
          <p:nvPr/>
        </p:nvSpPr>
        <p:spPr>
          <a:xfrm>
            <a:off x="4530309" y="6205175"/>
            <a:ext cx="1500022" cy="306467"/>
          </a:xfrm>
          <a:prstGeom prst="roundRect">
            <a:avLst/>
          </a:prstGeom>
          <a:solidFill>
            <a:srgbClr val="7D4199"/>
          </a:solidFill>
          <a:ln>
            <a:noFill/>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GB" sz="1200" dirty="0">
                <a:solidFill>
                  <a:schemeClr val="bg1"/>
                </a:solidFill>
                <a:latin typeface="Circular Std Book" panose="020B0604020101020102" pitchFamily="34" charset="0"/>
                <a:cs typeface="Circular Std Book" panose="020B0604020101020102" pitchFamily="34" charset="0"/>
              </a:rPr>
              <a:t>Good employment</a:t>
            </a:r>
          </a:p>
        </p:txBody>
      </p:sp>
      <p:sp>
        <p:nvSpPr>
          <p:cNvPr id="24" name="TextBox 23"/>
          <p:cNvSpPr txBox="1"/>
          <p:nvPr/>
        </p:nvSpPr>
        <p:spPr>
          <a:xfrm>
            <a:off x="6232274" y="6205174"/>
            <a:ext cx="1649082" cy="306467"/>
          </a:xfrm>
          <a:prstGeom prst="roundRect">
            <a:avLst/>
          </a:prstGeom>
          <a:solidFill>
            <a:srgbClr val="7D4199"/>
          </a:solidFill>
          <a:ln>
            <a:noFill/>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GB" sz="1200" dirty="0">
                <a:solidFill>
                  <a:schemeClr val="bg1"/>
                </a:solidFill>
                <a:latin typeface="Circular Std Book" panose="020B0604020101020102" pitchFamily="34" charset="0"/>
                <a:cs typeface="Circular Std Book" panose="020B0604020101020102" pitchFamily="34" charset="0"/>
              </a:rPr>
              <a:t>Info advice guidance</a:t>
            </a:r>
          </a:p>
        </p:txBody>
      </p:sp>
      <p:sp>
        <p:nvSpPr>
          <p:cNvPr id="25" name="TextBox 24"/>
          <p:cNvSpPr txBox="1"/>
          <p:nvPr/>
        </p:nvSpPr>
        <p:spPr>
          <a:xfrm>
            <a:off x="8083298" y="6205173"/>
            <a:ext cx="1760207" cy="306467"/>
          </a:xfrm>
          <a:prstGeom prst="roundRect">
            <a:avLst/>
          </a:prstGeom>
          <a:solidFill>
            <a:srgbClr val="7D4199"/>
          </a:solidFill>
          <a:ln>
            <a:noFill/>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GB" sz="1200" dirty="0">
                <a:solidFill>
                  <a:schemeClr val="bg1"/>
                </a:solidFill>
                <a:latin typeface="Circular Std Book" panose="020B0604020101020102" pitchFamily="34" charset="0"/>
                <a:cs typeface="Circular Std Book" panose="020B0604020101020102" pitchFamily="34" charset="0"/>
              </a:rPr>
              <a:t>Integrated Prevention</a:t>
            </a:r>
          </a:p>
        </p:txBody>
      </p:sp>
      <p:sp>
        <p:nvSpPr>
          <p:cNvPr id="26" name="Curved Left Arrow 25"/>
          <p:cNvSpPr/>
          <p:nvPr/>
        </p:nvSpPr>
        <p:spPr>
          <a:xfrm rot="16613446">
            <a:off x="8493280" y="464550"/>
            <a:ext cx="2518572" cy="2432898"/>
          </a:xfrm>
          <a:prstGeom prst="circularArrow">
            <a:avLst/>
          </a:prstGeom>
          <a:solidFill>
            <a:srgbClr val="0099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7" name="TextBox 26"/>
          <p:cNvSpPr txBox="1"/>
          <p:nvPr/>
        </p:nvSpPr>
        <p:spPr>
          <a:xfrm>
            <a:off x="9308027" y="2287896"/>
            <a:ext cx="1219638" cy="612934"/>
          </a:xfrm>
          <a:prstGeom prst="roundRect">
            <a:avLst/>
          </a:prstGeom>
          <a:solidFill>
            <a:srgbClr val="0099C0"/>
          </a:solidFill>
          <a:ln>
            <a:solidFill>
              <a:schemeClr val="bg1"/>
            </a:solidFill>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GB" sz="1000" dirty="0">
                <a:solidFill>
                  <a:schemeClr val="bg1"/>
                </a:solidFill>
                <a:latin typeface="Circular Std Book" panose="020B0604020101020102" pitchFamily="34" charset="0"/>
                <a:cs typeface="Circular Std Book" panose="020B0604020101020102" pitchFamily="34" charset="0"/>
              </a:rPr>
              <a:t>Increased social and financial cost to all</a:t>
            </a:r>
          </a:p>
        </p:txBody>
      </p:sp>
      <p:sp>
        <p:nvSpPr>
          <p:cNvPr id="21" name="TextBox 20"/>
          <p:cNvSpPr txBox="1"/>
          <p:nvPr/>
        </p:nvSpPr>
        <p:spPr>
          <a:xfrm>
            <a:off x="8541650" y="1537674"/>
            <a:ext cx="1157554" cy="272415"/>
          </a:xfrm>
          <a:prstGeom prst="roundRect">
            <a:avLst/>
          </a:prstGeom>
          <a:solidFill>
            <a:srgbClr val="0099C0"/>
          </a:solidFill>
          <a:ln>
            <a:solidFill>
              <a:schemeClr val="bg1"/>
            </a:solidFill>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GB" sz="1000" dirty="0">
                <a:solidFill>
                  <a:schemeClr val="bg1"/>
                </a:solidFill>
                <a:latin typeface="Circular Std Book" panose="020B0604020101020102" pitchFamily="34" charset="0"/>
                <a:cs typeface="Circular Std Book" panose="020B0604020101020102" pitchFamily="34" charset="0"/>
              </a:rPr>
              <a:t>Lack of options</a:t>
            </a:r>
          </a:p>
        </p:txBody>
      </p:sp>
      <p:sp>
        <p:nvSpPr>
          <p:cNvPr id="28" name="TextBox 27"/>
          <p:cNvSpPr txBox="1"/>
          <p:nvPr/>
        </p:nvSpPr>
        <p:spPr>
          <a:xfrm>
            <a:off x="10666595" y="2322370"/>
            <a:ext cx="1156407" cy="442674"/>
          </a:xfrm>
          <a:prstGeom prst="roundRect">
            <a:avLst/>
          </a:prstGeom>
          <a:solidFill>
            <a:srgbClr val="0099C0"/>
          </a:solidFill>
          <a:ln>
            <a:solidFill>
              <a:schemeClr val="bg1"/>
            </a:solidFill>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GB" sz="1000" dirty="0">
                <a:solidFill>
                  <a:schemeClr val="bg1"/>
                </a:solidFill>
                <a:latin typeface="Circular Std Book" panose="020B0604020101020102" pitchFamily="34" charset="0"/>
                <a:cs typeface="Circular Std Book" panose="020B0604020101020102" pitchFamily="34" charset="0"/>
              </a:rPr>
              <a:t>Re-traumatising experiences</a:t>
            </a:r>
          </a:p>
        </p:txBody>
      </p:sp>
      <p:sp>
        <p:nvSpPr>
          <p:cNvPr id="29" name="TextBox 28"/>
          <p:cNvSpPr txBox="1"/>
          <p:nvPr/>
        </p:nvSpPr>
        <p:spPr>
          <a:xfrm>
            <a:off x="9744529" y="386368"/>
            <a:ext cx="1157554" cy="612934"/>
          </a:xfrm>
          <a:prstGeom prst="roundRect">
            <a:avLst/>
          </a:prstGeom>
          <a:solidFill>
            <a:srgbClr val="0099C0"/>
          </a:solidFill>
          <a:ln>
            <a:solidFill>
              <a:schemeClr val="bg1"/>
            </a:solidFill>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GB" sz="1000" dirty="0">
                <a:solidFill>
                  <a:schemeClr val="bg1"/>
                </a:solidFill>
                <a:latin typeface="Circular Std Book" panose="020B0604020101020102" pitchFamily="34" charset="0"/>
                <a:cs typeface="Circular Std Book" panose="020B0604020101020102" pitchFamily="34" charset="0"/>
              </a:rPr>
              <a:t>Gate-kept services with limited access</a:t>
            </a:r>
          </a:p>
        </p:txBody>
      </p:sp>
      <p:sp>
        <p:nvSpPr>
          <p:cNvPr id="30" name="TextBox 29"/>
          <p:cNvSpPr txBox="1"/>
          <p:nvPr/>
        </p:nvSpPr>
        <p:spPr>
          <a:xfrm>
            <a:off x="11123316" y="1238325"/>
            <a:ext cx="931034" cy="442674"/>
          </a:xfrm>
          <a:prstGeom prst="roundRect">
            <a:avLst/>
          </a:prstGeom>
          <a:solidFill>
            <a:srgbClr val="0099C0"/>
          </a:solidFill>
          <a:ln>
            <a:solidFill>
              <a:schemeClr val="bg1"/>
            </a:solidFill>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GB" sz="1000" dirty="0">
                <a:solidFill>
                  <a:schemeClr val="bg1"/>
                </a:solidFill>
                <a:latin typeface="Circular Std Book" panose="020B0604020101020102" pitchFamily="34" charset="0"/>
                <a:cs typeface="Circular Std Book" panose="020B0604020101020102" pitchFamily="34" charset="0"/>
              </a:rPr>
              <a:t>Generic approaches</a:t>
            </a:r>
          </a:p>
        </p:txBody>
      </p:sp>
      <p:sp>
        <p:nvSpPr>
          <p:cNvPr id="32" name="TextBox 31"/>
          <p:cNvSpPr txBox="1"/>
          <p:nvPr/>
        </p:nvSpPr>
        <p:spPr>
          <a:xfrm>
            <a:off x="266891" y="6205172"/>
            <a:ext cx="1488033" cy="306467"/>
          </a:xfrm>
          <a:prstGeom prst="roundRect">
            <a:avLst/>
          </a:prstGeom>
          <a:solidFill>
            <a:srgbClr val="7D4199"/>
          </a:solidFill>
          <a:ln>
            <a:noFill/>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GB" sz="1200" dirty="0">
                <a:solidFill>
                  <a:schemeClr val="bg1"/>
                </a:solidFill>
                <a:latin typeface="Circular Std Book" panose="020B0604020101020102" pitchFamily="34" charset="0"/>
                <a:cs typeface="Circular Std Book" panose="020B0604020101020102" pitchFamily="34" charset="0"/>
              </a:rPr>
              <a:t>Affordable supply</a:t>
            </a:r>
          </a:p>
        </p:txBody>
      </p:sp>
      <p:sp>
        <p:nvSpPr>
          <p:cNvPr id="43" name="TextBox 42"/>
          <p:cNvSpPr txBox="1"/>
          <p:nvPr/>
        </p:nvSpPr>
        <p:spPr>
          <a:xfrm>
            <a:off x="9563386" y="5035181"/>
            <a:ext cx="905535" cy="783193"/>
          </a:xfrm>
          <a:prstGeom prst="roundRect">
            <a:avLst/>
          </a:prstGeom>
          <a:solidFill>
            <a:srgbClr val="EE7624"/>
          </a:solidFill>
          <a:ln>
            <a:solidFill>
              <a:schemeClr val="bg1"/>
            </a:solidFill>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GB" sz="1000" dirty="0">
                <a:solidFill>
                  <a:schemeClr val="bg1"/>
                </a:solidFill>
                <a:latin typeface="Circular Std Book" panose="020B0604020101020102" pitchFamily="34" charset="0"/>
                <a:cs typeface="Circular Std Book" panose="020B0604020101020102" pitchFamily="34" charset="0"/>
              </a:rPr>
              <a:t>Reduced social and financial cost to all</a:t>
            </a:r>
          </a:p>
        </p:txBody>
      </p:sp>
      <p:sp>
        <p:nvSpPr>
          <p:cNvPr id="44" name="TextBox 43"/>
          <p:cNvSpPr txBox="1"/>
          <p:nvPr/>
        </p:nvSpPr>
        <p:spPr>
          <a:xfrm>
            <a:off x="8704922" y="4246464"/>
            <a:ext cx="889927" cy="612934"/>
          </a:xfrm>
          <a:prstGeom prst="roundRect">
            <a:avLst/>
          </a:prstGeom>
          <a:solidFill>
            <a:srgbClr val="EE7624"/>
          </a:solidFill>
          <a:ln>
            <a:solidFill>
              <a:schemeClr val="bg1"/>
            </a:solidFill>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GB" sz="1000" dirty="0">
                <a:solidFill>
                  <a:schemeClr val="bg1"/>
                </a:solidFill>
                <a:latin typeface="Circular Std Book" panose="020B0604020101020102" pitchFamily="34" charset="0"/>
                <a:cs typeface="Circular Std Book" panose="020B0604020101020102" pitchFamily="34" charset="0"/>
              </a:rPr>
              <a:t>Integrated accessible services</a:t>
            </a:r>
          </a:p>
        </p:txBody>
      </p:sp>
      <p:sp>
        <p:nvSpPr>
          <p:cNvPr id="45" name="TextBox 44"/>
          <p:cNvSpPr txBox="1"/>
          <p:nvPr/>
        </p:nvSpPr>
        <p:spPr>
          <a:xfrm>
            <a:off x="10501152" y="5272390"/>
            <a:ext cx="1156407" cy="272415"/>
          </a:xfrm>
          <a:prstGeom prst="roundRect">
            <a:avLst/>
          </a:prstGeom>
          <a:solidFill>
            <a:srgbClr val="EE7624"/>
          </a:solidFill>
          <a:ln>
            <a:solidFill>
              <a:schemeClr val="bg1"/>
            </a:solidFill>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GB" sz="1000" dirty="0">
                <a:solidFill>
                  <a:schemeClr val="bg1"/>
                </a:solidFill>
                <a:latin typeface="Circular Std Book" panose="020B0604020101020102" pitchFamily="34" charset="0"/>
                <a:cs typeface="Circular Std Book" panose="020B0604020101020102" pitchFamily="34" charset="0"/>
              </a:rPr>
              <a:t>Inclusion</a:t>
            </a:r>
          </a:p>
        </p:txBody>
      </p:sp>
      <p:sp>
        <p:nvSpPr>
          <p:cNvPr id="46" name="TextBox 45"/>
          <p:cNvSpPr txBox="1"/>
          <p:nvPr/>
        </p:nvSpPr>
        <p:spPr>
          <a:xfrm>
            <a:off x="9824800" y="3344183"/>
            <a:ext cx="1157554" cy="442674"/>
          </a:xfrm>
          <a:prstGeom prst="roundRect">
            <a:avLst/>
          </a:prstGeom>
          <a:solidFill>
            <a:srgbClr val="EE7624"/>
          </a:solidFill>
          <a:ln>
            <a:solidFill>
              <a:schemeClr val="bg1"/>
            </a:solidFill>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GB" sz="1000" dirty="0">
                <a:solidFill>
                  <a:schemeClr val="bg1"/>
                </a:solidFill>
                <a:latin typeface="Circular Std Book" panose="020B0604020101020102" pitchFamily="34" charset="0"/>
                <a:cs typeface="Circular Std Book" panose="020B0604020101020102" pitchFamily="34" charset="0"/>
              </a:rPr>
              <a:t>Prevention and early help</a:t>
            </a:r>
          </a:p>
        </p:txBody>
      </p:sp>
      <p:sp>
        <p:nvSpPr>
          <p:cNvPr id="47" name="TextBox 46"/>
          <p:cNvSpPr txBox="1"/>
          <p:nvPr/>
        </p:nvSpPr>
        <p:spPr>
          <a:xfrm>
            <a:off x="11244798" y="4151989"/>
            <a:ext cx="735891" cy="783193"/>
          </a:xfrm>
          <a:prstGeom prst="roundRect">
            <a:avLst/>
          </a:prstGeom>
          <a:solidFill>
            <a:srgbClr val="EE7624"/>
          </a:solidFill>
          <a:ln>
            <a:solidFill>
              <a:schemeClr val="bg1"/>
            </a:solidFill>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GB" sz="1000" dirty="0">
                <a:solidFill>
                  <a:schemeClr val="bg1"/>
                </a:solidFill>
                <a:latin typeface="Circular Std Book" panose="020B0604020101020102" pitchFamily="34" charset="0"/>
                <a:cs typeface="Circular Std Book" panose="020B0604020101020102" pitchFamily="34" charset="0"/>
              </a:rPr>
              <a:t>Process which serves purpose</a:t>
            </a:r>
          </a:p>
        </p:txBody>
      </p:sp>
      <p:sp>
        <p:nvSpPr>
          <p:cNvPr id="48" name="TextBox 47"/>
          <p:cNvSpPr txBox="1"/>
          <p:nvPr/>
        </p:nvSpPr>
        <p:spPr>
          <a:xfrm>
            <a:off x="9935102" y="4145625"/>
            <a:ext cx="936950" cy="672223"/>
          </a:xfrm>
          <a:prstGeom prst="flowChartPunchedTape">
            <a:avLst/>
          </a:prstGeom>
          <a:solidFill>
            <a:srgbClr val="FF0000"/>
          </a:solidFill>
          <a:ln>
            <a:solidFill>
              <a:schemeClr val="bg1"/>
            </a:solidFill>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GB" sz="1000" dirty="0">
                <a:solidFill>
                  <a:schemeClr val="bg1"/>
                </a:solidFill>
                <a:latin typeface="Circular Std Book" panose="020B0604020101020102" pitchFamily="34" charset="0"/>
                <a:cs typeface="Circular Std Book" panose="020B0604020101020102" pitchFamily="34" charset="0"/>
              </a:rPr>
              <a:t>Breaking the cycle</a:t>
            </a:r>
          </a:p>
        </p:txBody>
      </p:sp>
      <p:sp>
        <p:nvSpPr>
          <p:cNvPr id="52" name="Right Arrow 51"/>
          <p:cNvSpPr/>
          <p:nvPr/>
        </p:nvSpPr>
        <p:spPr>
          <a:xfrm rot="20691784">
            <a:off x="8319590" y="906843"/>
            <a:ext cx="368300" cy="203200"/>
          </a:xfrm>
          <a:prstGeom prst="rightArrow">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53" name="Right Arrow 52"/>
          <p:cNvSpPr/>
          <p:nvPr/>
        </p:nvSpPr>
        <p:spPr>
          <a:xfrm rot="1533934">
            <a:off x="8296517" y="3514135"/>
            <a:ext cx="368300" cy="203200"/>
          </a:xfrm>
          <a:prstGeom prst="rightArrow">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7487630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Word" ma:contentTypeID="0x010100938DC8799B42B0498756E34F291D66A30095979A8CD9E2D5488E70B26EF3B778A4" ma:contentTypeVersion="3" ma:contentTypeDescription="" ma:contentTypeScope="" ma:versionID="2e9288108f78bb73217ee51ab7c486a8">
  <xsd:schema xmlns:xsd="http://www.w3.org/2001/XMLSchema" xmlns:xs="http://www.w3.org/2001/XMLSchema" xmlns:p="http://schemas.microsoft.com/office/2006/metadata/properties" targetNamespace="http://schemas.microsoft.com/office/2006/metadata/properties" ma:root="true" ma:fieldsID="a61788b44c506f6800e1b7f6b2e45f3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xsd:element ref="dc:description" minOccurs="0" maxOccurs="1" ma:index="3" ma:displayName="Comments"/>
        <xsd:element name="keywords" minOccurs="0" maxOccurs="1" type="xsd:string" ma:index="2"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802545D-0E21-494A-B0AD-059A2517158F}">
  <ds:schemaRefs>
    <ds:schemaRef ds:uri="http://purl.org/dc/elements/1.1/"/>
    <ds:schemaRef ds:uri="http://schemas.microsoft.com/office/2006/metadata/properties"/>
    <ds:schemaRef ds:uri="http://purl.org/dc/term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1327E9F-B5BC-4182-81F9-169CD56ADA7C}">
  <ds:schemaRefs>
    <ds:schemaRef ds:uri="http://schemas.microsoft.com/sharepoint/v3/contenttype/forms"/>
  </ds:schemaRefs>
</ds:datastoreItem>
</file>

<file path=customXml/itemProps3.xml><?xml version="1.0" encoding="utf-8"?>
<ds:datastoreItem xmlns:ds="http://schemas.openxmlformats.org/officeDocument/2006/customXml" ds:itemID="{F446CCEF-EF28-4A4A-A9DA-11B2946311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3136</TotalTime>
  <Words>2347</Words>
  <Application>Microsoft Macintosh PowerPoint</Application>
  <PresentationFormat>Widescreen</PresentationFormat>
  <Paragraphs>218</Paragraphs>
  <Slides>19</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Circular Std Bold</vt:lpstr>
      <vt:lpstr>Circular Std Book</vt:lpstr>
      <vt:lpstr>Wingdings</vt:lpstr>
      <vt:lpstr>Office Theme</vt:lpstr>
      <vt:lpstr>A Voluntary Commitment to Collaborate to Prevent and Relieve Homelessness</vt:lpstr>
      <vt:lpstr>Introduction to the Session and Ground Rules </vt:lpstr>
      <vt:lpstr>PowerPoint Presentation</vt:lpstr>
      <vt:lpstr>An Introduction to the  Positive Pathways Model</vt:lpstr>
      <vt:lpstr>PowerPoint Presentation</vt:lpstr>
      <vt:lpstr>Stages of the Pathway</vt:lpstr>
      <vt:lpstr>Stages of the Pathway</vt:lpstr>
      <vt:lpstr>Stages of the Pathway</vt:lpstr>
      <vt:lpstr>PowerPoint Presentation</vt:lpstr>
      <vt:lpstr>Session 1 –  What do we already do, and is currently in place, to prevent and relieve homelessness?</vt:lpstr>
      <vt:lpstr>What are we already doing?</vt:lpstr>
      <vt:lpstr>Session 2 –  What are the gaps in our provision or service to prevent and relieve homelessness? </vt:lpstr>
      <vt:lpstr>PowerPoint Presentation</vt:lpstr>
      <vt:lpstr>Session 3 –  What are the opportunities for us to do more to prevent and relieve homelessness? </vt:lpstr>
      <vt:lpstr>PowerPoint Presentation</vt:lpstr>
      <vt:lpstr>Session 4 </vt:lpstr>
      <vt:lpstr>Our Commitment to Collaborate to Prevent and Relieve Homelessness  </vt:lpstr>
      <vt:lpstr>PowerPoint Presentation</vt:lpstr>
      <vt:lpstr>Next steps –  Forming Actions and Feedback </vt:lpstr>
    </vt:vector>
  </TitlesOfParts>
  <Company>Centro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 Ainge</dc:creator>
  <cp:lastModifiedBy>Paul Gardiner</cp:lastModifiedBy>
  <cp:revision>127</cp:revision>
  <dcterms:created xsi:type="dcterms:W3CDTF">2018-06-19T13:56:28Z</dcterms:created>
  <dcterms:modified xsi:type="dcterms:W3CDTF">2021-07-14T09:46:52Z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0x010100938DC8799B42B0498756E34F291D66A30095979A8CD9E2D5488E70B26EF3B778A4</vt:lpwstr>
  </property>
</Properties>
</file>