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3"/>
  </p:notesMasterIdLst>
  <p:sldIdLst>
    <p:sldId id="256" r:id="rId5"/>
    <p:sldId id="273" r:id="rId6"/>
    <p:sldId id="257" r:id="rId7"/>
    <p:sldId id="262" r:id="rId8"/>
    <p:sldId id="295" r:id="rId9"/>
    <p:sldId id="306" r:id="rId10"/>
    <p:sldId id="307" r:id="rId11"/>
    <p:sldId id="4627" r:id="rId12"/>
    <p:sldId id="297" r:id="rId13"/>
    <p:sldId id="4631" r:id="rId14"/>
    <p:sldId id="4632" r:id="rId15"/>
    <p:sldId id="4644" r:id="rId16"/>
    <p:sldId id="4636" r:id="rId17"/>
    <p:sldId id="263" r:id="rId18"/>
    <p:sldId id="276" r:id="rId19"/>
    <p:sldId id="277" r:id="rId20"/>
    <p:sldId id="4623" r:id="rId21"/>
    <p:sldId id="4626" r:id="rId22"/>
    <p:sldId id="279" r:id="rId23"/>
    <p:sldId id="280" r:id="rId24"/>
    <p:sldId id="311" r:id="rId25"/>
    <p:sldId id="314" r:id="rId26"/>
    <p:sldId id="312" r:id="rId27"/>
    <p:sldId id="266" r:id="rId28"/>
    <p:sldId id="315" r:id="rId29"/>
    <p:sldId id="286" r:id="rId30"/>
    <p:sldId id="317" r:id="rId31"/>
    <p:sldId id="318" r:id="rId32"/>
    <p:sldId id="319" r:id="rId33"/>
    <p:sldId id="4628" r:id="rId34"/>
    <p:sldId id="325" r:id="rId35"/>
    <p:sldId id="326" r:id="rId36"/>
    <p:sldId id="328" r:id="rId37"/>
    <p:sldId id="329" r:id="rId38"/>
    <p:sldId id="333" r:id="rId39"/>
    <p:sldId id="264" r:id="rId40"/>
    <p:sldId id="334" r:id="rId41"/>
    <p:sldId id="302" r:id="rId42"/>
    <p:sldId id="331" r:id="rId43"/>
    <p:sldId id="267" r:id="rId44"/>
    <p:sldId id="268" r:id="rId45"/>
    <p:sldId id="290" r:id="rId46"/>
    <p:sldId id="336" r:id="rId47"/>
    <p:sldId id="337" r:id="rId48"/>
    <p:sldId id="289" r:id="rId49"/>
    <p:sldId id="293" r:id="rId50"/>
    <p:sldId id="341" r:id="rId51"/>
    <p:sldId id="356" r:id="rId52"/>
    <p:sldId id="294" r:id="rId53"/>
    <p:sldId id="357" r:id="rId54"/>
    <p:sldId id="271" r:id="rId55"/>
    <p:sldId id="270" r:id="rId56"/>
    <p:sldId id="360" r:id="rId57"/>
    <p:sldId id="343" r:id="rId58"/>
    <p:sldId id="345" r:id="rId59"/>
    <p:sldId id="298" r:id="rId60"/>
    <p:sldId id="296" r:id="rId61"/>
    <p:sldId id="274" r:id="rId62"/>
    <p:sldId id="324" r:id="rId63"/>
    <p:sldId id="330" r:id="rId64"/>
    <p:sldId id="313" r:id="rId65"/>
    <p:sldId id="320" r:id="rId66"/>
    <p:sldId id="321" r:id="rId67"/>
    <p:sldId id="322" r:id="rId68"/>
    <p:sldId id="323" r:id="rId69"/>
    <p:sldId id="282" r:id="rId70"/>
    <p:sldId id="284" r:id="rId71"/>
    <p:sldId id="327"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3AA897-09BB-6AF7-81F9-E2CDCC9E2A5C}" name="Ruth Gosling" initials="RG" userId="S::ruth.gosling@melresearch.co.uk::66b1ee1d-cad5-4f94-81a5-5fa95ba58d1b" providerId="AD"/>
  <p188:author id="{AA6C80D6-0984-3901-ECB2-D297391A95EE}" name="Tamsin Maries" initials="TM" userId="S::tamsin.maries@melresearch.co.uk::c5754b9f-476c-484f-a945-8f5bd2d7d8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li Thomas" initials="KT" lastIdx="1" clrIdx="0">
    <p:extLst>
      <p:ext uri="{19B8F6BF-5375-455C-9EA6-DF929625EA0E}">
        <p15:presenceInfo xmlns:p15="http://schemas.microsoft.com/office/powerpoint/2012/main" userId="Kili Thom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E7624"/>
    <a:srgbClr val="010101"/>
    <a:srgbClr val="54565B"/>
    <a:srgbClr val="F9F0EB"/>
    <a:srgbClr val="F6E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233C9C-0ACB-45E1-A5C9-610B9DFAA9C6}" v="14" dt="2025-04-09T15:39:19.5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7891" autoAdjust="0"/>
  </p:normalViewPr>
  <p:slideViewPr>
    <p:cSldViewPr snapToGrid="0">
      <p:cViewPr varScale="1">
        <p:scale>
          <a:sx n="112" d="100"/>
          <a:sy n="112" d="100"/>
        </p:scale>
        <p:origin x="1120" y="184"/>
      </p:cViewPr>
      <p:guideLst>
        <p:guide orient="horz" pos="913"/>
        <p:guide pos="384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Birmingham</c:v>
                </c:pt>
                <c:pt idx="1">
                  <c:v>Coventry</c:v>
                </c:pt>
                <c:pt idx="2">
                  <c:v>Dudley</c:v>
                </c:pt>
                <c:pt idx="3">
                  <c:v>Sandwell</c:v>
                </c:pt>
                <c:pt idx="4">
                  <c:v>Solihull</c:v>
                </c:pt>
                <c:pt idx="5">
                  <c:v>Walsall</c:v>
                </c:pt>
                <c:pt idx="6">
                  <c:v>Wolverhampton</c:v>
                </c:pt>
              </c:strCache>
            </c:strRef>
          </c:cat>
          <c:val>
            <c:numRef>
              <c:f>Sheet1!$B$2:$B$8</c:f>
              <c:numCache>
                <c:formatCode>0</c:formatCode>
                <c:ptCount val="7"/>
                <c:pt idx="0">
                  <c:v>418</c:v>
                </c:pt>
                <c:pt idx="1">
                  <c:v>400</c:v>
                </c:pt>
                <c:pt idx="2">
                  <c:v>406</c:v>
                </c:pt>
                <c:pt idx="3">
                  <c:v>394</c:v>
                </c:pt>
                <c:pt idx="4">
                  <c:v>383</c:v>
                </c:pt>
                <c:pt idx="5">
                  <c:v>398</c:v>
                </c:pt>
                <c:pt idx="6">
                  <c:v>401</c:v>
                </c:pt>
              </c:numCache>
            </c:numRef>
          </c:val>
          <c:extLst>
            <c:ext xmlns:c16="http://schemas.microsoft.com/office/drawing/2014/chart" uri="{C3380CC4-5D6E-409C-BE32-E72D297353CC}">
              <c16:uniqueId val="{00000000-BBFA-49EE-939F-2715B34C167E}"/>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t"/>
        <c:numFmt formatCode="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0 hours</c:v>
                </c:pt>
                <c:pt idx="1">
                  <c:v>1-4 hours</c:v>
                </c:pt>
                <c:pt idx="2">
                  <c:v>5-9 hours</c:v>
                </c:pt>
                <c:pt idx="3">
                  <c:v>10-19 hours</c:v>
                </c:pt>
                <c:pt idx="4">
                  <c:v>20-49 hours</c:v>
                </c:pt>
                <c:pt idx="5">
                  <c:v>50 hours or more</c:v>
                </c:pt>
                <c:pt idx="6">
                  <c:v>Don't know</c:v>
                </c:pt>
              </c:strCache>
            </c:strRef>
          </c:cat>
          <c:val>
            <c:numRef>
              <c:f>Sheet1!$B$2:$B$8</c:f>
              <c:numCache>
                <c:formatCode>0%</c:formatCode>
                <c:ptCount val="7"/>
                <c:pt idx="0">
                  <c:v>0.19</c:v>
                </c:pt>
                <c:pt idx="1">
                  <c:v>0.36</c:v>
                </c:pt>
                <c:pt idx="2">
                  <c:v>0.22</c:v>
                </c:pt>
                <c:pt idx="3">
                  <c:v>0.13</c:v>
                </c:pt>
                <c:pt idx="4">
                  <c:v>0.08</c:v>
                </c:pt>
                <c:pt idx="5">
                  <c:v>0.01</c:v>
                </c:pt>
                <c:pt idx="6">
                  <c:v>0.01</c:v>
                </c:pt>
              </c:numCache>
            </c:numRef>
          </c:val>
          <c:extLst>
            <c:ext xmlns:c16="http://schemas.microsoft.com/office/drawing/2014/chart" uri="{C3380CC4-5D6E-409C-BE32-E72D297353CC}">
              <c16:uniqueId val="{00000000-B62A-4C00-B953-78E6F61F98E9}"/>
            </c:ext>
          </c:extLst>
        </c:ser>
        <c:dLbls>
          <c:showLegendKey val="0"/>
          <c:showVal val="0"/>
          <c:showCatName val="0"/>
          <c:showSerName val="0"/>
          <c:showPercent val="0"/>
          <c:showBubbleSize val="0"/>
        </c:dLbls>
        <c:gapWidth val="219"/>
        <c:overlap val="-27"/>
        <c:axId val="1678611888"/>
        <c:axId val="1678612368"/>
      </c:barChart>
      <c:catAx>
        <c:axId val="167861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8612368"/>
        <c:crosses val="autoZero"/>
        <c:auto val="1"/>
        <c:lblAlgn val="ctr"/>
        <c:lblOffset val="100"/>
        <c:noMultiLvlLbl val="0"/>
      </c:catAx>
      <c:valAx>
        <c:axId val="1678612368"/>
        <c:scaling>
          <c:orientation val="minMax"/>
        </c:scaling>
        <c:delete val="1"/>
        <c:axPos val="l"/>
        <c:numFmt formatCode="0%" sourceLinked="1"/>
        <c:majorTickMark val="none"/>
        <c:minorTickMark val="none"/>
        <c:tickLblPos val="nextTo"/>
        <c:crossAx val="167861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0 hours</c:v>
                </c:pt>
                <c:pt idx="1">
                  <c:v>1-4 hours</c:v>
                </c:pt>
                <c:pt idx="2">
                  <c:v>5-9 hours</c:v>
                </c:pt>
                <c:pt idx="3">
                  <c:v>10-19 hours</c:v>
                </c:pt>
                <c:pt idx="4">
                  <c:v>20-49 hours</c:v>
                </c:pt>
                <c:pt idx="5">
                  <c:v>50 hours or more</c:v>
                </c:pt>
                <c:pt idx="6">
                  <c:v>Don't know</c:v>
                </c:pt>
              </c:strCache>
            </c:strRef>
          </c:cat>
          <c:val>
            <c:numRef>
              <c:f>Sheet1!$B$2:$B$8</c:f>
              <c:numCache>
                <c:formatCode>0%</c:formatCode>
                <c:ptCount val="7"/>
                <c:pt idx="0">
                  <c:v>0.34</c:v>
                </c:pt>
                <c:pt idx="1">
                  <c:v>0.44</c:v>
                </c:pt>
                <c:pt idx="2">
                  <c:v>0.12</c:v>
                </c:pt>
                <c:pt idx="3">
                  <c:v>0.06</c:v>
                </c:pt>
                <c:pt idx="4">
                  <c:v>0.03</c:v>
                </c:pt>
                <c:pt idx="5">
                  <c:v>0.01</c:v>
                </c:pt>
                <c:pt idx="6">
                  <c:v>0.01</c:v>
                </c:pt>
              </c:numCache>
            </c:numRef>
          </c:val>
          <c:extLst>
            <c:ext xmlns:c16="http://schemas.microsoft.com/office/drawing/2014/chart" uri="{C3380CC4-5D6E-409C-BE32-E72D297353CC}">
              <c16:uniqueId val="{00000000-A483-4668-930D-707BABA53EDB}"/>
            </c:ext>
          </c:extLst>
        </c:ser>
        <c:dLbls>
          <c:showLegendKey val="0"/>
          <c:showVal val="0"/>
          <c:showCatName val="0"/>
          <c:showSerName val="0"/>
          <c:showPercent val="0"/>
          <c:showBubbleSize val="0"/>
        </c:dLbls>
        <c:gapWidth val="219"/>
        <c:overlap val="-27"/>
        <c:axId val="1678611888"/>
        <c:axId val="1678612368"/>
      </c:barChart>
      <c:catAx>
        <c:axId val="167861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8612368"/>
        <c:crosses val="autoZero"/>
        <c:auto val="1"/>
        <c:lblAlgn val="ctr"/>
        <c:lblOffset val="100"/>
        <c:noMultiLvlLbl val="0"/>
      </c:catAx>
      <c:valAx>
        <c:axId val="1678612368"/>
        <c:scaling>
          <c:orientation val="minMax"/>
        </c:scaling>
        <c:delete val="1"/>
        <c:axPos val="l"/>
        <c:numFmt formatCode="0%" sourceLinked="1"/>
        <c:majorTickMark val="none"/>
        <c:minorTickMark val="none"/>
        <c:tickLblPos val="nextTo"/>
        <c:crossAx val="167861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0 hours</c:v>
                </c:pt>
                <c:pt idx="1">
                  <c:v>1-4 hours</c:v>
                </c:pt>
                <c:pt idx="2">
                  <c:v>5-9 hours</c:v>
                </c:pt>
                <c:pt idx="3">
                  <c:v>10-19 hours</c:v>
                </c:pt>
                <c:pt idx="4">
                  <c:v>20-49 hours</c:v>
                </c:pt>
                <c:pt idx="5">
                  <c:v>50 hours or more</c:v>
                </c:pt>
                <c:pt idx="6">
                  <c:v>Don't know</c:v>
                </c:pt>
              </c:strCache>
            </c:strRef>
          </c:cat>
          <c:val>
            <c:numRef>
              <c:f>Sheet1!$B$2:$B$8</c:f>
              <c:numCache>
                <c:formatCode>0%</c:formatCode>
                <c:ptCount val="7"/>
                <c:pt idx="0">
                  <c:v>0.69</c:v>
                </c:pt>
                <c:pt idx="1">
                  <c:v>0.17</c:v>
                </c:pt>
                <c:pt idx="2">
                  <c:v>7.0000000000000007E-2</c:v>
                </c:pt>
                <c:pt idx="3">
                  <c:v>0.04</c:v>
                </c:pt>
                <c:pt idx="4">
                  <c:v>0.02</c:v>
                </c:pt>
                <c:pt idx="6">
                  <c:v>0.01</c:v>
                </c:pt>
              </c:numCache>
            </c:numRef>
          </c:val>
          <c:extLst>
            <c:ext xmlns:c16="http://schemas.microsoft.com/office/drawing/2014/chart" uri="{C3380CC4-5D6E-409C-BE32-E72D297353CC}">
              <c16:uniqueId val="{00000000-A56A-48E2-ABCD-B6C23A1B2B19}"/>
            </c:ext>
          </c:extLst>
        </c:ser>
        <c:dLbls>
          <c:showLegendKey val="0"/>
          <c:showVal val="0"/>
          <c:showCatName val="0"/>
          <c:showSerName val="0"/>
          <c:showPercent val="0"/>
          <c:showBubbleSize val="0"/>
        </c:dLbls>
        <c:gapWidth val="219"/>
        <c:overlap val="-27"/>
        <c:axId val="1678611888"/>
        <c:axId val="1678612368"/>
      </c:barChart>
      <c:catAx>
        <c:axId val="167861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8612368"/>
        <c:crosses val="autoZero"/>
        <c:auto val="1"/>
        <c:lblAlgn val="ctr"/>
        <c:lblOffset val="100"/>
        <c:noMultiLvlLbl val="0"/>
      </c:catAx>
      <c:valAx>
        <c:axId val="1678612368"/>
        <c:scaling>
          <c:orientation val="minMax"/>
        </c:scaling>
        <c:delete val="1"/>
        <c:axPos val="l"/>
        <c:numFmt formatCode="0%" sourceLinked="1"/>
        <c:majorTickMark val="none"/>
        <c:minorTickMark val="none"/>
        <c:tickLblPos val="nextTo"/>
        <c:crossAx val="167861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0 hours</c:v>
                </c:pt>
                <c:pt idx="1">
                  <c:v>1-4 hours</c:v>
                </c:pt>
                <c:pt idx="2">
                  <c:v>5-9 hours</c:v>
                </c:pt>
                <c:pt idx="3">
                  <c:v>10-19 hours</c:v>
                </c:pt>
                <c:pt idx="4">
                  <c:v>20-49 hours</c:v>
                </c:pt>
                <c:pt idx="5">
                  <c:v>50 hours or more</c:v>
                </c:pt>
                <c:pt idx="6">
                  <c:v>Don't know</c:v>
                </c:pt>
              </c:strCache>
            </c:strRef>
          </c:cat>
          <c:val>
            <c:numRef>
              <c:f>Sheet1!$B$2:$B$8</c:f>
              <c:numCache>
                <c:formatCode>0%</c:formatCode>
                <c:ptCount val="7"/>
                <c:pt idx="0">
                  <c:v>0.61</c:v>
                </c:pt>
                <c:pt idx="1">
                  <c:v>0.27</c:v>
                </c:pt>
                <c:pt idx="2">
                  <c:v>0.06</c:v>
                </c:pt>
                <c:pt idx="3">
                  <c:v>0.03</c:v>
                </c:pt>
                <c:pt idx="4">
                  <c:v>0.02</c:v>
                </c:pt>
                <c:pt idx="6">
                  <c:v>0.01</c:v>
                </c:pt>
              </c:numCache>
            </c:numRef>
          </c:val>
          <c:extLst>
            <c:ext xmlns:c16="http://schemas.microsoft.com/office/drawing/2014/chart" uri="{C3380CC4-5D6E-409C-BE32-E72D297353CC}">
              <c16:uniqueId val="{00000000-9631-4708-A30E-A5726F98389D}"/>
            </c:ext>
          </c:extLst>
        </c:ser>
        <c:dLbls>
          <c:showLegendKey val="0"/>
          <c:showVal val="0"/>
          <c:showCatName val="0"/>
          <c:showSerName val="0"/>
          <c:showPercent val="0"/>
          <c:showBubbleSize val="0"/>
        </c:dLbls>
        <c:gapWidth val="219"/>
        <c:overlap val="-27"/>
        <c:axId val="1678611888"/>
        <c:axId val="1678612368"/>
      </c:barChart>
      <c:catAx>
        <c:axId val="167861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8612368"/>
        <c:crosses val="autoZero"/>
        <c:auto val="1"/>
        <c:lblAlgn val="ctr"/>
        <c:lblOffset val="100"/>
        <c:noMultiLvlLbl val="0"/>
      </c:catAx>
      <c:valAx>
        <c:axId val="1678612368"/>
        <c:scaling>
          <c:orientation val="minMax"/>
        </c:scaling>
        <c:delete val="1"/>
        <c:axPos val="l"/>
        <c:numFmt formatCode="0%" sourceLinked="1"/>
        <c:majorTickMark val="none"/>
        <c:minorTickMark val="none"/>
        <c:tickLblPos val="nextTo"/>
        <c:crossAx val="167861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Has people to rely on (2308)</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Scrolling social media</c:v>
                </c:pt>
              </c:strCache>
            </c:strRef>
          </c:cat>
          <c:val>
            <c:numRef>
              <c:f>Sheet1!$B$2:$B$2</c:f>
              <c:numCache>
                <c:formatCode>0.0</c:formatCode>
                <c:ptCount val="1"/>
                <c:pt idx="0">
                  <c:v>7.94</c:v>
                </c:pt>
              </c:numCache>
            </c:numRef>
          </c:val>
          <c:extLst>
            <c:ext xmlns:c16="http://schemas.microsoft.com/office/drawing/2014/chart" uri="{C3380CC4-5D6E-409C-BE32-E72D297353CC}">
              <c16:uniqueId val="{00000000-3720-4CF0-8E52-30FB8212D56C}"/>
            </c:ext>
          </c:extLst>
        </c:ser>
        <c:ser>
          <c:idx val="1"/>
          <c:order val="1"/>
          <c:tx>
            <c:strRef>
              <c:f>Sheet1!$C$1</c:f>
              <c:strCache>
                <c:ptCount val="1"/>
                <c:pt idx="0">
                  <c:v>Does not have people to rely on (492)</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Scrolling social media</c:v>
                </c:pt>
              </c:strCache>
            </c:strRef>
          </c:cat>
          <c:val>
            <c:numRef>
              <c:f>Sheet1!$C$2:$C$2</c:f>
              <c:numCache>
                <c:formatCode>0.0</c:formatCode>
                <c:ptCount val="1"/>
                <c:pt idx="0">
                  <c:v>9.19</c:v>
                </c:pt>
              </c:numCache>
            </c:numRef>
          </c:val>
          <c:extLst>
            <c:ext xmlns:c16="http://schemas.microsoft.com/office/drawing/2014/chart" uri="{C3380CC4-5D6E-409C-BE32-E72D297353CC}">
              <c16:uniqueId val="{00000001-3720-4CF0-8E52-30FB8212D56C}"/>
            </c:ext>
          </c:extLst>
        </c:ser>
        <c:dLbls>
          <c:showLegendKey val="0"/>
          <c:showVal val="0"/>
          <c:showCatName val="0"/>
          <c:showSerName val="0"/>
          <c:showPercent val="0"/>
          <c:showBubbleSize val="0"/>
        </c:dLbls>
        <c:gapWidth val="182"/>
        <c:axId val="1868670608"/>
        <c:axId val="1868640368"/>
      </c:barChart>
      <c:catAx>
        <c:axId val="186867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l"/>
        <c:numFmt formatCode="0.0" sourceLinked="1"/>
        <c:majorTickMark val="none"/>
        <c:minorTickMark val="none"/>
        <c:tickLblPos val="nextTo"/>
        <c:crossAx val="186867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946027932392313"/>
          <c:y val="4.1282688900807774E-2"/>
          <c:w val="0.55053972067607682"/>
          <c:h val="0.91743462219838445"/>
        </c:manualLayout>
      </c:layout>
      <c:barChart>
        <c:barDir val="bar"/>
        <c:grouping val="percentStacked"/>
        <c:varyColors val="0"/>
        <c:ser>
          <c:idx val="0"/>
          <c:order val="0"/>
          <c:tx>
            <c:strRef>
              <c:f>Sheet1!$B$1</c:f>
              <c:strCache>
                <c:ptCount val="1"/>
                <c:pt idx="0">
                  <c:v>Heavy user</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3158-44E9-AA7C-128F45492CB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Very socially active (716)</c:v>
                </c:pt>
                <c:pt idx="1">
                  <c:v>Somewhat socially active (1142)</c:v>
                </c:pt>
                <c:pt idx="2">
                  <c:v>Less socially active (937)</c:v>
                </c:pt>
              </c:strCache>
            </c:strRef>
          </c:cat>
          <c:val>
            <c:numRef>
              <c:f>Sheet1!$B$2:$B$4</c:f>
              <c:numCache>
                <c:formatCode>0%</c:formatCode>
                <c:ptCount val="3"/>
                <c:pt idx="0">
                  <c:v>0.45</c:v>
                </c:pt>
                <c:pt idx="1">
                  <c:v>0.28999999999999998</c:v>
                </c:pt>
                <c:pt idx="2">
                  <c:v>0.17</c:v>
                </c:pt>
              </c:numCache>
            </c:numRef>
          </c:val>
          <c:extLst>
            <c:ext xmlns:c16="http://schemas.microsoft.com/office/drawing/2014/chart" uri="{C3380CC4-5D6E-409C-BE32-E72D297353CC}">
              <c16:uniqueId val="{00000002-3158-44E9-AA7C-128F45492CBF}"/>
            </c:ext>
          </c:extLst>
        </c:ser>
        <c:ser>
          <c:idx val="1"/>
          <c:order val="1"/>
          <c:tx>
            <c:strRef>
              <c:f>Sheet1!$C$1</c:f>
              <c:strCache>
                <c:ptCount val="1"/>
                <c:pt idx="0">
                  <c:v>Medium user</c:v>
                </c:pt>
              </c:strCache>
            </c:strRef>
          </c:tx>
          <c:spPr>
            <a:solidFill>
              <a:schemeClr val="accent2">
                <a:lumMod val="60000"/>
                <a:lumOff val="40000"/>
              </a:schemeClr>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4-3158-44E9-AA7C-128F45492CB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Very socially active (716)</c:v>
                </c:pt>
                <c:pt idx="1">
                  <c:v>Somewhat socially active (1142)</c:v>
                </c:pt>
                <c:pt idx="2">
                  <c:v>Less socially active (937)</c:v>
                </c:pt>
              </c:strCache>
            </c:strRef>
          </c:cat>
          <c:val>
            <c:numRef>
              <c:f>Sheet1!$C$2:$C$4</c:f>
              <c:numCache>
                <c:formatCode>0%</c:formatCode>
                <c:ptCount val="3"/>
                <c:pt idx="0">
                  <c:v>0.26</c:v>
                </c:pt>
                <c:pt idx="1">
                  <c:v>0.42</c:v>
                </c:pt>
                <c:pt idx="2">
                  <c:v>0.55000000000000004</c:v>
                </c:pt>
              </c:numCache>
            </c:numRef>
          </c:val>
          <c:extLst>
            <c:ext xmlns:c16="http://schemas.microsoft.com/office/drawing/2014/chart" uri="{C3380CC4-5D6E-409C-BE32-E72D297353CC}">
              <c16:uniqueId val="{00000005-3158-44E9-AA7C-128F45492CBF}"/>
            </c:ext>
          </c:extLst>
        </c:ser>
        <c:ser>
          <c:idx val="2"/>
          <c:order val="2"/>
          <c:tx>
            <c:strRef>
              <c:f>Sheet1!$D$1</c:f>
              <c:strCache>
                <c:ptCount val="1"/>
                <c:pt idx="0">
                  <c:v>Non/ Light user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Very socially active (716)</c:v>
                </c:pt>
                <c:pt idx="1">
                  <c:v>Somewhat socially active (1142)</c:v>
                </c:pt>
                <c:pt idx="2">
                  <c:v>Less socially active (937)</c:v>
                </c:pt>
              </c:strCache>
            </c:strRef>
          </c:cat>
          <c:val>
            <c:numRef>
              <c:f>Sheet1!$D$2:$D$4</c:f>
              <c:numCache>
                <c:formatCode>0%</c:formatCode>
                <c:ptCount val="3"/>
                <c:pt idx="0">
                  <c:v>0.28999999999999998</c:v>
                </c:pt>
                <c:pt idx="1">
                  <c:v>0.28999999999999998</c:v>
                </c:pt>
                <c:pt idx="2">
                  <c:v>0.28000000000000003</c:v>
                </c:pt>
              </c:numCache>
            </c:numRef>
          </c:val>
          <c:extLst>
            <c:ext xmlns:c16="http://schemas.microsoft.com/office/drawing/2014/chart" uri="{C3380CC4-5D6E-409C-BE32-E72D297353CC}">
              <c16:uniqueId val="{00000007-3158-44E9-AA7C-128F45492CBF}"/>
            </c:ext>
          </c:extLst>
        </c:ser>
        <c:dLbls>
          <c:showLegendKey val="0"/>
          <c:showVal val="0"/>
          <c:showCatName val="0"/>
          <c:showSerName val="0"/>
          <c:showPercent val="0"/>
          <c:showBubbleSize val="0"/>
        </c:dLbls>
        <c:gapWidth val="100"/>
        <c:overlap val="100"/>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max val="1"/>
        </c:scaling>
        <c:delete val="1"/>
        <c:axPos val="t"/>
        <c:numFmt formatCode="0%" sourceLinked="1"/>
        <c:majorTickMark val="out"/>
        <c:minorTickMark val="none"/>
        <c:tickLblPos val="nextTo"/>
        <c:crossAx val="1868670608"/>
        <c:crosses val="autoZero"/>
        <c:crossBetween val="between"/>
      </c:valAx>
      <c:spPr>
        <a:noFill/>
        <a:ln>
          <a:noFill/>
        </a:ln>
        <a:effectLst/>
      </c:spPr>
    </c:plotArea>
    <c:legend>
      <c:legendPos val="b"/>
      <c:layout>
        <c:manualLayout>
          <c:xMode val="edge"/>
          <c:yMode val="edge"/>
          <c:x val="4.4944146926775376E-2"/>
          <c:y val="0.33842964552504118"/>
          <c:w val="0.19039452112400793"/>
          <c:h val="0.3326586604664283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525052872869574E-2"/>
          <c:y val="7.5087664983240987E-2"/>
          <c:w val="0.94715069898973792"/>
          <c:h val="0.68485701631611429"/>
        </c:manualLayout>
      </c:layout>
      <c:barChart>
        <c:barDir val="bar"/>
        <c:grouping val="stacked"/>
        <c:varyColors val="0"/>
        <c:ser>
          <c:idx val="0"/>
          <c:order val="0"/>
          <c:tx>
            <c:strRef>
              <c:f>Sheet1!$B$1</c:f>
              <c:strCache>
                <c:ptCount val="1"/>
                <c:pt idx="0">
                  <c:v>Very positive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0.11</c:v>
                </c:pt>
              </c:numCache>
            </c:numRef>
          </c:val>
          <c:extLst>
            <c:ext xmlns:c16="http://schemas.microsoft.com/office/drawing/2014/chart" uri="{C3380CC4-5D6E-409C-BE32-E72D297353CC}">
              <c16:uniqueId val="{00000000-5D59-4636-BDFA-2D634CA51D6D}"/>
            </c:ext>
          </c:extLst>
        </c:ser>
        <c:ser>
          <c:idx val="1"/>
          <c:order val="1"/>
          <c:tx>
            <c:strRef>
              <c:f>Sheet1!$C$1</c:f>
              <c:strCache>
                <c:ptCount val="1"/>
                <c:pt idx="0">
                  <c:v>Positive </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0.42</c:v>
                </c:pt>
              </c:numCache>
            </c:numRef>
          </c:val>
          <c:extLst>
            <c:ext xmlns:c16="http://schemas.microsoft.com/office/drawing/2014/chart" uri="{C3380CC4-5D6E-409C-BE32-E72D297353CC}">
              <c16:uniqueId val="{00000001-5D59-4636-BDFA-2D634CA51D6D}"/>
            </c:ext>
          </c:extLst>
        </c:ser>
        <c:ser>
          <c:idx val="2"/>
          <c:order val="2"/>
          <c:tx>
            <c:strRef>
              <c:f>Sheet1!$D$1</c:f>
              <c:strCache>
                <c:ptCount val="1"/>
                <c:pt idx="0">
                  <c:v>Neutral </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0.39</c:v>
                </c:pt>
              </c:numCache>
            </c:numRef>
          </c:val>
          <c:extLst>
            <c:ext xmlns:c16="http://schemas.microsoft.com/office/drawing/2014/chart" uri="{C3380CC4-5D6E-409C-BE32-E72D297353CC}">
              <c16:uniqueId val="{00000002-5D59-4636-BDFA-2D634CA51D6D}"/>
            </c:ext>
          </c:extLst>
        </c:ser>
        <c:ser>
          <c:idx val="3"/>
          <c:order val="3"/>
          <c:tx>
            <c:strRef>
              <c:f>Sheet1!$E$1</c:f>
              <c:strCache>
                <c:ptCount val="1"/>
                <c:pt idx="0">
                  <c:v>Negative </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0.06</c:v>
                </c:pt>
              </c:numCache>
            </c:numRef>
          </c:val>
          <c:extLst>
            <c:ext xmlns:c16="http://schemas.microsoft.com/office/drawing/2014/chart" uri="{C3380CC4-5D6E-409C-BE32-E72D297353CC}">
              <c16:uniqueId val="{00000003-5D59-4636-BDFA-2D634CA51D6D}"/>
            </c:ext>
          </c:extLst>
        </c:ser>
        <c:ser>
          <c:idx val="4"/>
          <c:order val="4"/>
          <c:tx>
            <c:strRef>
              <c:f>Sheet1!$F$1</c:f>
              <c:strCache>
                <c:ptCount val="1"/>
                <c:pt idx="0">
                  <c:v>Very negative </c:v>
                </c:pt>
              </c:strCache>
            </c:strRef>
          </c:tx>
          <c:spPr>
            <a:solidFill>
              <a:srgbClr val="F6E8D8"/>
            </a:solidFill>
            <a:ln>
              <a:noFill/>
            </a:ln>
            <a:effectLst/>
          </c:spPr>
          <c:invertIfNegative val="0"/>
          <c:cat>
            <c:numRef>
              <c:f>Sheet1!$A$2</c:f>
              <c:numCache>
                <c:formatCode>General</c:formatCode>
                <c:ptCount val="1"/>
              </c:numCache>
            </c:numRef>
          </c:cat>
          <c:val>
            <c:numRef>
              <c:f>Sheet1!$F$2</c:f>
              <c:numCache>
                <c:formatCode>0%</c:formatCode>
                <c:ptCount val="1"/>
                <c:pt idx="0">
                  <c:v>0</c:v>
                </c:pt>
              </c:numCache>
            </c:numRef>
          </c:val>
          <c:extLst>
            <c:ext xmlns:c16="http://schemas.microsoft.com/office/drawing/2014/chart" uri="{C3380CC4-5D6E-409C-BE32-E72D297353CC}">
              <c16:uniqueId val="{00000004-5D59-4636-BDFA-2D634CA51D6D}"/>
            </c:ext>
          </c:extLst>
        </c:ser>
        <c:ser>
          <c:idx val="5"/>
          <c:order val="5"/>
          <c:tx>
            <c:strRef>
              <c:f>Sheet1!$G$1</c:f>
              <c:strCache>
                <c:ptCount val="1"/>
                <c:pt idx="0">
                  <c:v>Don't know</c:v>
                </c:pt>
              </c:strCache>
            </c:strRef>
          </c:tx>
          <c:spPr>
            <a:solidFill>
              <a:srgbClr val="F9F0EB"/>
            </a:solidFill>
            <a:ln>
              <a:noFill/>
            </a:ln>
            <a:effectLst/>
          </c:spPr>
          <c:invertIfNegative val="0"/>
          <c:dLbls>
            <c:dLbl>
              <c:idx val="0"/>
              <c:layout>
                <c:manualLayout>
                  <c:x val="2.5867224902135909E-2"/>
                  <c:y val="1.36523027242256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B1-427D-B503-B0D4D45DF50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0%</c:formatCode>
                <c:ptCount val="1"/>
                <c:pt idx="0">
                  <c:v>0.01</c:v>
                </c:pt>
              </c:numCache>
            </c:numRef>
          </c:val>
          <c:extLst>
            <c:ext xmlns:c16="http://schemas.microsoft.com/office/drawing/2014/chart" uri="{C3380CC4-5D6E-409C-BE32-E72D297353CC}">
              <c16:uniqueId val="{00000005-5D59-4636-BDFA-2D634CA51D6D}"/>
            </c:ext>
          </c:extLst>
        </c:ser>
        <c:dLbls>
          <c:showLegendKey val="0"/>
          <c:showVal val="0"/>
          <c:showCatName val="0"/>
          <c:showSerName val="0"/>
          <c:showPercent val="0"/>
          <c:showBubbleSize val="0"/>
        </c:dLbls>
        <c:gapWidth val="100"/>
        <c:overlap val="100"/>
        <c:axId val="1312260975"/>
        <c:axId val="1312263375"/>
      </c:barChart>
      <c:catAx>
        <c:axId val="1312260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2263375"/>
        <c:crosses val="autoZero"/>
        <c:auto val="1"/>
        <c:lblAlgn val="ctr"/>
        <c:lblOffset val="100"/>
        <c:noMultiLvlLbl val="0"/>
      </c:catAx>
      <c:valAx>
        <c:axId val="1312263375"/>
        <c:scaling>
          <c:orientation val="minMax"/>
        </c:scaling>
        <c:delete val="1"/>
        <c:axPos val="b"/>
        <c:numFmt formatCode="0%" sourceLinked="1"/>
        <c:majorTickMark val="none"/>
        <c:minorTickMark val="none"/>
        <c:tickLblPos val="nextTo"/>
        <c:crossAx val="1312260975"/>
        <c:crosses val="autoZero"/>
        <c:crossBetween val="between"/>
      </c:valAx>
      <c:spPr>
        <a:noFill/>
        <a:ln>
          <a:noFill/>
        </a:ln>
        <a:effectLst/>
      </c:spPr>
    </c:plotArea>
    <c:legend>
      <c:legendPos val="b"/>
      <c:layout>
        <c:manualLayout>
          <c:xMode val="edge"/>
          <c:yMode val="edge"/>
          <c:x val="4.9999978177256835E-2"/>
          <c:y val="0.70251847360805642"/>
          <c:w val="0.9"/>
          <c:h val="9.152029073288915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 have fun/enjoy myself/relax</c:v>
                </c:pt>
                <c:pt idx="1">
                  <c:v>Feel connected (keeping in touch with friends/family)</c:v>
                </c:pt>
                <c:pt idx="2">
                  <c:v>Look up topics/areas of interest (local news/events, hobbies, etc)</c:v>
                </c:pt>
                <c:pt idx="3">
                  <c:v>Updates on current events/news</c:v>
                </c:pt>
                <c:pt idx="4">
                  <c:v>Browsing/passing time</c:v>
                </c:pt>
                <c:pt idx="5">
                  <c:v>I can block/scroll past/ignore content I don't like/don't want to see</c:v>
                </c:pt>
              </c:strCache>
            </c:strRef>
          </c:cat>
          <c:val>
            <c:numRef>
              <c:f>Sheet1!$B$2:$B$7</c:f>
              <c:numCache>
                <c:formatCode>0%</c:formatCode>
                <c:ptCount val="6"/>
                <c:pt idx="0">
                  <c:v>0.39</c:v>
                </c:pt>
                <c:pt idx="1">
                  <c:v>0.38</c:v>
                </c:pt>
                <c:pt idx="2">
                  <c:v>0.3</c:v>
                </c:pt>
                <c:pt idx="3">
                  <c:v>0.08</c:v>
                </c:pt>
                <c:pt idx="4">
                  <c:v>7.0000000000000007E-2</c:v>
                </c:pt>
                <c:pt idx="5">
                  <c:v>0.04</c:v>
                </c:pt>
              </c:numCache>
            </c:numRef>
          </c:val>
          <c:extLst>
            <c:ext xmlns:c16="http://schemas.microsoft.com/office/drawing/2014/chart" uri="{C3380CC4-5D6E-409C-BE32-E72D297353CC}">
              <c16:uniqueId val="{00000000-0529-4218-9F0F-E3C5397CA85A}"/>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t"/>
        <c:numFmt formatCode="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682408070471235"/>
          <c:y val="4.1282688900807774E-2"/>
          <c:w val="0.41770654903596588"/>
          <c:h val="0.91743462219838445"/>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Waste of time (killing time/endless scrolling "doomscrolling"/unproductive)</c:v>
                </c:pt>
                <c:pt idx="1">
                  <c:v>Bad/negative (depressing/sad/heavy)</c:v>
                </c:pt>
                <c:pt idx="2">
                  <c:v>Seeing other people's reactions/comments that are negative/rude/hateful</c:v>
                </c:pt>
                <c:pt idx="3">
                  <c:v>Other people's lives seem better than mine</c:v>
                </c:pt>
                <c:pt idx="4">
                  <c:v>Poor quality (fake/meaningless/nonsense)</c:v>
                </c:pt>
                <c:pt idx="5">
                  <c:v>Trivial (celeb gossip/pop culture)</c:v>
                </c:pt>
              </c:strCache>
            </c:strRef>
          </c:cat>
          <c:val>
            <c:numRef>
              <c:f>Sheet1!$B$2:$B$7</c:f>
              <c:numCache>
                <c:formatCode>0%</c:formatCode>
                <c:ptCount val="6"/>
                <c:pt idx="0">
                  <c:v>0.45</c:v>
                </c:pt>
                <c:pt idx="1">
                  <c:v>0.35</c:v>
                </c:pt>
                <c:pt idx="2">
                  <c:v>0.19</c:v>
                </c:pt>
                <c:pt idx="3">
                  <c:v>0.1</c:v>
                </c:pt>
                <c:pt idx="4">
                  <c:v>0.09</c:v>
                </c:pt>
                <c:pt idx="5">
                  <c:v>0.08</c:v>
                </c:pt>
              </c:numCache>
            </c:numRef>
          </c:val>
          <c:extLst>
            <c:ext xmlns:c16="http://schemas.microsoft.com/office/drawing/2014/chart" uri="{C3380CC4-5D6E-409C-BE32-E72D297353CC}">
              <c16:uniqueId val="{00000000-0529-4218-9F0F-E3C5397CA85A}"/>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t"/>
        <c:numFmt formatCode="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c:f>
              <c:strCache>
                <c:ptCount val="1"/>
                <c:pt idx="0">
                  <c:v>Socialising with friends and family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Cache>
                <c:formatCode>0.0</c:formatCode>
                <c:ptCount val="1"/>
                <c:pt idx="0">
                  <c:v>11.63</c:v>
                </c:pt>
              </c:numCache>
            </c:numRef>
          </c:val>
          <c:extLst>
            <c:ext xmlns:c16="http://schemas.microsoft.com/office/drawing/2014/chart" uri="{C3380CC4-5D6E-409C-BE32-E72D297353CC}">
              <c16:uniqueId val="{00000000-C790-4304-87F7-8AC57364F58C}"/>
            </c:ext>
          </c:extLst>
        </c:ser>
        <c:ser>
          <c:idx val="1"/>
          <c:order val="1"/>
          <c:tx>
            <c:strRef>
              <c:f>Sheet1!$B$1</c:f>
              <c:strCache>
                <c:ptCount val="1"/>
                <c:pt idx="0">
                  <c:v>Exercise</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0.0</c:formatCode>
                <c:ptCount val="1"/>
                <c:pt idx="0">
                  <c:v>7.69</c:v>
                </c:pt>
              </c:numCache>
            </c:numRef>
          </c:val>
          <c:extLst>
            <c:ext xmlns:c16="http://schemas.microsoft.com/office/drawing/2014/chart" uri="{C3380CC4-5D6E-409C-BE32-E72D297353CC}">
              <c16:uniqueId val="{00000001-C790-4304-87F7-8AC57364F58C}"/>
            </c:ext>
          </c:extLst>
        </c:ser>
        <c:ser>
          <c:idx val="2"/>
          <c:order val="2"/>
          <c:tx>
            <c:strRef>
              <c:f>Sheet1!$C$1</c:f>
              <c:strCache>
                <c:ptCount val="1"/>
                <c:pt idx="0">
                  <c:v>Cultural activities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0.0</c:formatCode>
                <c:ptCount val="1"/>
                <c:pt idx="0">
                  <c:v>4.82</c:v>
                </c:pt>
              </c:numCache>
            </c:numRef>
          </c:val>
          <c:extLst>
            <c:ext xmlns:c16="http://schemas.microsoft.com/office/drawing/2014/chart" uri="{C3380CC4-5D6E-409C-BE32-E72D297353CC}">
              <c16:uniqueId val="{00000002-C790-4304-87F7-8AC57364F58C}"/>
            </c:ext>
          </c:extLst>
        </c:ser>
        <c:ser>
          <c:idx val="3"/>
          <c:order val="3"/>
          <c:tx>
            <c:strRef>
              <c:f>Sheet1!$D$1</c:f>
              <c:strCache>
                <c:ptCount val="1"/>
                <c:pt idx="0">
                  <c:v>Faith</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0.0</c:formatCode>
                <c:ptCount val="1"/>
                <c:pt idx="0">
                  <c:v>2.34</c:v>
                </c:pt>
              </c:numCache>
            </c:numRef>
          </c:val>
          <c:extLst>
            <c:ext xmlns:c16="http://schemas.microsoft.com/office/drawing/2014/chart" uri="{C3380CC4-5D6E-409C-BE32-E72D297353CC}">
              <c16:uniqueId val="{00000003-C790-4304-87F7-8AC57364F58C}"/>
            </c:ext>
          </c:extLst>
        </c:ser>
        <c:ser>
          <c:idx val="4"/>
          <c:order val="4"/>
          <c:tx>
            <c:strRef>
              <c:f>Sheet1!$E$1</c:f>
              <c:strCache>
                <c:ptCount val="1"/>
                <c:pt idx="0">
                  <c:v>Learning or Personal development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0.0</c:formatCode>
                <c:ptCount val="1"/>
                <c:pt idx="0">
                  <c:v>2.33</c:v>
                </c:pt>
              </c:numCache>
            </c:numRef>
          </c:val>
          <c:extLst>
            <c:ext xmlns:c16="http://schemas.microsoft.com/office/drawing/2014/chart" uri="{C3380CC4-5D6E-409C-BE32-E72D297353CC}">
              <c16:uniqueId val="{00000004-C790-4304-87F7-8AC57364F58C}"/>
            </c:ext>
          </c:extLst>
        </c:ser>
        <c:ser>
          <c:idx val="5"/>
          <c:order val="5"/>
          <c:tx>
            <c:strRef>
              <c:f>Sheet1!$F$1</c:f>
              <c:strCache>
                <c:ptCount val="1"/>
                <c:pt idx="0">
                  <c:v>Community and Volunteering</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0.0</c:formatCode>
                <c:ptCount val="1"/>
                <c:pt idx="0">
                  <c:v>1.72</c:v>
                </c:pt>
              </c:numCache>
            </c:numRef>
          </c:val>
          <c:extLst>
            <c:ext xmlns:c16="http://schemas.microsoft.com/office/drawing/2014/chart" uri="{C3380CC4-5D6E-409C-BE32-E72D297353CC}">
              <c16:uniqueId val="{00000005-C790-4304-87F7-8AC57364F58C}"/>
            </c:ext>
          </c:extLst>
        </c:ser>
        <c:ser>
          <c:idx val="6"/>
          <c:order val="6"/>
          <c:tx>
            <c:strRef>
              <c:f>Sheet1!$G$1</c:f>
              <c:strCache>
                <c:ptCount val="1"/>
                <c:pt idx="0">
                  <c:v>Attending a sports event as a spectator</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Sheet1!$G$2</c:f>
              <c:numCache>
                <c:formatCode>0.0</c:formatCode>
                <c:ptCount val="1"/>
                <c:pt idx="0">
                  <c:v>1.59</c:v>
                </c:pt>
              </c:numCache>
            </c:numRef>
          </c:val>
          <c:extLst>
            <c:ext xmlns:c16="http://schemas.microsoft.com/office/drawing/2014/chart" uri="{C3380CC4-5D6E-409C-BE32-E72D297353CC}">
              <c16:uniqueId val="{00000007-C790-4304-87F7-8AC57364F58C}"/>
            </c:ext>
          </c:extLst>
        </c:ser>
        <c:dLbls>
          <c:showLegendKey val="0"/>
          <c:showVal val="0"/>
          <c:showCatName val="0"/>
          <c:showSerName val="0"/>
          <c:showPercent val="0"/>
          <c:showBubbleSize val="0"/>
        </c:dLbls>
        <c:gapWidth val="100"/>
        <c:axId val="1868670608"/>
        <c:axId val="1868640368"/>
      </c:barChart>
      <c:catAx>
        <c:axId val="1868670608"/>
        <c:scaling>
          <c:orientation val="minMax"/>
        </c:scaling>
        <c:delete val="1"/>
        <c:axPos val="b"/>
        <c:numFmt formatCode="0.0" sourceLinked="1"/>
        <c:majorTickMark val="none"/>
        <c:minorTickMark val="none"/>
        <c:tickLblPos val="nextTo"/>
        <c:crossAx val="1868640368"/>
        <c:crosses val="autoZero"/>
        <c:auto val="1"/>
        <c:lblAlgn val="ctr"/>
        <c:lblOffset val="100"/>
        <c:noMultiLvlLbl val="0"/>
      </c:catAx>
      <c:valAx>
        <c:axId val="1868640368"/>
        <c:scaling>
          <c:orientation val="minMax"/>
        </c:scaling>
        <c:delete val="1"/>
        <c:axPos val="l"/>
        <c:numFmt formatCode="0.0" sourceLinked="1"/>
        <c:majorTickMark val="none"/>
        <c:minorTickMark val="none"/>
        <c:tickLblPos val="nextTo"/>
        <c:crossAx val="1868670608"/>
        <c:crosses val="autoZero"/>
        <c:crossBetween val="between"/>
      </c:valAx>
      <c:spPr>
        <a:noFill/>
        <a:ln>
          <a:noFill/>
        </a:ln>
        <a:effectLst/>
      </c:spPr>
    </c:plotArea>
    <c:legend>
      <c:legendPos val="b"/>
      <c:layout>
        <c:manualLayout>
          <c:xMode val="edge"/>
          <c:yMode val="edge"/>
          <c:x val="4.8607105038327374E-2"/>
          <c:y val="0.85974400620591018"/>
          <c:w val="0.95139289496167267"/>
          <c:h val="0.1299936163163721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Online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Birmingham</c:v>
                </c:pt>
                <c:pt idx="1">
                  <c:v>Coventry</c:v>
                </c:pt>
                <c:pt idx="2">
                  <c:v>Dudley</c:v>
                </c:pt>
                <c:pt idx="3">
                  <c:v>Sandwell</c:v>
                </c:pt>
                <c:pt idx="4">
                  <c:v>Solihull</c:v>
                </c:pt>
                <c:pt idx="5">
                  <c:v>Walsall</c:v>
                </c:pt>
                <c:pt idx="6">
                  <c:v>Wolverhampton</c:v>
                </c:pt>
              </c:strCache>
            </c:strRef>
          </c:cat>
          <c:val>
            <c:numRef>
              <c:f>Sheet1!$B$2:$B$8</c:f>
              <c:numCache>
                <c:formatCode>0%</c:formatCode>
                <c:ptCount val="7"/>
                <c:pt idx="0">
                  <c:v>0.9</c:v>
                </c:pt>
                <c:pt idx="1">
                  <c:v>0.9</c:v>
                </c:pt>
                <c:pt idx="2">
                  <c:v>0.79</c:v>
                </c:pt>
                <c:pt idx="3">
                  <c:v>0.62</c:v>
                </c:pt>
                <c:pt idx="4">
                  <c:v>0.66</c:v>
                </c:pt>
                <c:pt idx="5">
                  <c:v>0.69</c:v>
                </c:pt>
                <c:pt idx="6">
                  <c:v>0.75</c:v>
                </c:pt>
              </c:numCache>
            </c:numRef>
          </c:val>
          <c:extLst>
            <c:ext xmlns:c16="http://schemas.microsoft.com/office/drawing/2014/chart" uri="{C3380CC4-5D6E-409C-BE32-E72D297353CC}">
              <c16:uniqueId val="{00000000-5DBA-4293-81A3-E633A050CD39}"/>
            </c:ext>
          </c:extLst>
        </c:ser>
        <c:ser>
          <c:idx val="1"/>
          <c:order val="1"/>
          <c:tx>
            <c:strRef>
              <c:f>Sheet1!$C$1</c:f>
              <c:strCache>
                <c:ptCount val="1"/>
                <c:pt idx="0">
                  <c:v>Face to face</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Birmingham</c:v>
                </c:pt>
                <c:pt idx="1">
                  <c:v>Coventry</c:v>
                </c:pt>
                <c:pt idx="2">
                  <c:v>Dudley</c:v>
                </c:pt>
                <c:pt idx="3">
                  <c:v>Sandwell</c:v>
                </c:pt>
                <c:pt idx="4">
                  <c:v>Solihull</c:v>
                </c:pt>
                <c:pt idx="5">
                  <c:v>Walsall</c:v>
                </c:pt>
                <c:pt idx="6">
                  <c:v>Wolverhampton</c:v>
                </c:pt>
              </c:strCache>
            </c:strRef>
          </c:cat>
          <c:val>
            <c:numRef>
              <c:f>Sheet1!$C$2:$C$8</c:f>
              <c:numCache>
                <c:formatCode>0%</c:formatCode>
                <c:ptCount val="7"/>
                <c:pt idx="0">
                  <c:v>0.1</c:v>
                </c:pt>
                <c:pt idx="1">
                  <c:v>0.1</c:v>
                </c:pt>
                <c:pt idx="2">
                  <c:v>0.21</c:v>
                </c:pt>
                <c:pt idx="3">
                  <c:v>0.38</c:v>
                </c:pt>
                <c:pt idx="4">
                  <c:v>0.34</c:v>
                </c:pt>
                <c:pt idx="5">
                  <c:v>0.31</c:v>
                </c:pt>
                <c:pt idx="6">
                  <c:v>0.25</c:v>
                </c:pt>
              </c:numCache>
            </c:numRef>
          </c:val>
          <c:extLst>
            <c:ext xmlns:c16="http://schemas.microsoft.com/office/drawing/2014/chart" uri="{C3380CC4-5D6E-409C-BE32-E72D297353CC}">
              <c16:uniqueId val="{00000001-5DBA-4293-81A3-E633A050CD39}"/>
            </c:ext>
          </c:extLst>
        </c:ser>
        <c:dLbls>
          <c:showLegendKey val="0"/>
          <c:showVal val="0"/>
          <c:showCatName val="0"/>
          <c:showSerName val="0"/>
          <c:showPercent val="0"/>
          <c:showBubbleSize val="0"/>
        </c:dLbls>
        <c:gapWidth val="100"/>
        <c:overlap val="100"/>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t"/>
        <c:numFmt formatCode="0%" sourceLinked="1"/>
        <c:majorTickMark val="none"/>
        <c:minorTickMark val="none"/>
        <c:tickLblPos val="nextTo"/>
        <c:crossAx val="186867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525052872869574E-2"/>
          <c:y val="7.5087664983240987E-2"/>
          <c:w val="0.94715069898973792"/>
          <c:h val="0.68485701631611429"/>
        </c:manualLayout>
      </c:layout>
      <c:barChart>
        <c:barDir val="bar"/>
        <c:grouping val="stacked"/>
        <c:varyColors val="0"/>
        <c:ser>
          <c:idx val="0"/>
          <c:order val="0"/>
          <c:tx>
            <c:strRef>
              <c:f>Sheet1!$B$1</c:f>
              <c:strCache>
                <c:ptCount val="1"/>
                <c:pt idx="0">
                  <c:v>Very positive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0.18</c:v>
                </c:pt>
              </c:numCache>
            </c:numRef>
          </c:val>
          <c:extLst>
            <c:ext xmlns:c16="http://schemas.microsoft.com/office/drawing/2014/chart" uri="{C3380CC4-5D6E-409C-BE32-E72D297353CC}">
              <c16:uniqueId val="{00000000-FD5C-4519-B353-D3356DAE0672}"/>
            </c:ext>
          </c:extLst>
        </c:ser>
        <c:ser>
          <c:idx val="1"/>
          <c:order val="1"/>
          <c:tx>
            <c:strRef>
              <c:f>Sheet1!$C$1</c:f>
              <c:strCache>
                <c:ptCount val="1"/>
                <c:pt idx="0">
                  <c:v>Positive </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0.47</c:v>
                </c:pt>
              </c:numCache>
            </c:numRef>
          </c:val>
          <c:extLst>
            <c:ext xmlns:c16="http://schemas.microsoft.com/office/drawing/2014/chart" uri="{C3380CC4-5D6E-409C-BE32-E72D297353CC}">
              <c16:uniqueId val="{00000001-FD5C-4519-B353-D3356DAE0672}"/>
            </c:ext>
          </c:extLst>
        </c:ser>
        <c:ser>
          <c:idx val="2"/>
          <c:order val="2"/>
          <c:tx>
            <c:strRef>
              <c:f>Sheet1!$D$1</c:f>
              <c:strCache>
                <c:ptCount val="1"/>
                <c:pt idx="0">
                  <c:v>Neutral </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0.22</c:v>
                </c:pt>
              </c:numCache>
            </c:numRef>
          </c:val>
          <c:extLst>
            <c:ext xmlns:c16="http://schemas.microsoft.com/office/drawing/2014/chart" uri="{C3380CC4-5D6E-409C-BE32-E72D297353CC}">
              <c16:uniqueId val="{00000002-FD5C-4519-B353-D3356DAE0672}"/>
            </c:ext>
          </c:extLst>
        </c:ser>
        <c:ser>
          <c:idx val="3"/>
          <c:order val="3"/>
          <c:tx>
            <c:strRef>
              <c:f>Sheet1!$E$1</c:f>
              <c:strCache>
                <c:ptCount val="1"/>
                <c:pt idx="0">
                  <c:v>Negative </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0.08</c:v>
                </c:pt>
              </c:numCache>
            </c:numRef>
          </c:val>
          <c:extLst>
            <c:ext xmlns:c16="http://schemas.microsoft.com/office/drawing/2014/chart" uri="{C3380CC4-5D6E-409C-BE32-E72D297353CC}">
              <c16:uniqueId val="{00000003-FD5C-4519-B353-D3356DAE0672}"/>
            </c:ext>
          </c:extLst>
        </c:ser>
        <c:ser>
          <c:idx val="4"/>
          <c:order val="4"/>
          <c:tx>
            <c:strRef>
              <c:f>Sheet1!$F$1</c:f>
              <c:strCache>
                <c:ptCount val="1"/>
                <c:pt idx="0">
                  <c:v>Very negative </c:v>
                </c:pt>
              </c:strCache>
            </c:strRef>
          </c:tx>
          <c:spPr>
            <a:solidFill>
              <a:srgbClr val="F6E8D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0.03</c:v>
                </c:pt>
              </c:numCache>
            </c:numRef>
          </c:val>
          <c:extLst>
            <c:ext xmlns:c16="http://schemas.microsoft.com/office/drawing/2014/chart" uri="{C3380CC4-5D6E-409C-BE32-E72D297353CC}">
              <c16:uniqueId val="{00000004-FD5C-4519-B353-D3356DAE0672}"/>
            </c:ext>
          </c:extLst>
        </c:ser>
        <c:ser>
          <c:idx val="5"/>
          <c:order val="5"/>
          <c:tx>
            <c:strRef>
              <c:f>Sheet1!$G$1</c:f>
              <c:strCache>
                <c:ptCount val="1"/>
                <c:pt idx="0">
                  <c:v>Don't know</c:v>
                </c:pt>
              </c:strCache>
            </c:strRef>
          </c:tx>
          <c:spPr>
            <a:solidFill>
              <a:srgbClr val="F9F0EB"/>
            </a:solidFill>
            <a:ln>
              <a:noFill/>
            </a:ln>
            <a:effectLst/>
          </c:spPr>
          <c:invertIfNegative val="0"/>
          <c:dLbls>
            <c:dLbl>
              <c:idx val="0"/>
              <c:layout>
                <c:manualLayout>
                  <c:x val="2.0324248137392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5C-4519-B353-D3356DAE067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0%</c:formatCode>
                <c:ptCount val="1"/>
                <c:pt idx="0">
                  <c:v>0.02</c:v>
                </c:pt>
              </c:numCache>
            </c:numRef>
          </c:val>
          <c:extLst>
            <c:ext xmlns:c16="http://schemas.microsoft.com/office/drawing/2014/chart" uri="{C3380CC4-5D6E-409C-BE32-E72D297353CC}">
              <c16:uniqueId val="{00000006-FD5C-4519-B353-D3356DAE0672}"/>
            </c:ext>
          </c:extLst>
        </c:ser>
        <c:dLbls>
          <c:showLegendKey val="0"/>
          <c:showVal val="0"/>
          <c:showCatName val="0"/>
          <c:showSerName val="0"/>
          <c:showPercent val="0"/>
          <c:showBubbleSize val="0"/>
        </c:dLbls>
        <c:gapWidth val="100"/>
        <c:overlap val="100"/>
        <c:axId val="1312260975"/>
        <c:axId val="1312263375"/>
      </c:barChart>
      <c:catAx>
        <c:axId val="1312260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2263375"/>
        <c:crosses val="autoZero"/>
        <c:auto val="1"/>
        <c:lblAlgn val="ctr"/>
        <c:lblOffset val="100"/>
        <c:noMultiLvlLbl val="0"/>
      </c:catAx>
      <c:valAx>
        <c:axId val="1312263375"/>
        <c:scaling>
          <c:orientation val="minMax"/>
        </c:scaling>
        <c:delete val="1"/>
        <c:axPos val="b"/>
        <c:numFmt formatCode="0%" sourceLinked="1"/>
        <c:majorTickMark val="none"/>
        <c:minorTickMark val="none"/>
        <c:tickLblPos val="nextTo"/>
        <c:crossAx val="1312260975"/>
        <c:crosses val="autoZero"/>
        <c:crossBetween val="between"/>
      </c:valAx>
      <c:spPr>
        <a:noFill/>
        <a:ln>
          <a:noFill/>
        </a:ln>
        <a:effectLst/>
      </c:spPr>
    </c:plotArea>
    <c:legend>
      <c:legendPos val="b"/>
      <c:layout>
        <c:manualLayout>
          <c:xMode val="edge"/>
          <c:yMode val="edge"/>
          <c:x val="4.9999978177256835E-2"/>
          <c:y val="0.70251847360805642"/>
          <c:w val="0.9"/>
          <c:h val="9.152029073288915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30665017827016"/>
          <c:y val="5.5626056049607832E-2"/>
          <c:w val="0.83796007088310664"/>
          <c:h val="0.82856690080697115"/>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Feel positive about social life (1810)</c:v>
                </c:pt>
                <c:pt idx="1">
                  <c:v>Feel neutral about social life (637)</c:v>
                </c:pt>
                <c:pt idx="2">
                  <c:v>Feel negative about social life (309)</c:v>
                </c:pt>
              </c:strCache>
            </c:strRef>
          </c:cat>
          <c:val>
            <c:numRef>
              <c:f>Sheet1!$B$2:$B$4</c:f>
              <c:numCache>
                <c:formatCode>0.0</c:formatCode>
                <c:ptCount val="3"/>
                <c:pt idx="0">
                  <c:v>12.97</c:v>
                </c:pt>
                <c:pt idx="1">
                  <c:v>9.8000000000000007</c:v>
                </c:pt>
                <c:pt idx="2">
                  <c:v>6.82</c:v>
                </c:pt>
              </c:numCache>
            </c:numRef>
          </c:val>
          <c:extLst>
            <c:ext xmlns:c16="http://schemas.microsoft.com/office/drawing/2014/chart" uri="{C3380CC4-5D6E-409C-BE32-E72D297353CC}">
              <c16:uniqueId val="{00000000-82DA-44A0-95BC-B81CEFF68308}"/>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r"/>
        <c:numFmt formatCode="0.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79775888487253E-2"/>
          <c:y val="4.1282688900807774E-2"/>
          <c:w val="0.89283529868020661"/>
          <c:h val="0.91743462219838445"/>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IMD 5th quintile (236)</c:v>
                </c:pt>
                <c:pt idx="1">
                  <c:v>IMD 4th quintile (277)</c:v>
                </c:pt>
                <c:pt idx="2">
                  <c:v>IMD 3rd quintile (343)</c:v>
                </c:pt>
                <c:pt idx="3">
                  <c:v>IMD 2nd quintile (449)</c:v>
                </c:pt>
                <c:pt idx="4">
                  <c:v>IMD 1st quintile (1043)</c:v>
                </c:pt>
                <c:pt idx="6">
                  <c:v>Feel positive about social life (1810)</c:v>
                </c:pt>
                <c:pt idx="7">
                  <c:v>Feel neutral about social life (637)</c:v>
                </c:pt>
                <c:pt idx="8">
                  <c:v>Feel negative about social life (309)</c:v>
                </c:pt>
              </c:strCache>
            </c:strRef>
          </c:cat>
          <c:val>
            <c:numRef>
              <c:f>Sheet1!$B$2:$B$10</c:f>
              <c:numCache>
                <c:formatCode>0.0</c:formatCode>
                <c:ptCount val="9"/>
                <c:pt idx="0">
                  <c:v>10.39</c:v>
                </c:pt>
                <c:pt idx="1">
                  <c:v>9.1999999999999993</c:v>
                </c:pt>
                <c:pt idx="2">
                  <c:v>8.84</c:v>
                </c:pt>
                <c:pt idx="3">
                  <c:v>7.24</c:v>
                </c:pt>
                <c:pt idx="4">
                  <c:v>7.02</c:v>
                </c:pt>
                <c:pt idx="6">
                  <c:v>9</c:v>
                </c:pt>
                <c:pt idx="7">
                  <c:v>6</c:v>
                </c:pt>
                <c:pt idx="8">
                  <c:v>5</c:v>
                </c:pt>
              </c:numCache>
            </c:numRef>
          </c:val>
          <c:extLst>
            <c:ext xmlns:c16="http://schemas.microsoft.com/office/drawing/2014/chart" uri="{C3380CC4-5D6E-409C-BE32-E72D297353CC}">
              <c16:uniqueId val="{00000000-82DA-44A0-95BC-B81CEFF68308}"/>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r"/>
        <c:numFmt formatCode="0.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79775888487253E-2"/>
          <c:y val="4.1282688900807774E-2"/>
          <c:w val="0.89283529868020661"/>
          <c:h val="0.91743462219838445"/>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IMD 5th quintile (236)</c:v>
                </c:pt>
                <c:pt idx="1">
                  <c:v>IMD 4th quintile (277)</c:v>
                </c:pt>
                <c:pt idx="2">
                  <c:v>IMD 3rd quintile (343)</c:v>
                </c:pt>
                <c:pt idx="3">
                  <c:v>IMD 2nd quintile (449)</c:v>
                </c:pt>
                <c:pt idx="4">
                  <c:v>IMD 1st quintile (1043)</c:v>
                </c:pt>
                <c:pt idx="6">
                  <c:v>Feel positive about social life (1810)</c:v>
                </c:pt>
                <c:pt idx="7">
                  <c:v>Feel neutral about social life (637)</c:v>
                </c:pt>
                <c:pt idx="8">
                  <c:v>Feel negative about social life (309)</c:v>
                </c:pt>
              </c:strCache>
            </c:strRef>
          </c:cat>
          <c:val>
            <c:numRef>
              <c:f>Sheet1!$B$2:$B$10</c:f>
              <c:numCache>
                <c:formatCode>0.0</c:formatCode>
                <c:ptCount val="9"/>
                <c:pt idx="0">
                  <c:v>5.81</c:v>
                </c:pt>
                <c:pt idx="1">
                  <c:v>6.26</c:v>
                </c:pt>
                <c:pt idx="2">
                  <c:v>5.17</c:v>
                </c:pt>
                <c:pt idx="3">
                  <c:v>4.9800000000000004</c:v>
                </c:pt>
                <c:pt idx="4">
                  <c:v>4.4000000000000004</c:v>
                </c:pt>
                <c:pt idx="6">
                  <c:v>5.8</c:v>
                </c:pt>
                <c:pt idx="7">
                  <c:v>3.4</c:v>
                </c:pt>
                <c:pt idx="8">
                  <c:v>2.6</c:v>
                </c:pt>
              </c:numCache>
            </c:numRef>
          </c:val>
          <c:extLst>
            <c:ext xmlns:c16="http://schemas.microsoft.com/office/drawing/2014/chart" uri="{C3380CC4-5D6E-409C-BE32-E72D297353CC}">
              <c16:uniqueId val="{00000000-82DA-44A0-95BC-B81CEFF68308}"/>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r"/>
        <c:numFmt formatCode="0.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946027932392313"/>
          <c:y val="4.1282688900807774E-2"/>
          <c:w val="0.55053972067607682"/>
          <c:h val="0.91743462219838445"/>
        </c:manualLayout>
      </c:layout>
      <c:barChart>
        <c:barDir val="bar"/>
        <c:grouping val="percentStacked"/>
        <c:varyColors val="0"/>
        <c:ser>
          <c:idx val="0"/>
          <c:order val="0"/>
          <c:tx>
            <c:strRef>
              <c:f>Sheet1!$B$1</c:f>
              <c:strCache>
                <c:ptCount val="1"/>
                <c:pt idx="0">
                  <c:v>Positive about social life</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F1F4-4666-88D4-E98B3D1205B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Very socially active (716)</c:v>
                </c:pt>
                <c:pt idx="1">
                  <c:v>Somewhat socially active (1145)</c:v>
                </c:pt>
                <c:pt idx="2">
                  <c:v>Less socially active (939)</c:v>
                </c:pt>
              </c:strCache>
            </c:strRef>
          </c:cat>
          <c:val>
            <c:numRef>
              <c:f>Sheet1!$B$2:$B$4</c:f>
              <c:numCache>
                <c:formatCode>0%</c:formatCode>
                <c:ptCount val="3"/>
                <c:pt idx="0">
                  <c:v>0.76</c:v>
                </c:pt>
                <c:pt idx="1">
                  <c:v>0.64</c:v>
                </c:pt>
                <c:pt idx="2">
                  <c:v>0.56000000000000005</c:v>
                </c:pt>
              </c:numCache>
            </c:numRef>
          </c:val>
          <c:extLst>
            <c:ext xmlns:c16="http://schemas.microsoft.com/office/drawing/2014/chart" uri="{C3380CC4-5D6E-409C-BE32-E72D297353CC}">
              <c16:uniqueId val="{00000002-F1F4-4666-88D4-E98B3D1205B7}"/>
            </c:ext>
          </c:extLst>
        </c:ser>
        <c:ser>
          <c:idx val="1"/>
          <c:order val="1"/>
          <c:tx>
            <c:strRef>
              <c:f>Sheet1!$C$1</c:f>
              <c:strCache>
                <c:ptCount val="1"/>
                <c:pt idx="0">
                  <c:v>Negative about social life</c:v>
                </c:pt>
              </c:strCache>
            </c:strRef>
          </c:tx>
          <c:spPr>
            <a:solidFill>
              <a:schemeClr val="accent2">
                <a:lumMod val="60000"/>
                <a:lumOff val="40000"/>
              </a:schemeClr>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4-F1F4-4666-88D4-E98B3D1205B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Very socially active (716)</c:v>
                </c:pt>
                <c:pt idx="1">
                  <c:v>Somewhat socially active (1145)</c:v>
                </c:pt>
                <c:pt idx="2">
                  <c:v>Less socially active (939)</c:v>
                </c:pt>
              </c:strCache>
            </c:strRef>
          </c:cat>
          <c:val>
            <c:numRef>
              <c:f>Sheet1!$C$2:$C$4</c:f>
              <c:numCache>
                <c:formatCode>0%</c:formatCode>
                <c:ptCount val="3"/>
                <c:pt idx="0">
                  <c:v>0.04</c:v>
                </c:pt>
                <c:pt idx="1">
                  <c:v>0.12</c:v>
                </c:pt>
                <c:pt idx="2">
                  <c:v>0.16</c:v>
                </c:pt>
              </c:numCache>
            </c:numRef>
          </c:val>
          <c:extLst>
            <c:ext xmlns:c16="http://schemas.microsoft.com/office/drawing/2014/chart" uri="{C3380CC4-5D6E-409C-BE32-E72D297353CC}">
              <c16:uniqueId val="{00000005-F1F4-4666-88D4-E98B3D1205B7}"/>
            </c:ext>
          </c:extLst>
        </c:ser>
        <c:dLbls>
          <c:showLegendKey val="0"/>
          <c:showVal val="0"/>
          <c:showCatName val="0"/>
          <c:showSerName val="0"/>
          <c:showPercent val="0"/>
          <c:showBubbleSize val="0"/>
        </c:dLbls>
        <c:gapWidth val="100"/>
        <c:overlap val="100"/>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max val="1"/>
        </c:scaling>
        <c:delete val="1"/>
        <c:axPos val="t"/>
        <c:numFmt formatCode="0%" sourceLinked="1"/>
        <c:majorTickMark val="out"/>
        <c:minorTickMark val="none"/>
        <c:tickLblPos val="nextTo"/>
        <c:crossAx val="1868670608"/>
        <c:crosses val="autoZero"/>
        <c:crossBetween val="between"/>
      </c:valAx>
      <c:spPr>
        <a:noFill/>
        <a:ln>
          <a:noFill/>
        </a:ln>
        <a:effectLst/>
      </c:spPr>
    </c:plotArea>
    <c:legend>
      <c:legendPos val="b"/>
      <c:layout>
        <c:manualLayout>
          <c:xMode val="edge"/>
          <c:yMode val="edge"/>
          <c:x val="4.4944146926775376E-2"/>
          <c:y val="0.33842964552504118"/>
          <c:w val="0.12170697975737806"/>
          <c:h val="0.3326586604664283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Spend a lot of time with family/friends</c:v>
                </c:pt>
                <c:pt idx="1">
                  <c:v>My social life is good/ok</c:v>
                </c:pt>
                <c:pt idx="2">
                  <c:v>I have good/supportive friends</c:v>
                </c:pt>
                <c:pt idx="3">
                  <c:v>It makes me feel good (relax/relieve stress)</c:v>
                </c:pt>
                <c:pt idx="4">
                  <c:v>I don't have issues making friends/building relationships</c:v>
                </c:pt>
                <c:pt idx="5">
                  <c:v>Plan/do regular meet-up/hang-outs</c:v>
                </c:pt>
                <c:pt idx="6">
                  <c:v>I do hobbies/activities</c:v>
                </c:pt>
                <c:pt idx="7">
                  <c:v>I don't mind spending time alone sometimes</c:v>
                </c:pt>
              </c:strCache>
            </c:strRef>
          </c:cat>
          <c:val>
            <c:numRef>
              <c:f>Sheet1!$B$2:$B$9</c:f>
              <c:numCache>
                <c:formatCode>0%</c:formatCode>
                <c:ptCount val="8"/>
                <c:pt idx="0">
                  <c:v>0.28000000000000003</c:v>
                </c:pt>
                <c:pt idx="1">
                  <c:v>0.27</c:v>
                </c:pt>
                <c:pt idx="2">
                  <c:v>0.23</c:v>
                </c:pt>
                <c:pt idx="3">
                  <c:v>0.17</c:v>
                </c:pt>
                <c:pt idx="4">
                  <c:v>0.1</c:v>
                </c:pt>
                <c:pt idx="5">
                  <c:v>0.1</c:v>
                </c:pt>
                <c:pt idx="6">
                  <c:v>0.09</c:v>
                </c:pt>
                <c:pt idx="7">
                  <c:v>0.04</c:v>
                </c:pt>
              </c:numCache>
            </c:numRef>
          </c:val>
          <c:extLst>
            <c:ext xmlns:c16="http://schemas.microsoft.com/office/drawing/2014/chart" uri="{C3380CC4-5D6E-409C-BE32-E72D297353CC}">
              <c16:uniqueId val="{00000000-0529-4218-9F0F-E3C5397CA85A}"/>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t"/>
        <c:numFmt formatCode="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682408070471235"/>
          <c:y val="4.1282688900807774E-2"/>
          <c:w val="0.41770654903596588"/>
          <c:h val="0.91743462219838445"/>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Don't have a social life/any friends</c:v>
                </c:pt>
                <c:pt idx="1">
                  <c:v>Don’t go out as much/do much</c:v>
                </c:pt>
                <c:pt idx="2">
                  <c:v>Issues maintaining friendships (not enthusiastic/don't make an effort/feel withdrawn)</c:v>
                </c:pt>
                <c:pt idx="3">
                  <c:v>Poor mental health</c:v>
                </c:pt>
                <c:pt idx="4">
                  <c:v>Feel lonely/isolated</c:v>
                </c:pt>
                <c:pt idx="5">
                  <c:v>Superficial/surface level (lack of deep/meaningful connection)</c:v>
                </c:pt>
                <c:pt idx="6">
                  <c:v>Lack of time (Family/caring responsibilities prevent me socialising)</c:v>
                </c:pt>
                <c:pt idx="7">
                  <c:v>Issues meeting people/making new friends</c:v>
                </c:pt>
                <c:pt idx="8">
                  <c:v>Lack of time (Work-life balance issues)</c:v>
                </c:pt>
                <c:pt idx="9">
                  <c:v>Financial struggles (no money/can't afford to socialise)</c:v>
                </c:pt>
                <c:pt idx="10">
                  <c:v>Disability/mobility issues</c:v>
                </c:pt>
                <c:pt idx="11">
                  <c:v>Feel I have a bad personality (boring/annoying/not good company)</c:v>
                </c:pt>
                <c:pt idx="12">
                  <c:v>Relationship issues/struggles</c:v>
                </c:pt>
                <c:pt idx="13">
                  <c:v>Long distance friendships</c:v>
                </c:pt>
              </c:strCache>
            </c:strRef>
          </c:cat>
          <c:val>
            <c:numRef>
              <c:f>Sheet1!$B$2:$B$15</c:f>
              <c:numCache>
                <c:formatCode>0%</c:formatCode>
                <c:ptCount val="14"/>
                <c:pt idx="0">
                  <c:v>0.27</c:v>
                </c:pt>
                <c:pt idx="1">
                  <c:v>0.17</c:v>
                </c:pt>
                <c:pt idx="2">
                  <c:v>0.15</c:v>
                </c:pt>
                <c:pt idx="3">
                  <c:v>0.12</c:v>
                </c:pt>
                <c:pt idx="4">
                  <c:v>0.11</c:v>
                </c:pt>
                <c:pt idx="5">
                  <c:v>0.09</c:v>
                </c:pt>
                <c:pt idx="6">
                  <c:v>0.09</c:v>
                </c:pt>
                <c:pt idx="7">
                  <c:v>0.08</c:v>
                </c:pt>
                <c:pt idx="8">
                  <c:v>0.08</c:v>
                </c:pt>
                <c:pt idx="9">
                  <c:v>0.08</c:v>
                </c:pt>
                <c:pt idx="10">
                  <c:v>0.06</c:v>
                </c:pt>
                <c:pt idx="11">
                  <c:v>0.04</c:v>
                </c:pt>
                <c:pt idx="12">
                  <c:v>0.03</c:v>
                </c:pt>
                <c:pt idx="13">
                  <c:v>0.03</c:v>
                </c:pt>
              </c:numCache>
            </c:numRef>
          </c:val>
          <c:extLst>
            <c:ext xmlns:c16="http://schemas.microsoft.com/office/drawing/2014/chart" uri="{C3380CC4-5D6E-409C-BE32-E72D297353CC}">
              <c16:uniqueId val="{00000000-0529-4218-9F0F-E3C5397CA85A}"/>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t"/>
        <c:numFmt formatCode="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I do not want to make any changes to my social life</c:v>
                </c:pt>
                <c:pt idx="1">
                  <c:v>To have more/better childcare or support for my caring responsibilities so I have more free time</c:v>
                </c:pt>
                <c:pt idx="2">
                  <c:v>To have better access to more suitable transport to make it easier to get around</c:v>
                </c:pt>
                <c:pt idx="3">
                  <c:v>To have alternative ways to meet new people</c:v>
                </c:pt>
                <c:pt idx="4">
                  <c:v>To have fewer household responsibilities so I have more free time</c:v>
                </c:pt>
                <c:pt idx="5">
                  <c:v>To have more time to myself/ alone</c:v>
                </c:pt>
                <c:pt idx="6">
                  <c:v>To have a safer neighbourhood to meet people</c:v>
                </c:pt>
                <c:pt idx="7">
                  <c:v>To have easily accessible and suitable places to meet people</c:v>
                </c:pt>
                <c:pt idx="8">
                  <c:v>To have more confidence to go out</c:v>
                </c:pt>
                <c:pt idx="9">
                  <c:v>To be less busy</c:v>
                </c:pt>
                <c:pt idx="10">
                  <c:v>To have more activities at a time of day suitable for me</c:v>
                </c:pt>
                <c:pt idx="11">
                  <c:v>To have more money</c:v>
                </c:pt>
              </c:strCache>
            </c:strRef>
          </c:cat>
          <c:val>
            <c:numRef>
              <c:f>Sheet1!$B$2:$B$13</c:f>
              <c:numCache>
                <c:formatCode>0%</c:formatCode>
                <c:ptCount val="12"/>
                <c:pt idx="0">
                  <c:v>0.19</c:v>
                </c:pt>
                <c:pt idx="1">
                  <c:v>0.08</c:v>
                </c:pt>
                <c:pt idx="2">
                  <c:v>0.14000000000000001</c:v>
                </c:pt>
                <c:pt idx="3">
                  <c:v>0.15</c:v>
                </c:pt>
                <c:pt idx="4">
                  <c:v>0.15</c:v>
                </c:pt>
                <c:pt idx="5">
                  <c:v>0.17</c:v>
                </c:pt>
                <c:pt idx="6">
                  <c:v>0.17</c:v>
                </c:pt>
                <c:pt idx="7">
                  <c:v>0.17</c:v>
                </c:pt>
                <c:pt idx="8">
                  <c:v>0.18</c:v>
                </c:pt>
                <c:pt idx="9">
                  <c:v>0.2</c:v>
                </c:pt>
                <c:pt idx="10">
                  <c:v>0.2</c:v>
                </c:pt>
                <c:pt idx="11">
                  <c:v>0.45</c:v>
                </c:pt>
              </c:numCache>
            </c:numRef>
          </c:val>
          <c:extLst>
            <c:ext xmlns:c16="http://schemas.microsoft.com/office/drawing/2014/chart" uri="{C3380CC4-5D6E-409C-BE32-E72D297353CC}">
              <c16:uniqueId val="{00000000-0945-4F3D-A542-CE7FBC40C101}"/>
            </c:ext>
          </c:extLst>
        </c:ser>
        <c:dLbls>
          <c:showLegendKey val="0"/>
          <c:showVal val="0"/>
          <c:showCatName val="0"/>
          <c:showSerName val="0"/>
          <c:showPercent val="0"/>
          <c:showBubbleSize val="0"/>
        </c:dLbls>
        <c:gapWidth val="182"/>
        <c:axId val="1675536048"/>
        <c:axId val="1675528848"/>
      </c:barChart>
      <c:catAx>
        <c:axId val="1675536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5528848"/>
        <c:crosses val="autoZero"/>
        <c:auto val="1"/>
        <c:lblAlgn val="ctr"/>
        <c:lblOffset val="100"/>
        <c:noMultiLvlLbl val="0"/>
      </c:catAx>
      <c:valAx>
        <c:axId val="1675528848"/>
        <c:scaling>
          <c:orientation val="minMax"/>
        </c:scaling>
        <c:delete val="1"/>
        <c:axPos val="b"/>
        <c:numFmt formatCode="0%" sourceLinked="1"/>
        <c:majorTickMark val="none"/>
        <c:minorTickMark val="none"/>
        <c:tickLblPos val="nextTo"/>
        <c:crossAx val="1675536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Don't know</c:v>
                </c:pt>
                <c:pt idx="1">
                  <c:v>Not at all welcome and included</c:v>
                </c:pt>
                <c:pt idx="2">
                  <c:v>Not very welcome and included</c:v>
                </c:pt>
                <c:pt idx="3">
                  <c:v>Neutral</c:v>
                </c:pt>
                <c:pt idx="4">
                  <c:v>Quite welcome and included</c:v>
                </c:pt>
                <c:pt idx="5">
                  <c:v>Very welcome and included</c:v>
                </c:pt>
              </c:strCache>
            </c:strRef>
          </c:cat>
          <c:val>
            <c:numRef>
              <c:f>Sheet1!$B$2:$B$7</c:f>
              <c:numCache>
                <c:formatCode>0%</c:formatCode>
                <c:ptCount val="6"/>
                <c:pt idx="0">
                  <c:v>7.0000000000000007E-2</c:v>
                </c:pt>
                <c:pt idx="1">
                  <c:v>0.03</c:v>
                </c:pt>
                <c:pt idx="2">
                  <c:v>0.05</c:v>
                </c:pt>
                <c:pt idx="3">
                  <c:v>0.28999999999999998</c:v>
                </c:pt>
                <c:pt idx="4">
                  <c:v>0.36</c:v>
                </c:pt>
                <c:pt idx="5">
                  <c:v>0.2</c:v>
                </c:pt>
              </c:numCache>
            </c:numRef>
          </c:val>
          <c:extLst>
            <c:ext xmlns:c16="http://schemas.microsoft.com/office/drawing/2014/chart" uri="{C3380CC4-5D6E-409C-BE32-E72D297353CC}">
              <c16:uniqueId val="{00000000-CC6E-425E-A9BB-CF90954EC721}"/>
            </c:ext>
          </c:extLst>
        </c:ser>
        <c:dLbls>
          <c:showLegendKey val="0"/>
          <c:showVal val="0"/>
          <c:showCatName val="0"/>
          <c:showSerName val="0"/>
          <c:showPercent val="0"/>
          <c:showBubbleSize val="0"/>
        </c:dLbls>
        <c:gapWidth val="182"/>
        <c:axId val="1868670608"/>
        <c:axId val="1868640368"/>
      </c:barChart>
      <c:catAx>
        <c:axId val="186867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l"/>
        <c:numFmt formatCode="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am very active in my local community </c:v>
                </c:pt>
                <c:pt idx="1">
                  <c:v>I am quite active in my local community</c:v>
                </c:pt>
                <c:pt idx="2">
                  <c:v>I am a little active in my local community </c:v>
                </c:pt>
                <c:pt idx="3">
                  <c:v>I am not very active in my local community </c:v>
                </c:pt>
                <c:pt idx="4">
                  <c:v>I am not at all active in my local community</c:v>
                </c:pt>
                <c:pt idx="5">
                  <c:v>Don't know</c:v>
                </c:pt>
              </c:strCache>
            </c:strRef>
          </c:cat>
          <c:val>
            <c:numRef>
              <c:f>Sheet1!$B$2:$B$7</c:f>
              <c:numCache>
                <c:formatCode>0%</c:formatCode>
                <c:ptCount val="6"/>
                <c:pt idx="0">
                  <c:v>7.0000000000000007E-2</c:v>
                </c:pt>
                <c:pt idx="1">
                  <c:v>0.13</c:v>
                </c:pt>
                <c:pt idx="2">
                  <c:v>0.15</c:v>
                </c:pt>
                <c:pt idx="3">
                  <c:v>0.21</c:v>
                </c:pt>
                <c:pt idx="4">
                  <c:v>0.41</c:v>
                </c:pt>
                <c:pt idx="5">
                  <c:v>0.02</c:v>
                </c:pt>
              </c:numCache>
            </c:numRef>
          </c:val>
          <c:extLst>
            <c:ext xmlns:c16="http://schemas.microsoft.com/office/drawing/2014/chart" uri="{C3380CC4-5D6E-409C-BE32-E72D297353CC}">
              <c16:uniqueId val="{00000000-CC6E-425E-A9BB-CF90954EC721}"/>
            </c:ext>
          </c:extLst>
        </c:ser>
        <c:dLbls>
          <c:showLegendKey val="0"/>
          <c:showVal val="0"/>
          <c:showCatName val="0"/>
          <c:showSerName val="0"/>
          <c:showPercent val="0"/>
          <c:showBubbleSize val="0"/>
        </c:dLbls>
        <c:gapWidth val="182"/>
        <c:axId val="1868670608"/>
        <c:axId val="1868640368"/>
      </c:barChart>
      <c:catAx>
        <c:axId val="186867060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r"/>
        <c:numFmt formatCode="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698291992086201"/>
          <c:y val="0.12727708584610953"/>
          <c:w val="0.15157713692301941"/>
          <c:h val="0.55999972050403868"/>
        </c:manualLayout>
      </c:layout>
      <c:pieChart>
        <c:varyColors val="1"/>
        <c:ser>
          <c:idx val="0"/>
          <c:order val="0"/>
          <c:tx>
            <c:strRef>
              <c:f>Sheet1!$B$1</c:f>
              <c:strCache>
                <c:ptCount val="1"/>
                <c:pt idx="0">
                  <c:v>Column1</c:v>
                </c:pt>
              </c:strCache>
            </c:strRef>
          </c:tx>
          <c:spPr>
            <a:solidFill>
              <a:schemeClr val="accent2"/>
            </a:solidFill>
          </c:spPr>
          <c:dPt>
            <c:idx val="0"/>
            <c:bubble3D val="0"/>
            <c:spPr>
              <a:solidFill>
                <a:schemeClr val="accent2">
                  <a:lumMod val="60000"/>
                  <a:lumOff val="40000"/>
                </a:schemeClr>
              </a:solidFill>
              <a:ln>
                <a:noFill/>
              </a:ln>
              <a:effectLst/>
            </c:spPr>
            <c:extLst>
              <c:ext xmlns:c16="http://schemas.microsoft.com/office/drawing/2014/chart" uri="{C3380CC4-5D6E-409C-BE32-E72D297353CC}">
                <c16:uniqueId val="{00000001-3963-4516-B768-B9307DBF0031}"/>
              </c:ext>
            </c:extLst>
          </c:dPt>
          <c:dPt>
            <c:idx val="1"/>
            <c:bubble3D val="0"/>
            <c:spPr>
              <a:solidFill>
                <a:schemeClr val="accent2"/>
              </a:solidFill>
              <a:ln>
                <a:noFill/>
              </a:ln>
              <a:effectLst/>
            </c:spPr>
            <c:extLst>
              <c:ext xmlns:c16="http://schemas.microsoft.com/office/drawing/2014/chart" uri="{C3380CC4-5D6E-409C-BE32-E72D297353CC}">
                <c16:uniqueId val="{00000003-3963-4516-B768-B9307DBF0031}"/>
              </c:ext>
            </c:extLst>
          </c:dPt>
          <c:dPt>
            <c:idx val="2"/>
            <c:bubble3D val="0"/>
            <c:spPr>
              <a:solidFill>
                <a:schemeClr val="bg2">
                  <a:lumMod val="90000"/>
                </a:schemeClr>
              </a:solidFill>
              <a:ln>
                <a:noFill/>
              </a:ln>
              <a:effectLst/>
            </c:spPr>
            <c:extLst>
              <c:ext xmlns:c16="http://schemas.microsoft.com/office/drawing/2014/chart" uri="{C3380CC4-5D6E-409C-BE32-E72D297353CC}">
                <c16:uniqueId val="{00000005-3963-4516-B768-B9307DBF0031}"/>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963-4516-B768-B9307DBF0031}"/>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3963-4516-B768-B9307DBF00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Prefer not to say</c:v>
                </c:pt>
              </c:strCache>
            </c:strRef>
          </c:cat>
          <c:val>
            <c:numRef>
              <c:f>Sheet1!$B$2:$B$4</c:f>
              <c:numCache>
                <c:formatCode>0%</c:formatCode>
                <c:ptCount val="3"/>
                <c:pt idx="0">
                  <c:v>0.23</c:v>
                </c:pt>
                <c:pt idx="1">
                  <c:v>0.75</c:v>
                </c:pt>
                <c:pt idx="2">
                  <c:v>0.01</c:v>
                </c:pt>
              </c:numCache>
            </c:numRef>
          </c:val>
          <c:extLst>
            <c:ext xmlns:c16="http://schemas.microsoft.com/office/drawing/2014/chart" uri="{C3380CC4-5D6E-409C-BE32-E72D297353CC}">
              <c16:uniqueId val="{00000004-3963-4516-B768-B9307DBF0031}"/>
            </c:ext>
          </c:extLst>
        </c:ser>
        <c:dLbls>
          <c:showLegendKey val="0"/>
          <c:showVal val="0"/>
          <c:showCatName val="0"/>
          <c:showSerName val="0"/>
          <c:showPercent val="0"/>
          <c:showBubbleSize val="0"/>
          <c:showLeaderLines val="1"/>
        </c:dLbls>
        <c:firstSliceAng val="223"/>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To give back to the community/ to have an impact on the community</c:v>
                </c:pt>
                <c:pt idx="1">
                  <c:v>To spend time with other people/friends</c:v>
                </c:pt>
                <c:pt idx="2">
                  <c:v>For enjoyment/ to have fun</c:v>
                </c:pt>
                <c:pt idx="3">
                  <c:v>It gives me purpose/ it is important to me</c:v>
                </c:pt>
                <c:pt idx="4">
                  <c:v>To make new friends</c:v>
                </c:pt>
                <c:pt idx="5">
                  <c:v>It gets me out of the house</c:v>
                </c:pt>
                <c:pt idx="6">
                  <c:v>To improve my mental health</c:v>
                </c:pt>
                <c:pt idx="7">
                  <c:v>To spend time with people who are like me</c:v>
                </c:pt>
                <c:pt idx="8">
                  <c:v>To use or develop my skills</c:v>
                </c:pt>
                <c:pt idx="9">
                  <c:v>I have spare time</c:v>
                </c:pt>
                <c:pt idx="10">
                  <c:v>To stop me feeling lonely</c:v>
                </c:pt>
                <c:pt idx="11">
                  <c:v>I feel that it is my duty/ I have to</c:v>
                </c:pt>
                <c:pt idx="12">
                  <c:v>To make other people think positively about me</c:v>
                </c:pt>
              </c:strCache>
            </c:strRef>
          </c:cat>
          <c:val>
            <c:numRef>
              <c:f>Sheet1!$B$2:$B$14</c:f>
              <c:numCache>
                <c:formatCode>0%</c:formatCode>
                <c:ptCount val="13"/>
                <c:pt idx="0">
                  <c:v>0.38</c:v>
                </c:pt>
                <c:pt idx="1">
                  <c:v>0.37</c:v>
                </c:pt>
                <c:pt idx="2">
                  <c:v>0.34</c:v>
                </c:pt>
                <c:pt idx="3">
                  <c:v>0.34</c:v>
                </c:pt>
                <c:pt idx="4">
                  <c:v>0.28999999999999998</c:v>
                </c:pt>
                <c:pt idx="5">
                  <c:v>0.28000000000000003</c:v>
                </c:pt>
                <c:pt idx="6">
                  <c:v>0.28000000000000003</c:v>
                </c:pt>
                <c:pt idx="7">
                  <c:v>0.26</c:v>
                </c:pt>
                <c:pt idx="8">
                  <c:v>0.24</c:v>
                </c:pt>
                <c:pt idx="9">
                  <c:v>0.21</c:v>
                </c:pt>
                <c:pt idx="10">
                  <c:v>0.15</c:v>
                </c:pt>
                <c:pt idx="11">
                  <c:v>0.14000000000000001</c:v>
                </c:pt>
                <c:pt idx="12">
                  <c:v>0.13</c:v>
                </c:pt>
              </c:numCache>
            </c:numRef>
          </c:val>
          <c:extLst>
            <c:ext xmlns:c16="http://schemas.microsoft.com/office/drawing/2014/chart" uri="{C3380CC4-5D6E-409C-BE32-E72D297353CC}">
              <c16:uniqueId val="{00000000-0529-4218-9F0F-E3C5397CA85A}"/>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t"/>
        <c:numFmt formatCode="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I don't have enough time</c:v>
                </c:pt>
                <c:pt idx="1">
                  <c:v>I do other things in my spare time</c:v>
                </c:pt>
                <c:pt idx="2">
                  <c:v>I prefer to do things on my own</c:v>
                </c:pt>
                <c:pt idx="3">
                  <c:v>I don't feel the need to get involved</c:v>
                </c:pt>
                <c:pt idx="4">
                  <c:v>I don't have enough information about activities</c:v>
                </c:pt>
                <c:pt idx="5">
                  <c:v>I have an illness or disability that prevents me</c:v>
                </c:pt>
                <c:pt idx="6">
                  <c:v>Meeting new people/starting something new makes me anxious</c:v>
                </c:pt>
                <c:pt idx="7">
                  <c:v>I wouldn’t/ don't enjoy it</c:v>
                </c:pt>
                <c:pt idx="8">
                  <c:v>Activities are not at the right time to fit around my other commitments</c:v>
                </c:pt>
                <c:pt idx="9">
                  <c:v>The people at this type of activity are not like me</c:v>
                </c:pt>
                <c:pt idx="10">
                  <c:v>I can’t easily get to this type of activity</c:v>
                </c:pt>
                <c:pt idx="11">
                  <c:v>I don't enjoy socialising with other people</c:v>
                </c:pt>
                <c:pt idx="12">
                  <c:v>I don't have any skills to offer</c:v>
                </c:pt>
                <c:pt idx="13">
                  <c:v>Other, please specify</c:v>
                </c:pt>
                <c:pt idx="14">
                  <c:v>It is too much/not my responsibility</c:v>
                </c:pt>
              </c:strCache>
            </c:strRef>
          </c:cat>
          <c:val>
            <c:numRef>
              <c:f>Sheet1!$B$2:$B$16</c:f>
              <c:numCache>
                <c:formatCode>0%</c:formatCode>
                <c:ptCount val="15"/>
                <c:pt idx="0">
                  <c:v>0.32</c:v>
                </c:pt>
                <c:pt idx="1">
                  <c:v>0.21</c:v>
                </c:pt>
                <c:pt idx="2">
                  <c:v>0.18</c:v>
                </c:pt>
                <c:pt idx="3">
                  <c:v>0.16</c:v>
                </c:pt>
                <c:pt idx="4">
                  <c:v>0.15</c:v>
                </c:pt>
                <c:pt idx="5">
                  <c:v>0.13</c:v>
                </c:pt>
                <c:pt idx="6">
                  <c:v>0.12</c:v>
                </c:pt>
                <c:pt idx="7">
                  <c:v>0.09</c:v>
                </c:pt>
                <c:pt idx="8">
                  <c:v>0.09</c:v>
                </c:pt>
                <c:pt idx="9">
                  <c:v>7.0000000000000007E-2</c:v>
                </c:pt>
                <c:pt idx="10">
                  <c:v>7.0000000000000007E-2</c:v>
                </c:pt>
                <c:pt idx="11">
                  <c:v>0.06</c:v>
                </c:pt>
                <c:pt idx="12">
                  <c:v>0.06</c:v>
                </c:pt>
                <c:pt idx="13">
                  <c:v>0.05</c:v>
                </c:pt>
                <c:pt idx="14">
                  <c:v>0.03</c:v>
                </c:pt>
              </c:numCache>
            </c:numRef>
          </c:val>
          <c:extLst>
            <c:ext xmlns:c16="http://schemas.microsoft.com/office/drawing/2014/chart" uri="{C3380CC4-5D6E-409C-BE32-E72D297353CC}">
              <c16:uniqueId val="{00000000-0529-4218-9F0F-E3C5397CA85A}"/>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t"/>
        <c:numFmt formatCode="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Very connected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0.09</c:v>
                </c:pt>
              </c:numCache>
            </c:numRef>
          </c:val>
          <c:extLst>
            <c:ext xmlns:c16="http://schemas.microsoft.com/office/drawing/2014/chart" uri="{C3380CC4-5D6E-409C-BE32-E72D297353CC}">
              <c16:uniqueId val="{00000000-5D59-4636-BDFA-2D634CA51D6D}"/>
            </c:ext>
          </c:extLst>
        </c:ser>
        <c:ser>
          <c:idx val="1"/>
          <c:order val="1"/>
          <c:tx>
            <c:strRef>
              <c:f>Sheet1!$C$1</c:f>
              <c:strCache>
                <c:ptCount val="1"/>
                <c:pt idx="0">
                  <c:v>Quite connected </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0.3</c:v>
                </c:pt>
              </c:numCache>
            </c:numRef>
          </c:val>
          <c:extLst>
            <c:ext xmlns:c16="http://schemas.microsoft.com/office/drawing/2014/chart" uri="{C3380CC4-5D6E-409C-BE32-E72D297353CC}">
              <c16:uniqueId val="{00000001-5D59-4636-BDFA-2D634CA51D6D}"/>
            </c:ext>
          </c:extLst>
        </c:ser>
        <c:ser>
          <c:idx val="2"/>
          <c:order val="2"/>
          <c:tx>
            <c:strRef>
              <c:f>Sheet1!$D$1</c:f>
              <c:strCache>
                <c:ptCount val="1"/>
                <c:pt idx="0">
                  <c:v>Neutral</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0.32</c:v>
                </c:pt>
              </c:numCache>
            </c:numRef>
          </c:val>
          <c:extLst>
            <c:ext xmlns:c16="http://schemas.microsoft.com/office/drawing/2014/chart" uri="{C3380CC4-5D6E-409C-BE32-E72D297353CC}">
              <c16:uniqueId val="{00000002-5D59-4636-BDFA-2D634CA51D6D}"/>
            </c:ext>
          </c:extLst>
        </c:ser>
        <c:ser>
          <c:idx val="3"/>
          <c:order val="3"/>
          <c:tx>
            <c:strRef>
              <c:f>Sheet1!$E$1</c:f>
              <c:strCache>
                <c:ptCount val="1"/>
                <c:pt idx="0">
                  <c:v>Not very connected</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0.15</c:v>
                </c:pt>
              </c:numCache>
            </c:numRef>
          </c:val>
          <c:extLst>
            <c:ext xmlns:c16="http://schemas.microsoft.com/office/drawing/2014/chart" uri="{C3380CC4-5D6E-409C-BE32-E72D297353CC}">
              <c16:uniqueId val="{00000003-5D59-4636-BDFA-2D634CA51D6D}"/>
            </c:ext>
          </c:extLst>
        </c:ser>
        <c:ser>
          <c:idx val="4"/>
          <c:order val="4"/>
          <c:tx>
            <c:strRef>
              <c:f>Sheet1!$F$1</c:f>
              <c:strCache>
                <c:ptCount val="1"/>
                <c:pt idx="0">
                  <c:v>Not at all connected</c:v>
                </c:pt>
              </c:strCache>
            </c:strRef>
          </c:tx>
          <c:spPr>
            <a:solidFill>
              <a:srgbClr val="F6E8D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0.11</c:v>
                </c:pt>
              </c:numCache>
            </c:numRef>
          </c:val>
          <c:extLst>
            <c:ext xmlns:c16="http://schemas.microsoft.com/office/drawing/2014/chart" uri="{C3380CC4-5D6E-409C-BE32-E72D297353CC}">
              <c16:uniqueId val="{00000004-5D59-4636-BDFA-2D634CA51D6D}"/>
            </c:ext>
          </c:extLst>
        </c:ser>
        <c:ser>
          <c:idx val="5"/>
          <c:order val="5"/>
          <c:tx>
            <c:strRef>
              <c:f>Sheet1!$G$1</c:f>
              <c:strCache>
                <c:ptCount val="1"/>
                <c:pt idx="0">
                  <c:v>Don't know</c:v>
                </c:pt>
              </c:strCache>
            </c:strRef>
          </c:tx>
          <c:spPr>
            <a:solidFill>
              <a:srgbClr val="F9F0E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0%</c:formatCode>
                <c:ptCount val="1"/>
                <c:pt idx="0">
                  <c:v>0.03</c:v>
                </c:pt>
              </c:numCache>
            </c:numRef>
          </c:val>
          <c:extLst>
            <c:ext xmlns:c16="http://schemas.microsoft.com/office/drawing/2014/chart" uri="{C3380CC4-5D6E-409C-BE32-E72D297353CC}">
              <c16:uniqueId val="{00000005-5D59-4636-BDFA-2D634CA51D6D}"/>
            </c:ext>
          </c:extLst>
        </c:ser>
        <c:dLbls>
          <c:showLegendKey val="0"/>
          <c:showVal val="0"/>
          <c:showCatName val="0"/>
          <c:showSerName val="0"/>
          <c:showPercent val="0"/>
          <c:showBubbleSize val="0"/>
        </c:dLbls>
        <c:gapWidth val="150"/>
        <c:overlap val="100"/>
        <c:axId val="1312260975"/>
        <c:axId val="1312263375"/>
      </c:barChart>
      <c:catAx>
        <c:axId val="1312260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2263375"/>
        <c:crosses val="autoZero"/>
        <c:auto val="1"/>
        <c:lblAlgn val="ctr"/>
        <c:lblOffset val="100"/>
        <c:noMultiLvlLbl val="0"/>
      </c:catAx>
      <c:valAx>
        <c:axId val="1312263375"/>
        <c:scaling>
          <c:orientation val="minMax"/>
        </c:scaling>
        <c:delete val="1"/>
        <c:axPos val="b"/>
        <c:numFmt formatCode="0%" sourceLinked="1"/>
        <c:majorTickMark val="none"/>
        <c:minorTickMark val="none"/>
        <c:tickLblPos val="nextTo"/>
        <c:crossAx val="1312260975"/>
        <c:crosses val="autoZero"/>
        <c:crossBetween val="between"/>
      </c:valAx>
      <c:spPr>
        <a:noFill/>
        <a:ln>
          <a:noFill/>
        </a:ln>
        <a:effectLst/>
      </c:spPr>
    </c:plotArea>
    <c:legend>
      <c:legendPos val="b"/>
      <c:layout>
        <c:manualLayout>
          <c:xMode val="edge"/>
          <c:yMode val="edge"/>
          <c:x val="4.9999935566096936E-2"/>
          <c:y val="0.7366492304186204"/>
          <c:w val="0.9"/>
          <c:h val="0.200738836823807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I would like to feel much more connected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0.12</c:v>
                </c:pt>
              </c:numCache>
            </c:numRef>
          </c:val>
          <c:extLst>
            <c:ext xmlns:c16="http://schemas.microsoft.com/office/drawing/2014/chart" uri="{C3380CC4-5D6E-409C-BE32-E72D297353CC}">
              <c16:uniqueId val="{00000000-5D59-4636-BDFA-2D634CA51D6D}"/>
            </c:ext>
          </c:extLst>
        </c:ser>
        <c:ser>
          <c:idx val="1"/>
          <c:order val="1"/>
          <c:tx>
            <c:strRef>
              <c:f>Sheet1!$C$1</c:f>
              <c:strCache>
                <c:ptCount val="1"/>
                <c:pt idx="0">
                  <c:v>I would like to feel somewhat more connected</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0.23</c:v>
                </c:pt>
              </c:numCache>
            </c:numRef>
          </c:val>
          <c:extLst>
            <c:ext xmlns:c16="http://schemas.microsoft.com/office/drawing/2014/chart" uri="{C3380CC4-5D6E-409C-BE32-E72D297353CC}">
              <c16:uniqueId val="{00000001-5D59-4636-BDFA-2D634CA51D6D}"/>
            </c:ext>
          </c:extLst>
        </c:ser>
        <c:ser>
          <c:idx val="2"/>
          <c:order val="2"/>
          <c:tx>
            <c:strRef>
              <c:f>Sheet1!$D$1</c:f>
              <c:strCache>
                <c:ptCount val="1"/>
                <c:pt idx="0">
                  <c:v>I would like to feel a little more connected</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0.21</c:v>
                </c:pt>
              </c:numCache>
            </c:numRef>
          </c:val>
          <c:extLst>
            <c:ext xmlns:c16="http://schemas.microsoft.com/office/drawing/2014/chart" uri="{C3380CC4-5D6E-409C-BE32-E72D297353CC}">
              <c16:uniqueId val="{00000002-5D59-4636-BDFA-2D634CA51D6D}"/>
            </c:ext>
          </c:extLst>
        </c:ser>
        <c:ser>
          <c:idx val="3"/>
          <c:order val="3"/>
          <c:tx>
            <c:strRef>
              <c:f>Sheet1!$E$1</c:f>
              <c:strCache>
                <c:ptCount val="1"/>
                <c:pt idx="0">
                  <c:v>No change to connection</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0.39</c:v>
                </c:pt>
              </c:numCache>
            </c:numRef>
          </c:val>
          <c:extLst>
            <c:ext xmlns:c16="http://schemas.microsoft.com/office/drawing/2014/chart" uri="{C3380CC4-5D6E-409C-BE32-E72D297353CC}">
              <c16:uniqueId val="{00000003-5D59-4636-BDFA-2D634CA51D6D}"/>
            </c:ext>
          </c:extLst>
        </c:ser>
        <c:ser>
          <c:idx val="4"/>
          <c:order val="4"/>
          <c:tx>
            <c:strRef>
              <c:f>Sheet1!$F$1</c:f>
              <c:strCache>
                <c:ptCount val="1"/>
                <c:pt idx="0">
                  <c:v>I would like to feel less connected</c:v>
                </c:pt>
              </c:strCache>
            </c:strRef>
          </c:tx>
          <c:spPr>
            <a:solidFill>
              <a:srgbClr val="F6E8D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0.01</c:v>
                </c:pt>
              </c:numCache>
            </c:numRef>
          </c:val>
          <c:extLst>
            <c:ext xmlns:c16="http://schemas.microsoft.com/office/drawing/2014/chart" uri="{C3380CC4-5D6E-409C-BE32-E72D297353CC}">
              <c16:uniqueId val="{00000004-5D59-4636-BDFA-2D634CA51D6D}"/>
            </c:ext>
          </c:extLst>
        </c:ser>
        <c:ser>
          <c:idx val="5"/>
          <c:order val="5"/>
          <c:tx>
            <c:strRef>
              <c:f>Sheet1!$G$1</c:f>
              <c:strCache>
                <c:ptCount val="1"/>
                <c:pt idx="0">
                  <c:v>Don't know</c:v>
                </c:pt>
              </c:strCache>
            </c:strRef>
          </c:tx>
          <c:spPr>
            <a:solidFill>
              <a:srgbClr val="F9F0EB"/>
            </a:solidFill>
            <a:ln>
              <a:noFill/>
            </a:ln>
            <a:effectLst/>
          </c:spPr>
          <c:invertIfNegative val="0"/>
          <c:dLbls>
            <c:dLbl>
              <c:idx val="0"/>
              <c:layout>
                <c:manualLayout>
                  <c:x val="1.8476589215811363E-2"/>
                  <c:y val="4.91735170796661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7A-4C76-9AC7-1C8385E4FAB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0%</c:formatCode>
                <c:ptCount val="1"/>
                <c:pt idx="0">
                  <c:v>0.04</c:v>
                </c:pt>
              </c:numCache>
            </c:numRef>
          </c:val>
          <c:extLst>
            <c:ext xmlns:c16="http://schemas.microsoft.com/office/drawing/2014/chart" uri="{C3380CC4-5D6E-409C-BE32-E72D297353CC}">
              <c16:uniqueId val="{00000005-5D59-4636-BDFA-2D634CA51D6D}"/>
            </c:ext>
          </c:extLst>
        </c:ser>
        <c:dLbls>
          <c:showLegendKey val="0"/>
          <c:showVal val="0"/>
          <c:showCatName val="0"/>
          <c:showSerName val="0"/>
          <c:showPercent val="0"/>
          <c:showBubbleSize val="0"/>
        </c:dLbls>
        <c:gapWidth val="86"/>
        <c:overlap val="100"/>
        <c:axId val="1312260975"/>
        <c:axId val="1312263375"/>
      </c:barChart>
      <c:catAx>
        <c:axId val="1312260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2263375"/>
        <c:crosses val="autoZero"/>
        <c:auto val="1"/>
        <c:lblAlgn val="ctr"/>
        <c:lblOffset val="100"/>
        <c:noMultiLvlLbl val="0"/>
      </c:catAx>
      <c:valAx>
        <c:axId val="1312263375"/>
        <c:scaling>
          <c:orientation val="minMax"/>
        </c:scaling>
        <c:delete val="1"/>
        <c:axPos val="b"/>
        <c:numFmt formatCode="0%" sourceLinked="1"/>
        <c:majorTickMark val="none"/>
        <c:minorTickMark val="none"/>
        <c:tickLblPos val="nextTo"/>
        <c:crossAx val="1312260975"/>
        <c:crosses val="autoZero"/>
        <c:crossBetween val="between"/>
      </c:valAx>
      <c:spPr>
        <a:noFill/>
        <a:ln>
          <a:noFill/>
        </a:ln>
        <a:effectLst/>
      </c:spPr>
    </c:plotArea>
    <c:legend>
      <c:legendPos val="b"/>
      <c:layout>
        <c:manualLayout>
          <c:xMode val="edge"/>
          <c:yMode val="edge"/>
          <c:x val="0"/>
          <c:y val="0.38758024091925825"/>
          <c:w val="1"/>
          <c:h val="0.323609561341838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946027932392313"/>
          <c:y val="4.1282688900807774E-2"/>
          <c:w val="0.55053972067607682"/>
          <c:h val="0.91743462219838445"/>
        </c:manualLayout>
      </c:layout>
      <c:barChart>
        <c:barDir val="bar"/>
        <c:grouping val="percentStacked"/>
        <c:varyColors val="0"/>
        <c:ser>
          <c:idx val="0"/>
          <c:order val="0"/>
          <c:tx>
            <c:strRef>
              <c:f>Sheet1!$B$1</c:f>
              <c:strCache>
                <c:ptCount val="1"/>
                <c:pt idx="0">
                  <c:v>Seeking more connection</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2D71-4382-9029-C4FCDCD2B8B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Connected to local community (1102)</c:v>
                </c:pt>
                <c:pt idx="1">
                  <c:v>Neutral (908)</c:v>
                </c:pt>
                <c:pt idx="2">
                  <c:v>Not connected to local community (710)</c:v>
                </c:pt>
              </c:strCache>
            </c:strRef>
          </c:cat>
          <c:val>
            <c:numRef>
              <c:f>Sheet1!$B$2:$B$4</c:f>
              <c:numCache>
                <c:formatCode>0%</c:formatCode>
                <c:ptCount val="3"/>
                <c:pt idx="0">
                  <c:v>0.66</c:v>
                </c:pt>
                <c:pt idx="1">
                  <c:v>0.55000000000000004</c:v>
                </c:pt>
                <c:pt idx="2">
                  <c:v>0.46</c:v>
                </c:pt>
              </c:numCache>
            </c:numRef>
          </c:val>
          <c:extLst>
            <c:ext xmlns:c16="http://schemas.microsoft.com/office/drawing/2014/chart" uri="{C3380CC4-5D6E-409C-BE32-E72D297353CC}">
              <c16:uniqueId val="{00000002-2D71-4382-9029-C4FCDCD2B8B4}"/>
            </c:ext>
          </c:extLst>
        </c:ser>
        <c:ser>
          <c:idx val="1"/>
          <c:order val="1"/>
          <c:tx>
            <c:strRef>
              <c:f>Sheet1!$C$1</c:f>
              <c:strCache>
                <c:ptCount val="1"/>
                <c:pt idx="0">
                  <c:v>No change</c:v>
                </c:pt>
              </c:strCache>
            </c:strRef>
          </c:tx>
          <c:spPr>
            <a:solidFill>
              <a:schemeClr val="accent2">
                <a:lumMod val="60000"/>
                <a:lumOff val="40000"/>
              </a:schemeClr>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4-2D71-4382-9029-C4FCDCD2B8B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Connected to local community (1102)</c:v>
                </c:pt>
                <c:pt idx="1">
                  <c:v>Neutral (908)</c:v>
                </c:pt>
                <c:pt idx="2">
                  <c:v>Not connected to local community (710)</c:v>
                </c:pt>
              </c:strCache>
            </c:strRef>
          </c:cat>
          <c:val>
            <c:numRef>
              <c:f>Sheet1!$C$2:$C$4</c:f>
              <c:numCache>
                <c:formatCode>0%</c:formatCode>
                <c:ptCount val="3"/>
                <c:pt idx="0">
                  <c:v>0.33</c:v>
                </c:pt>
                <c:pt idx="1">
                  <c:v>0.41</c:v>
                </c:pt>
                <c:pt idx="2">
                  <c:v>0.48</c:v>
                </c:pt>
              </c:numCache>
            </c:numRef>
          </c:val>
          <c:extLst>
            <c:ext xmlns:c16="http://schemas.microsoft.com/office/drawing/2014/chart" uri="{C3380CC4-5D6E-409C-BE32-E72D297353CC}">
              <c16:uniqueId val="{00000005-2D71-4382-9029-C4FCDCD2B8B4}"/>
            </c:ext>
          </c:extLst>
        </c:ser>
        <c:ser>
          <c:idx val="2"/>
          <c:order val="2"/>
          <c:tx>
            <c:strRef>
              <c:f>Sheet1!$D$1</c:f>
              <c:strCache>
                <c:ptCount val="1"/>
                <c:pt idx="0">
                  <c:v>Seeking less connection</c:v>
                </c:pt>
              </c:strCache>
            </c:strRef>
          </c:tx>
          <c:spPr>
            <a:solidFill>
              <a:schemeClr val="accent3"/>
            </a:solidFill>
            <a:ln>
              <a:noFill/>
            </a:ln>
            <a:effectLst/>
          </c:spPr>
          <c:invertIfNegative val="0"/>
          <c:dLbls>
            <c:dLbl>
              <c:idx val="0"/>
              <c:delete val="1"/>
              <c:extLst>
                <c:ext xmlns:c15="http://schemas.microsoft.com/office/drawing/2012/chart" uri="{CE6537A1-D6FC-4f65-9D91-7224C49458BB}">
                  <c15:layout>
                    <c:manualLayout>
                      <c:w val="4.3943345784149414E-2"/>
                      <c:h val="9.1887854616591491E-2"/>
                    </c:manualLayout>
                  </c15:layout>
                </c:ext>
                <c:ext xmlns:c16="http://schemas.microsoft.com/office/drawing/2014/chart" uri="{C3380CC4-5D6E-409C-BE32-E72D297353CC}">
                  <c16:uniqueId val="{00000006-2D71-4382-9029-C4FCDCD2B8B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Connected to local community (1102)</c:v>
                </c:pt>
                <c:pt idx="1">
                  <c:v>Neutral (908)</c:v>
                </c:pt>
                <c:pt idx="2">
                  <c:v>Not connected to local community (710)</c:v>
                </c:pt>
              </c:strCache>
            </c:strRef>
          </c:cat>
          <c:val>
            <c:numRef>
              <c:f>Sheet1!$D$2:$D$4</c:f>
              <c:numCache>
                <c:formatCode>0%</c:formatCode>
                <c:ptCount val="3"/>
                <c:pt idx="0" formatCode="General">
                  <c:v>0</c:v>
                </c:pt>
                <c:pt idx="1">
                  <c:v>0.01</c:v>
                </c:pt>
                <c:pt idx="2">
                  <c:v>0.02</c:v>
                </c:pt>
              </c:numCache>
            </c:numRef>
          </c:val>
          <c:extLst>
            <c:ext xmlns:c16="http://schemas.microsoft.com/office/drawing/2014/chart" uri="{C3380CC4-5D6E-409C-BE32-E72D297353CC}">
              <c16:uniqueId val="{00000007-2D71-4382-9029-C4FCDCD2B8B4}"/>
            </c:ext>
          </c:extLst>
        </c:ser>
        <c:dLbls>
          <c:showLegendKey val="0"/>
          <c:showVal val="0"/>
          <c:showCatName val="0"/>
          <c:showSerName val="0"/>
          <c:showPercent val="0"/>
          <c:showBubbleSize val="0"/>
        </c:dLbls>
        <c:gapWidth val="100"/>
        <c:overlap val="100"/>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max val="1"/>
        </c:scaling>
        <c:delete val="1"/>
        <c:axPos val="t"/>
        <c:numFmt formatCode="0%" sourceLinked="1"/>
        <c:majorTickMark val="out"/>
        <c:minorTickMark val="none"/>
        <c:tickLblPos val="nextTo"/>
        <c:crossAx val="1868670608"/>
        <c:crosses val="autoZero"/>
        <c:crossBetween val="between"/>
      </c:valAx>
      <c:spPr>
        <a:noFill/>
        <a:ln>
          <a:noFill/>
        </a:ln>
        <a:effectLst/>
      </c:spPr>
    </c:plotArea>
    <c:legend>
      <c:legendPos val="b"/>
      <c:layout>
        <c:manualLayout>
          <c:xMode val="edge"/>
          <c:yMode val="edge"/>
          <c:x val="4.4944146926775376E-2"/>
          <c:y val="0.33842964552504118"/>
          <c:w val="0.19039452112400793"/>
          <c:h val="0.3326586604664283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Many of the people can be trusted </c:v>
                </c:pt>
              </c:strCache>
            </c:strRef>
          </c:tx>
          <c:spPr>
            <a:solidFill>
              <a:schemeClr val="accent2"/>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0-1F7D-41FD-B8D0-56F76C7C99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DCMS benchmark*</c:v>
                </c:pt>
                <c:pt idx="1">
                  <c:v>WMCA</c:v>
                </c:pt>
              </c:strCache>
            </c:strRef>
          </c:cat>
          <c:val>
            <c:numRef>
              <c:f>Sheet1!$B$2:$B$3</c:f>
              <c:numCache>
                <c:formatCode>0%</c:formatCode>
                <c:ptCount val="2"/>
                <c:pt idx="0">
                  <c:v>0.41</c:v>
                </c:pt>
                <c:pt idx="1">
                  <c:v>0.24</c:v>
                </c:pt>
              </c:numCache>
            </c:numRef>
          </c:val>
          <c:extLst>
            <c:ext xmlns:c16="http://schemas.microsoft.com/office/drawing/2014/chart" uri="{C3380CC4-5D6E-409C-BE32-E72D297353CC}">
              <c16:uniqueId val="{00000000-5D59-4636-BDFA-2D634CA51D6D}"/>
            </c:ext>
          </c:extLst>
        </c:ser>
        <c:ser>
          <c:idx val="1"/>
          <c:order val="1"/>
          <c:tx>
            <c:strRef>
              <c:f>Sheet1!$C$1</c:f>
              <c:strCache>
                <c:ptCount val="1"/>
                <c:pt idx="0">
                  <c:v>Some of the people can be trusted </c:v>
                </c:pt>
              </c:strCache>
            </c:strRef>
          </c:tx>
          <c:spPr>
            <a:solidFill>
              <a:schemeClr val="accent2">
                <a:lumMod val="60000"/>
                <a:lumOff val="40000"/>
              </a:schemeClr>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1F7D-41FD-B8D0-56F76C7C99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DCMS benchmark*</c:v>
                </c:pt>
                <c:pt idx="1">
                  <c:v>WMCA</c:v>
                </c:pt>
              </c:strCache>
            </c:strRef>
          </c:cat>
          <c:val>
            <c:numRef>
              <c:f>Sheet1!$C$2:$C$3</c:f>
              <c:numCache>
                <c:formatCode>0%</c:formatCode>
                <c:ptCount val="2"/>
                <c:pt idx="0">
                  <c:v>0.32</c:v>
                </c:pt>
                <c:pt idx="1">
                  <c:v>0.48</c:v>
                </c:pt>
              </c:numCache>
            </c:numRef>
          </c:val>
          <c:extLst>
            <c:ext xmlns:c16="http://schemas.microsoft.com/office/drawing/2014/chart" uri="{C3380CC4-5D6E-409C-BE32-E72D297353CC}">
              <c16:uniqueId val="{00000001-5D59-4636-BDFA-2D634CA51D6D}"/>
            </c:ext>
          </c:extLst>
        </c:ser>
        <c:ser>
          <c:idx val="2"/>
          <c:order val="2"/>
          <c:tx>
            <c:strRef>
              <c:f>Sheet1!$D$1</c:f>
              <c:strCache>
                <c:ptCount val="1"/>
                <c:pt idx="0">
                  <c:v>A few of the people can be trusted</c:v>
                </c:pt>
              </c:strCache>
            </c:strRef>
          </c:tx>
          <c:spPr>
            <a:solidFill>
              <a:schemeClr val="accent2">
                <a:lumMod val="40000"/>
                <a:lumOff val="60000"/>
              </a:schemeClr>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2-1F7D-41FD-B8D0-56F76C7C99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DCMS benchmark*</c:v>
                </c:pt>
                <c:pt idx="1">
                  <c:v>WMCA</c:v>
                </c:pt>
              </c:strCache>
            </c:strRef>
          </c:cat>
          <c:val>
            <c:numRef>
              <c:f>Sheet1!$D$2:$D$3</c:f>
              <c:numCache>
                <c:formatCode>0%</c:formatCode>
                <c:ptCount val="2"/>
                <c:pt idx="0">
                  <c:v>0.23</c:v>
                </c:pt>
                <c:pt idx="1">
                  <c:v>0.23</c:v>
                </c:pt>
              </c:numCache>
            </c:numRef>
          </c:val>
          <c:extLst>
            <c:ext xmlns:c16="http://schemas.microsoft.com/office/drawing/2014/chart" uri="{C3380CC4-5D6E-409C-BE32-E72D297353CC}">
              <c16:uniqueId val="{00000002-5D59-4636-BDFA-2D634CA51D6D}"/>
            </c:ext>
          </c:extLst>
        </c:ser>
        <c:ser>
          <c:idx val="3"/>
          <c:order val="3"/>
          <c:tx>
            <c:strRef>
              <c:f>Sheet1!$E$1</c:f>
              <c:strCache>
                <c:ptCount val="1"/>
                <c:pt idx="0">
                  <c:v>None of the people can be trusted</c:v>
                </c:pt>
              </c:strCache>
            </c:strRef>
          </c:tx>
          <c:spPr>
            <a:solidFill>
              <a:schemeClr val="accent2">
                <a:lumMod val="20000"/>
                <a:lumOff val="80000"/>
              </a:schemeClr>
            </a:solidFill>
            <a:ln>
              <a:noFill/>
            </a:ln>
            <a:effectLst/>
          </c:spPr>
          <c:invertIfNegative val="0"/>
          <c:dPt>
            <c:idx val="0"/>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03-1F7D-41FD-B8D0-56F76C7C99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DCMS benchmark*</c:v>
                </c:pt>
                <c:pt idx="1">
                  <c:v>WMCA</c:v>
                </c:pt>
              </c:strCache>
            </c:strRef>
          </c:cat>
          <c:val>
            <c:numRef>
              <c:f>Sheet1!$E$2:$E$3</c:f>
              <c:numCache>
                <c:formatCode>0%</c:formatCode>
                <c:ptCount val="2"/>
                <c:pt idx="0">
                  <c:v>0.04</c:v>
                </c:pt>
                <c:pt idx="1">
                  <c:v>0.05</c:v>
                </c:pt>
              </c:numCache>
            </c:numRef>
          </c:val>
          <c:extLst>
            <c:ext xmlns:c16="http://schemas.microsoft.com/office/drawing/2014/chart" uri="{C3380CC4-5D6E-409C-BE32-E72D297353CC}">
              <c16:uniqueId val="{00000003-5D59-4636-BDFA-2D634CA51D6D}"/>
            </c:ext>
          </c:extLst>
        </c:ser>
        <c:dLbls>
          <c:showLegendKey val="0"/>
          <c:showVal val="0"/>
          <c:showCatName val="0"/>
          <c:showSerName val="0"/>
          <c:showPercent val="0"/>
          <c:showBubbleSize val="0"/>
        </c:dLbls>
        <c:gapWidth val="100"/>
        <c:overlap val="100"/>
        <c:axId val="1312260975"/>
        <c:axId val="1312263375"/>
      </c:barChart>
      <c:catAx>
        <c:axId val="1312260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12263375"/>
        <c:crosses val="autoZero"/>
        <c:auto val="1"/>
        <c:lblAlgn val="ctr"/>
        <c:lblOffset val="100"/>
        <c:noMultiLvlLbl val="0"/>
      </c:catAx>
      <c:valAx>
        <c:axId val="1312263375"/>
        <c:scaling>
          <c:orientation val="minMax"/>
        </c:scaling>
        <c:delete val="1"/>
        <c:axPos val="b"/>
        <c:numFmt formatCode="0%" sourceLinked="1"/>
        <c:majorTickMark val="none"/>
        <c:minorTickMark val="none"/>
        <c:tickLblPos val="nextTo"/>
        <c:crossAx val="1312260975"/>
        <c:crosses val="autoZero"/>
        <c:crossBetween val="between"/>
      </c:valAx>
      <c:spPr>
        <a:noFill/>
        <a:ln>
          <a:noFill/>
        </a:ln>
        <a:effectLst/>
      </c:spPr>
    </c:plotArea>
    <c:legend>
      <c:legendPos val="b"/>
      <c:layout>
        <c:manualLayout>
          <c:xMode val="edge"/>
          <c:yMode val="edge"/>
          <c:x val="4.9999935566096936E-2"/>
          <c:y val="0.61377850590058969"/>
          <c:w val="0.9"/>
          <c:h val="0.323609561341838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Definitely agree</c:v>
                </c:pt>
              </c:strCache>
            </c:strRef>
          </c:tx>
          <c:spPr>
            <a:solidFill>
              <a:schemeClr val="accent2"/>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0-1F7D-41FD-B8D0-56F76C7C99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DCMS benchmark*</c:v>
                </c:pt>
                <c:pt idx="1">
                  <c:v>WMCA</c:v>
                </c:pt>
              </c:strCache>
            </c:strRef>
          </c:cat>
          <c:val>
            <c:numRef>
              <c:f>Sheet1!$B$2:$B$3</c:f>
              <c:numCache>
                <c:formatCode>0%</c:formatCode>
                <c:ptCount val="2"/>
                <c:pt idx="0">
                  <c:v>0.7</c:v>
                </c:pt>
                <c:pt idx="1">
                  <c:v>0.25</c:v>
                </c:pt>
              </c:numCache>
            </c:numRef>
          </c:val>
          <c:extLst>
            <c:ext xmlns:c16="http://schemas.microsoft.com/office/drawing/2014/chart" uri="{C3380CC4-5D6E-409C-BE32-E72D297353CC}">
              <c16:uniqueId val="{00000000-5D59-4636-BDFA-2D634CA51D6D}"/>
            </c:ext>
          </c:extLst>
        </c:ser>
        <c:ser>
          <c:idx val="1"/>
          <c:order val="1"/>
          <c:tx>
            <c:strRef>
              <c:f>Sheet1!$C$1</c:f>
              <c:strCache>
                <c:ptCount val="1"/>
                <c:pt idx="0">
                  <c:v>Tend to agree</c:v>
                </c:pt>
              </c:strCache>
            </c:strRef>
          </c:tx>
          <c:spPr>
            <a:solidFill>
              <a:schemeClr val="accent2">
                <a:lumMod val="60000"/>
                <a:lumOff val="40000"/>
              </a:schemeClr>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1F7D-41FD-B8D0-56F76C7C99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DCMS benchmark*</c:v>
                </c:pt>
                <c:pt idx="1">
                  <c:v>WMCA</c:v>
                </c:pt>
              </c:strCache>
            </c:strRef>
          </c:cat>
          <c:val>
            <c:numRef>
              <c:f>Sheet1!$C$2:$C$3</c:f>
              <c:numCache>
                <c:formatCode>0%</c:formatCode>
                <c:ptCount val="2"/>
                <c:pt idx="0">
                  <c:v>0.25</c:v>
                </c:pt>
                <c:pt idx="1">
                  <c:v>0.56999999999999995</c:v>
                </c:pt>
              </c:numCache>
            </c:numRef>
          </c:val>
          <c:extLst>
            <c:ext xmlns:c16="http://schemas.microsoft.com/office/drawing/2014/chart" uri="{C3380CC4-5D6E-409C-BE32-E72D297353CC}">
              <c16:uniqueId val="{00000001-5D59-4636-BDFA-2D634CA51D6D}"/>
            </c:ext>
          </c:extLst>
        </c:ser>
        <c:ser>
          <c:idx val="2"/>
          <c:order val="2"/>
          <c:tx>
            <c:strRef>
              <c:f>Sheet1!$D$1</c:f>
              <c:strCache>
                <c:ptCount val="1"/>
                <c:pt idx="0">
                  <c:v>Tend to disagree</c:v>
                </c:pt>
              </c:strCache>
            </c:strRef>
          </c:tx>
          <c:spPr>
            <a:solidFill>
              <a:schemeClr val="accent2">
                <a:lumMod val="40000"/>
                <a:lumOff val="60000"/>
              </a:schemeClr>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2-1F7D-41FD-B8D0-56F76C7C99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DCMS benchmark*</c:v>
                </c:pt>
                <c:pt idx="1">
                  <c:v>WMCA</c:v>
                </c:pt>
              </c:strCache>
            </c:strRef>
          </c:cat>
          <c:val>
            <c:numRef>
              <c:f>Sheet1!$D$2:$D$3</c:f>
              <c:numCache>
                <c:formatCode>0%</c:formatCode>
                <c:ptCount val="2"/>
                <c:pt idx="0">
                  <c:v>0.04</c:v>
                </c:pt>
                <c:pt idx="1">
                  <c:v>0.13</c:v>
                </c:pt>
              </c:numCache>
            </c:numRef>
          </c:val>
          <c:extLst>
            <c:ext xmlns:c16="http://schemas.microsoft.com/office/drawing/2014/chart" uri="{C3380CC4-5D6E-409C-BE32-E72D297353CC}">
              <c16:uniqueId val="{00000002-5D59-4636-BDFA-2D634CA51D6D}"/>
            </c:ext>
          </c:extLst>
        </c:ser>
        <c:ser>
          <c:idx val="3"/>
          <c:order val="3"/>
          <c:tx>
            <c:strRef>
              <c:f>Sheet1!$E$1</c:f>
              <c:strCache>
                <c:ptCount val="1"/>
                <c:pt idx="0">
                  <c:v>Definitely disagree</c:v>
                </c:pt>
              </c:strCache>
            </c:strRef>
          </c:tx>
          <c:spPr>
            <a:solidFill>
              <a:schemeClr val="accent2">
                <a:lumMod val="20000"/>
                <a:lumOff val="80000"/>
              </a:schemeClr>
            </a:solidFill>
            <a:ln>
              <a:noFill/>
            </a:ln>
            <a:effectLst/>
          </c:spPr>
          <c:invertIfNegative val="0"/>
          <c:dPt>
            <c:idx val="0"/>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03-1F7D-41FD-B8D0-56F76C7C99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DCMS benchmark*</c:v>
                </c:pt>
                <c:pt idx="1">
                  <c:v>WMCA</c:v>
                </c:pt>
              </c:strCache>
            </c:strRef>
          </c:cat>
          <c:val>
            <c:numRef>
              <c:f>Sheet1!$E$2:$E$3</c:f>
              <c:numCache>
                <c:formatCode>0%</c:formatCode>
                <c:ptCount val="2"/>
                <c:pt idx="0">
                  <c:v>0.02</c:v>
                </c:pt>
                <c:pt idx="1">
                  <c:v>0.04</c:v>
                </c:pt>
              </c:numCache>
            </c:numRef>
          </c:val>
          <c:extLst>
            <c:ext xmlns:c16="http://schemas.microsoft.com/office/drawing/2014/chart" uri="{C3380CC4-5D6E-409C-BE32-E72D297353CC}">
              <c16:uniqueId val="{00000003-5D59-4636-BDFA-2D634CA51D6D}"/>
            </c:ext>
          </c:extLst>
        </c:ser>
        <c:dLbls>
          <c:showLegendKey val="0"/>
          <c:showVal val="0"/>
          <c:showCatName val="0"/>
          <c:showSerName val="0"/>
          <c:showPercent val="0"/>
          <c:showBubbleSize val="0"/>
        </c:dLbls>
        <c:gapWidth val="100"/>
        <c:overlap val="100"/>
        <c:axId val="1312260975"/>
        <c:axId val="1312263375"/>
      </c:barChart>
      <c:catAx>
        <c:axId val="1312260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12263375"/>
        <c:crosses val="autoZero"/>
        <c:auto val="1"/>
        <c:lblAlgn val="ctr"/>
        <c:lblOffset val="100"/>
        <c:noMultiLvlLbl val="0"/>
      </c:catAx>
      <c:valAx>
        <c:axId val="1312263375"/>
        <c:scaling>
          <c:orientation val="minMax"/>
        </c:scaling>
        <c:delete val="1"/>
        <c:axPos val="b"/>
        <c:numFmt formatCode="0%" sourceLinked="1"/>
        <c:majorTickMark val="none"/>
        <c:minorTickMark val="none"/>
        <c:tickLblPos val="nextTo"/>
        <c:crossAx val="1312260975"/>
        <c:crosses val="autoZero"/>
        <c:crossBetween val="between"/>
      </c:valAx>
      <c:spPr>
        <a:noFill/>
        <a:ln>
          <a:noFill/>
        </a:ln>
        <a:effectLst/>
      </c:spPr>
    </c:plotArea>
    <c:legend>
      <c:legendPos val="b"/>
      <c:layout>
        <c:manualLayout>
          <c:xMode val="edge"/>
          <c:yMode val="edge"/>
          <c:x val="4.9999935566096936E-2"/>
          <c:y val="0.61377850590058969"/>
          <c:w val="0.9"/>
          <c:h val="0.323609561341838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9879713620512539"/>
          <c:y val="3.1881031037564386E-2"/>
          <c:w val="0.50120286379487455"/>
          <c:h val="0.85953815636812758"/>
        </c:manualLayout>
      </c:layout>
      <c:barChart>
        <c:barDir val="bar"/>
        <c:grouping val="stacked"/>
        <c:varyColors val="0"/>
        <c:ser>
          <c:idx val="0"/>
          <c:order val="0"/>
          <c:tx>
            <c:strRef>
              <c:f>Sheet1!$B$1</c:f>
              <c:strCache>
                <c:ptCount val="1"/>
                <c:pt idx="0">
                  <c:v>Strongly 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feel that my region offers opportunities for a fulfilling life for people like me</c:v>
                </c:pt>
                <c:pt idx="1">
                  <c:v>I feel that there are jobs in my region available for people like me</c:v>
                </c:pt>
                <c:pt idx="2">
                  <c:v>I feel that there are groups, activities and clubs available for people like me in my local area</c:v>
                </c:pt>
              </c:strCache>
            </c:strRef>
          </c:cat>
          <c:val>
            <c:numRef>
              <c:f>Sheet1!$B$2:$B$4</c:f>
              <c:numCache>
                <c:formatCode>0%</c:formatCode>
                <c:ptCount val="3"/>
                <c:pt idx="0">
                  <c:v>7.0000000000000007E-2</c:v>
                </c:pt>
                <c:pt idx="1">
                  <c:v>7.0000000000000007E-2</c:v>
                </c:pt>
                <c:pt idx="2">
                  <c:v>0.09</c:v>
                </c:pt>
              </c:numCache>
            </c:numRef>
          </c:val>
          <c:extLst>
            <c:ext xmlns:c16="http://schemas.microsoft.com/office/drawing/2014/chart" uri="{C3380CC4-5D6E-409C-BE32-E72D297353CC}">
              <c16:uniqueId val="{00000000-566E-4203-94D1-82BE0AAF2296}"/>
            </c:ext>
          </c:extLst>
        </c:ser>
        <c:ser>
          <c:idx val="1"/>
          <c:order val="1"/>
          <c:tx>
            <c:strRef>
              <c:f>Sheet1!$C$1</c:f>
              <c:strCache>
                <c:ptCount val="1"/>
                <c:pt idx="0">
                  <c:v>Agree</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feel that my region offers opportunities for a fulfilling life for people like me</c:v>
                </c:pt>
                <c:pt idx="1">
                  <c:v>I feel that there are jobs in my region available for people like me</c:v>
                </c:pt>
                <c:pt idx="2">
                  <c:v>I feel that there are groups, activities and clubs available for people like me in my local area</c:v>
                </c:pt>
              </c:strCache>
            </c:strRef>
          </c:cat>
          <c:val>
            <c:numRef>
              <c:f>Sheet1!$C$2:$C$4</c:f>
              <c:numCache>
                <c:formatCode>0%</c:formatCode>
                <c:ptCount val="3"/>
                <c:pt idx="0">
                  <c:v>0.35</c:v>
                </c:pt>
                <c:pt idx="1">
                  <c:v>0.28999999999999998</c:v>
                </c:pt>
                <c:pt idx="2">
                  <c:v>0.35</c:v>
                </c:pt>
              </c:numCache>
            </c:numRef>
          </c:val>
          <c:extLst>
            <c:ext xmlns:c16="http://schemas.microsoft.com/office/drawing/2014/chart" uri="{C3380CC4-5D6E-409C-BE32-E72D297353CC}">
              <c16:uniqueId val="{00000003-566E-4203-94D1-82BE0AAF2296}"/>
            </c:ext>
          </c:extLst>
        </c:ser>
        <c:ser>
          <c:idx val="2"/>
          <c:order val="2"/>
          <c:tx>
            <c:strRef>
              <c:f>Sheet1!$D$1</c:f>
              <c:strCache>
                <c:ptCount val="1"/>
                <c:pt idx="0">
                  <c:v>Neutral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feel that my region offers opportunities for a fulfilling life for people like me</c:v>
                </c:pt>
                <c:pt idx="1">
                  <c:v>I feel that there are jobs in my region available for people like me</c:v>
                </c:pt>
                <c:pt idx="2">
                  <c:v>I feel that there are groups, activities and clubs available for people like me in my local area</c:v>
                </c:pt>
              </c:strCache>
            </c:strRef>
          </c:cat>
          <c:val>
            <c:numRef>
              <c:f>Sheet1!$D$2:$D$4</c:f>
              <c:numCache>
                <c:formatCode>0%</c:formatCode>
                <c:ptCount val="3"/>
                <c:pt idx="0">
                  <c:v>0.26</c:v>
                </c:pt>
                <c:pt idx="1">
                  <c:v>0.23</c:v>
                </c:pt>
                <c:pt idx="2">
                  <c:v>0.23</c:v>
                </c:pt>
              </c:numCache>
            </c:numRef>
          </c:val>
          <c:extLst>
            <c:ext xmlns:c16="http://schemas.microsoft.com/office/drawing/2014/chart" uri="{C3380CC4-5D6E-409C-BE32-E72D297353CC}">
              <c16:uniqueId val="{00000004-566E-4203-94D1-82BE0AAF2296}"/>
            </c:ext>
          </c:extLst>
        </c:ser>
        <c:ser>
          <c:idx val="3"/>
          <c:order val="3"/>
          <c:tx>
            <c:strRef>
              <c:f>Sheet1!$E$1</c:f>
              <c:strCache>
                <c:ptCount val="1"/>
                <c:pt idx="0">
                  <c:v>Disagree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feel that my region offers opportunities for a fulfilling life for people like me</c:v>
                </c:pt>
                <c:pt idx="1">
                  <c:v>I feel that there are jobs in my region available for people like me</c:v>
                </c:pt>
                <c:pt idx="2">
                  <c:v>I feel that there are groups, activities and clubs available for people like me in my local area</c:v>
                </c:pt>
              </c:strCache>
            </c:strRef>
          </c:cat>
          <c:val>
            <c:numRef>
              <c:f>Sheet1!$E$2:$E$4</c:f>
              <c:numCache>
                <c:formatCode>0%</c:formatCode>
                <c:ptCount val="3"/>
                <c:pt idx="0">
                  <c:v>0.17</c:v>
                </c:pt>
                <c:pt idx="1">
                  <c:v>0.19</c:v>
                </c:pt>
                <c:pt idx="2">
                  <c:v>0.18</c:v>
                </c:pt>
              </c:numCache>
            </c:numRef>
          </c:val>
          <c:extLst>
            <c:ext xmlns:c16="http://schemas.microsoft.com/office/drawing/2014/chart" uri="{C3380CC4-5D6E-409C-BE32-E72D297353CC}">
              <c16:uniqueId val="{00000005-566E-4203-94D1-82BE0AAF2296}"/>
            </c:ext>
          </c:extLst>
        </c:ser>
        <c:ser>
          <c:idx val="4"/>
          <c:order val="4"/>
          <c:tx>
            <c:strRef>
              <c:f>Sheet1!$F$1</c:f>
              <c:strCache>
                <c:ptCount val="1"/>
                <c:pt idx="0">
                  <c:v>Definitely disagree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feel that my region offers opportunities for a fulfilling life for people like me</c:v>
                </c:pt>
                <c:pt idx="1">
                  <c:v>I feel that there are jobs in my region available for people like me</c:v>
                </c:pt>
                <c:pt idx="2">
                  <c:v>I feel that there are groups, activities and clubs available for people like me in my local area</c:v>
                </c:pt>
              </c:strCache>
            </c:strRef>
          </c:cat>
          <c:val>
            <c:numRef>
              <c:f>Sheet1!$F$2:$F$4</c:f>
              <c:numCache>
                <c:formatCode>0%</c:formatCode>
                <c:ptCount val="3"/>
                <c:pt idx="0">
                  <c:v>7.0000000000000007E-2</c:v>
                </c:pt>
                <c:pt idx="1">
                  <c:v>0.1</c:v>
                </c:pt>
                <c:pt idx="2">
                  <c:v>0.08</c:v>
                </c:pt>
              </c:numCache>
            </c:numRef>
          </c:val>
          <c:extLst>
            <c:ext xmlns:c16="http://schemas.microsoft.com/office/drawing/2014/chart" uri="{C3380CC4-5D6E-409C-BE32-E72D297353CC}">
              <c16:uniqueId val="{00000006-566E-4203-94D1-82BE0AAF2296}"/>
            </c:ext>
          </c:extLst>
        </c:ser>
        <c:ser>
          <c:idx val="5"/>
          <c:order val="5"/>
          <c:tx>
            <c:strRef>
              <c:f>Sheet1!$G$1</c:f>
              <c:strCache>
                <c:ptCount val="1"/>
                <c:pt idx="0">
                  <c:v>Don’t know</c:v>
                </c:pt>
              </c:strCache>
            </c:strRef>
          </c:tx>
          <c:spPr>
            <a:solidFill>
              <a:schemeClr val="bg1">
                <a:lumMod val="9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feel that my region offers opportunities for a fulfilling life for people like me</c:v>
                </c:pt>
                <c:pt idx="1">
                  <c:v>I feel that there are jobs in my region available for people like me</c:v>
                </c:pt>
                <c:pt idx="2">
                  <c:v>I feel that there are groups, activities and clubs available for people like me in my local area</c:v>
                </c:pt>
              </c:strCache>
            </c:strRef>
          </c:cat>
          <c:val>
            <c:numRef>
              <c:f>Sheet1!$G$2:$G$4</c:f>
              <c:numCache>
                <c:formatCode>0%</c:formatCode>
                <c:ptCount val="3"/>
                <c:pt idx="0">
                  <c:v>7.0000000000000007E-2</c:v>
                </c:pt>
                <c:pt idx="1">
                  <c:v>0.12</c:v>
                </c:pt>
                <c:pt idx="2">
                  <c:v>7.0000000000000007E-2</c:v>
                </c:pt>
              </c:numCache>
            </c:numRef>
          </c:val>
          <c:extLst>
            <c:ext xmlns:c16="http://schemas.microsoft.com/office/drawing/2014/chart" uri="{C3380CC4-5D6E-409C-BE32-E72D297353CC}">
              <c16:uniqueId val="{00000000-1681-4A8E-A7C3-D4FEEFD2FDCD}"/>
            </c:ext>
          </c:extLst>
        </c:ser>
        <c:dLbls>
          <c:showLegendKey val="0"/>
          <c:showVal val="0"/>
          <c:showCatName val="0"/>
          <c:showSerName val="0"/>
          <c:showPercent val="0"/>
          <c:showBubbleSize val="0"/>
        </c:dLbls>
        <c:gapWidth val="150"/>
        <c:overlap val="100"/>
        <c:axId val="1312260975"/>
        <c:axId val="1312263375"/>
      </c:barChart>
      <c:catAx>
        <c:axId val="1312260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12263375"/>
        <c:crosses val="autoZero"/>
        <c:auto val="1"/>
        <c:lblAlgn val="ctr"/>
        <c:lblOffset val="100"/>
        <c:noMultiLvlLbl val="0"/>
      </c:catAx>
      <c:valAx>
        <c:axId val="1312263375"/>
        <c:scaling>
          <c:orientation val="minMax"/>
        </c:scaling>
        <c:delete val="1"/>
        <c:axPos val="b"/>
        <c:numFmt formatCode="0%" sourceLinked="1"/>
        <c:majorTickMark val="none"/>
        <c:minorTickMark val="none"/>
        <c:tickLblPos val="nextTo"/>
        <c:crossAx val="1312260975"/>
        <c:crosses val="autoZero"/>
        <c:crossBetween val="between"/>
      </c:valAx>
      <c:spPr>
        <a:noFill/>
        <a:ln>
          <a:noFill/>
        </a:ln>
        <a:effectLst/>
      </c:spPr>
    </c:plotArea>
    <c:legend>
      <c:legendPos val="b"/>
      <c:layout>
        <c:manualLayout>
          <c:xMode val="edge"/>
          <c:yMode val="edge"/>
          <c:x val="0.25543416093080129"/>
          <c:y val="0.90093511605425569"/>
          <c:w val="0.7232936559251526"/>
          <c:h val="5.575232386928457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Good/friendly people</c:v>
                </c:pt>
                <c:pt idx="1">
                  <c:v>Good local amenities (religious centres/shops/GP/school/gym/etc)</c:v>
                </c:pt>
                <c:pt idx="2">
                  <c:v>Green/open spaces (Parks/commons/greens)</c:v>
                </c:pt>
                <c:pt idx="3">
                  <c:v>Quiet/peaceful</c:v>
                </c:pt>
                <c:pt idx="4">
                  <c:v>Pride in the area</c:v>
                </c:pt>
                <c:pt idx="5">
                  <c:v>There are activities/events/things to do</c:v>
                </c:pt>
                <c:pt idx="6">
                  <c:v>Good public transport</c:v>
                </c:pt>
                <c:pt idx="7">
                  <c:v>Safe/secure area (Inc. good policing)</c:v>
                </c:pt>
                <c:pt idx="8">
                  <c:v>Beautiful/good scenery</c:v>
                </c:pt>
                <c:pt idx="9">
                  <c:v>Good/interesting history/heritage</c:v>
                </c:pt>
                <c:pt idx="10">
                  <c:v>Multicultural</c:v>
                </c:pt>
                <c:pt idx="11">
                  <c:v>Negative topic comments</c:v>
                </c:pt>
                <c:pt idx="12">
                  <c:v>Good housing quality/availability</c:v>
                </c:pt>
                <c:pt idx="13">
                  <c:v>Don't know</c:v>
                </c:pt>
                <c:pt idx="14">
                  <c:v>No/none/nothing - nothing special/no difference to other places</c:v>
                </c:pt>
              </c:strCache>
            </c:strRef>
          </c:cat>
          <c:val>
            <c:numRef>
              <c:f>Sheet1!$B$2:$B$16</c:f>
              <c:numCache>
                <c:formatCode>0%</c:formatCode>
                <c:ptCount val="15"/>
                <c:pt idx="0">
                  <c:v>0.28999999999999998</c:v>
                </c:pt>
                <c:pt idx="1">
                  <c:v>0.16</c:v>
                </c:pt>
                <c:pt idx="2">
                  <c:v>0.13</c:v>
                </c:pt>
                <c:pt idx="3">
                  <c:v>0.11</c:v>
                </c:pt>
                <c:pt idx="4">
                  <c:v>0.08</c:v>
                </c:pt>
                <c:pt idx="5">
                  <c:v>7.0000000000000007E-2</c:v>
                </c:pt>
                <c:pt idx="6">
                  <c:v>0.06</c:v>
                </c:pt>
                <c:pt idx="7">
                  <c:v>0.06</c:v>
                </c:pt>
                <c:pt idx="8">
                  <c:v>0.05</c:v>
                </c:pt>
                <c:pt idx="9">
                  <c:v>0.04</c:v>
                </c:pt>
                <c:pt idx="10">
                  <c:v>0.04</c:v>
                </c:pt>
                <c:pt idx="11">
                  <c:v>0.04</c:v>
                </c:pt>
                <c:pt idx="12">
                  <c:v>0.03</c:v>
                </c:pt>
                <c:pt idx="13">
                  <c:v>0.03</c:v>
                </c:pt>
                <c:pt idx="14">
                  <c:v>0.21</c:v>
                </c:pt>
              </c:numCache>
            </c:numRef>
          </c:val>
          <c:extLst>
            <c:ext xmlns:c16="http://schemas.microsoft.com/office/drawing/2014/chart" uri="{C3380CC4-5D6E-409C-BE32-E72D297353CC}">
              <c16:uniqueId val="{00000000-0529-4218-9F0F-E3C5397CA85A}"/>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t"/>
        <c:numFmt formatCode="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682408070471235"/>
          <c:y val="4.1282688900807774E-2"/>
          <c:w val="0.41770654903596588"/>
          <c:h val="0.91743462219838445"/>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It varies/can be good and bad</c:v>
                </c:pt>
                <c:pt idx="1">
                  <c:v>No/none/nothing - No feelings on the subject</c:v>
                </c:pt>
                <c:pt idx="2">
                  <c:v>+ To have fun/enjoy myself/relax</c:v>
                </c:pt>
                <c:pt idx="3">
                  <c:v>+ Feel connected (keeping in touch with friends/family)</c:v>
                </c:pt>
                <c:pt idx="4">
                  <c:v>- Waste of time (killing time/endless scrolling ""doomscrolling""/unproductive)</c:v>
                </c:pt>
                <c:pt idx="5">
                  <c:v>+ Look up topics/areas of interest (local news/events, hobbies, etc)</c:v>
                </c:pt>
                <c:pt idx="6">
                  <c:v>- Bad/negative (depressing/sad/heavy)</c:v>
                </c:pt>
                <c:pt idx="7">
                  <c:v>+ Browsing/passing time</c:v>
                </c:pt>
                <c:pt idx="8">
                  <c:v>+ Don't take it personally (not influenced affected by other people posts/lives)</c:v>
                </c:pt>
                <c:pt idx="9">
                  <c:v>- Seeing other people's reactions/comments that are negative/rude/hateful</c:v>
                </c:pt>
                <c:pt idx="10">
                  <c:v>+ Updates on current events/news</c:v>
                </c:pt>
                <c:pt idx="11">
                  <c:v>+ I limit the number/type of site/social media I use</c:v>
                </c:pt>
                <c:pt idx="12">
                  <c:v>- Poor quality (fake/meaningless/nonsense)</c:v>
                </c:pt>
                <c:pt idx="13">
                  <c:v>Don't know</c:v>
                </c:pt>
              </c:strCache>
            </c:strRef>
          </c:cat>
          <c:val>
            <c:numRef>
              <c:f>Sheet1!$B$2:$B$15</c:f>
              <c:numCache>
                <c:formatCode>0%</c:formatCode>
                <c:ptCount val="14"/>
                <c:pt idx="0">
                  <c:v>0.2</c:v>
                </c:pt>
                <c:pt idx="1">
                  <c:v>0.17</c:v>
                </c:pt>
                <c:pt idx="2">
                  <c:v>0.15</c:v>
                </c:pt>
                <c:pt idx="3">
                  <c:v>0.14000000000000001</c:v>
                </c:pt>
                <c:pt idx="4">
                  <c:v>0.14000000000000001</c:v>
                </c:pt>
                <c:pt idx="5">
                  <c:v>0.13</c:v>
                </c:pt>
                <c:pt idx="6">
                  <c:v>0.12</c:v>
                </c:pt>
                <c:pt idx="7">
                  <c:v>0.09</c:v>
                </c:pt>
                <c:pt idx="8">
                  <c:v>0.06</c:v>
                </c:pt>
                <c:pt idx="9">
                  <c:v>0.06</c:v>
                </c:pt>
                <c:pt idx="10">
                  <c:v>0.04</c:v>
                </c:pt>
                <c:pt idx="11">
                  <c:v>0.04</c:v>
                </c:pt>
                <c:pt idx="12">
                  <c:v>0.04</c:v>
                </c:pt>
                <c:pt idx="13">
                  <c:v>0.03</c:v>
                </c:pt>
              </c:numCache>
            </c:numRef>
          </c:val>
          <c:extLst>
            <c:ext xmlns:c16="http://schemas.microsoft.com/office/drawing/2014/chart" uri="{C3380CC4-5D6E-409C-BE32-E72D297353CC}">
              <c16:uniqueId val="{00000000-0529-4218-9F0F-E3C5397CA85A}"/>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t"/>
        <c:numFmt formatCode="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698291992086201"/>
          <c:y val="0.12727708584610953"/>
          <c:w val="0.15157713692301941"/>
          <c:h val="0.55999972050403868"/>
        </c:manualLayout>
      </c:layout>
      <c:pieChart>
        <c:varyColors val="1"/>
        <c:ser>
          <c:idx val="0"/>
          <c:order val="0"/>
          <c:tx>
            <c:strRef>
              <c:f>Sheet1!$B$1</c:f>
              <c:strCache>
                <c:ptCount val="1"/>
                <c:pt idx="0">
                  <c:v>Column1</c:v>
                </c:pt>
              </c:strCache>
            </c:strRef>
          </c:tx>
          <c:spPr>
            <a:solidFill>
              <a:schemeClr val="accent2"/>
            </a:solidFill>
          </c:spPr>
          <c:dPt>
            <c:idx val="0"/>
            <c:bubble3D val="0"/>
            <c:spPr>
              <a:solidFill>
                <a:schemeClr val="accent2">
                  <a:lumMod val="60000"/>
                  <a:lumOff val="40000"/>
                </a:schemeClr>
              </a:solidFill>
              <a:ln>
                <a:noFill/>
              </a:ln>
              <a:effectLst/>
            </c:spPr>
            <c:extLst>
              <c:ext xmlns:c16="http://schemas.microsoft.com/office/drawing/2014/chart" uri="{C3380CC4-5D6E-409C-BE32-E72D297353CC}">
                <c16:uniqueId val="{00000007-452F-42E1-A6D1-99BE3DA82216}"/>
              </c:ext>
            </c:extLst>
          </c:dPt>
          <c:dPt>
            <c:idx val="1"/>
            <c:bubble3D val="0"/>
            <c:spPr>
              <a:solidFill>
                <a:schemeClr val="accent2"/>
              </a:solidFill>
              <a:ln>
                <a:noFill/>
              </a:ln>
              <a:effectLst/>
            </c:spPr>
            <c:extLst>
              <c:ext xmlns:c16="http://schemas.microsoft.com/office/drawing/2014/chart" uri="{C3380CC4-5D6E-409C-BE32-E72D297353CC}">
                <c16:uniqueId val="{00000003-96FC-4256-AE25-9500B0A2B79C}"/>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452F-42E1-A6D1-99BE3DA8221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c:formatCode>
                <c:ptCount val="2"/>
                <c:pt idx="0">
                  <c:v>0.45</c:v>
                </c:pt>
                <c:pt idx="1">
                  <c:v>0.55000000000000004</c:v>
                </c:pt>
              </c:numCache>
            </c:numRef>
          </c:val>
          <c:extLst>
            <c:ext xmlns:c16="http://schemas.microsoft.com/office/drawing/2014/chart" uri="{C3380CC4-5D6E-409C-BE32-E72D297353CC}">
              <c16:uniqueId val="{00000000-452F-42E1-A6D1-99BE3DA82216}"/>
            </c:ext>
          </c:extLst>
        </c:ser>
        <c:dLbls>
          <c:showLegendKey val="0"/>
          <c:showVal val="0"/>
          <c:showCatName val="0"/>
          <c:showSerName val="0"/>
          <c:showPercent val="0"/>
          <c:showBubbleSize val="0"/>
          <c:showLeaderLines val="1"/>
        </c:dLbls>
        <c:firstSliceAng val="192"/>
      </c:pieChart>
      <c:spPr>
        <a:noFill/>
        <a:ln>
          <a:noFill/>
        </a:ln>
        <a:effectLst/>
      </c:spPr>
    </c:plotArea>
    <c:legend>
      <c:legendPos val="b"/>
      <c:layout>
        <c:manualLayout>
          <c:xMode val="edge"/>
          <c:yMode val="edge"/>
          <c:x val="0.40860531438142228"/>
          <c:y val="0.66467449595643702"/>
          <c:w val="0.18623171926031601"/>
          <c:h val="0.1005618307540822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30665017827016"/>
          <c:y val="5.5626056049607832E-2"/>
          <c:w val="0.83796007088310664"/>
          <c:h val="0.82856690080697115"/>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Feel positive about social life (1810)</c:v>
                </c:pt>
                <c:pt idx="1">
                  <c:v>Feel neutral about social life (637)</c:v>
                </c:pt>
                <c:pt idx="2">
                  <c:v>Feel negative about social life (309)</c:v>
                </c:pt>
              </c:strCache>
            </c:strRef>
          </c:cat>
          <c:val>
            <c:numRef>
              <c:f>Sheet1!$B$2:$B$4</c:f>
              <c:numCache>
                <c:formatCode>0.0</c:formatCode>
                <c:ptCount val="3"/>
                <c:pt idx="0">
                  <c:v>2.8</c:v>
                </c:pt>
                <c:pt idx="1">
                  <c:v>1.7</c:v>
                </c:pt>
                <c:pt idx="2">
                  <c:v>1.1000000000000001</c:v>
                </c:pt>
              </c:numCache>
            </c:numRef>
          </c:val>
          <c:extLst>
            <c:ext xmlns:c16="http://schemas.microsoft.com/office/drawing/2014/chart" uri="{C3380CC4-5D6E-409C-BE32-E72D297353CC}">
              <c16:uniqueId val="{00000000-CA4E-4936-AA45-76C999195051}"/>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r"/>
        <c:numFmt formatCode="0.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30665017827016"/>
          <c:y val="5.5626056049607832E-2"/>
          <c:w val="0.83796007088310664"/>
          <c:h val="0.82856690080697115"/>
        </c:manualLayout>
      </c:layout>
      <c:barChart>
        <c:barDir val="col"/>
        <c:grouping val="clustered"/>
        <c:varyColors val="0"/>
        <c:ser>
          <c:idx val="0"/>
          <c:order val="0"/>
          <c:tx>
            <c:strRef>
              <c:f>Sheet1!$B$1</c:f>
              <c:strCache>
                <c:ptCount val="1"/>
                <c:pt idx="0">
                  <c:v>Series 1</c:v>
                </c:pt>
              </c:strCache>
            </c:strRef>
          </c:tx>
          <c:spPr>
            <a:solidFill>
              <a:schemeClr val="accent2"/>
            </a:solidFill>
            <a:ln>
              <a:solidFill>
                <a:schemeClr val="accent2"/>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Feel positive about social life (1810)</c:v>
                </c:pt>
                <c:pt idx="1">
                  <c:v>Feel neutral about social life (637)</c:v>
                </c:pt>
                <c:pt idx="2">
                  <c:v>Feel negative about social life (309)</c:v>
                </c:pt>
              </c:strCache>
            </c:strRef>
          </c:cat>
          <c:val>
            <c:numRef>
              <c:f>Sheet1!$B$2:$B$4</c:f>
              <c:numCache>
                <c:formatCode>0.0</c:formatCode>
                <c:ptCount val="3"/>
                <c:pt idx="0">
                  <c:v>2.8</c:v>
                </c:pt>
                <c:pt idx="1">
                  <c:v>1.8</c:v>
                </c:pt>
                <c:pt idx="2">
                  <c:v>1.2</c:v>
                </c:pt>
              </c:numCache>
            </c:numRef>
          </c:val>
          <c:extLst>
            <c:ext xmlns:c16="http://schemas.microsoft.com/office/drawing/2014/chart" uri="{C3380CC4-5D6E-409C-BE32-E72D297353CC}">
              <c16:uniqueId val="{00000000-CA4E-4936-AA45-76C999195051}"/>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r"/>
        <c:numFmt formatCode="0.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30665017827016"/>
          <c:y val="5.5626056049607832E-2"/>
          <c:w val="0.83796007088310664"/>
          <c:h val="0.82856690080697115"/>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Feel positive about social life (1810)</c:v>
                </c:pt>
                <c:pt idx="1">
                  <c:v>Feel neutral about social life (637)</c:v>
                </c:pt>
                <c:pt idx="2">
                  <c:v>Feel negative about social life (309)</c:v>
                </c:pt>
              </c:strCache>
            </c:strRef>
          </c:cat>
          <c:val>
            <c:numRef>
              <c:f>Sheet1!$B$2:$B$4</c:f>
              <c:numCache>
                <c:formatCode>0.0</c:formatCode>
                <c:ptCount val="3"/>
                <c:pt idx="0">
                  <c:v>2.1</c:v>
                </c:pt>
                <c:pt idx="1">
                  <c:v>1.1000000000000001</c:v>
                </c:pt>
                <c:pt idx="2">
                  <c:v>0.8</c:v>
                </c:pt>
              </c:numCache>
            </c:numRef>
          </c:val>
          <c:extLst>
            <c:ext xmlns:c16="http://schemas.microsoft.com/office/drawing/2014/chart" uri="{C3380CC4-5D6E-409C-BE32-E72D297353CC}">
              <c16:uniqueId val="{00000000-CA4E-4936-AA45-76C999195051}"/>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r"/>
        <c:numFmt formatCode="0.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30665017827016"/>
          <c:y val="5.5626056049607832E-2"/>
          <c:w val="0.83796007088310664"/>
          <c:h val="0.82856690080697115"/>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Feel positive about social life (1810)</c:v>
                </c:pt>
                <c:pt idx="1">
                  <c:v>Feel neutral about social life (637)</c:v>
                </c:pt>
                <c:pt idx="2">
                  <c:v>Feel negative about social life (309)</c:v>
                </c:pt>
              </c:strCache>
            </c:strRef>
          </c:cat>
          <c:val>
            <c:numRef>
              <c:f>Sheet1!$B$2:$B$4</c:f>
              <c:numCache>
                <c:formatCode>0.0</c:formatCode>
                <c:ptCount val="3"/>
                <c:pt idx="0">
                  <c:v>2</c:v>
                </c:pt>
                <c:pt idx="1">
                  <c:v>1</c:v>
                </c:pt>
                <c:pt idx="2">
                  <c:v>0.7</c:v>
                </c:pt>
              </c:numCache>
            </c:numRef>
          </c:val>
          <c:extLst>
            <c:ext xmlns:c16="http://schemas.microsoft.com/office/drawing/2014/chart" uri="{C3380CC4-5D6E-409C-BE32-E72D297353CC}">
              <c16:uniqueId val="{00000000-CA4E-4936-AA45-76C999195051}"/>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r"/>
        <c:numFmt formatCode="0.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0 hours </c:v>
                </c:pt>
                <c:pt idx="1">
                  <c:v>Up to 1 hour </c:v>
                </c:pt>
                <c:pt idx="2">
                  <c:v>1-2 hours </c:v>
                </c:pt>
                <c:pt idx="3">
                  <c:v>3-5 hours</c:v>
                </c:pt>
                <c:pt idx="4">
                  <c:v>6-9 hours </c:v>
                </c:pt>
                <c:pt idx="5">
                  <c:v>10-19 hours</c:v>
                </c:pt>
                <c:pt idx="6">
                  <c:v>20-29 hours </c:v>
                </c:pt>
                <c:pt idx="7">
                  <c:v>30-50 hours </c:v>
                </c:pt>
                <c:pt idx="8">
                  <c:v>More than 50 hours</c:v>
                </c:pt>
              </c:strCache>
            </c:strRef>
          </c:cat>
          <c:val>
            <c:numRef>
              <c:f>Sheet1!$B$2:$B$11</c:f>
              <c:numCache>
                <c:formatCode>0%</c:formatCode>
                <c:ptCount val="10"/>
                <c:pt idx="0">
                  <c:v>0.27</c:v>
                </c:pt>
                <c:pt idx="1">
                  <c:v>0.11</c:v>
                </c:pt>
                <c:pt idx="2">
                  <c:v>0.13</c:v>
                </c:pt>
                <c:pt idx="3">
                  <c:v>0.13</c:v>
                </c:pt>
                <c:pt idx="4">
                  <c:v>0.11</c:v>
                </c:pt>
                <c:pt idx="5">
                  <c:v>0.13</c:v>
                </c:pt>
                <c:pt idx="6">
                  <c:v>0.06</c:v>
                </c:pt>
                <c:pt idx="7">
                  <c:v>0.04</c:v>
                </c:pt>
                <c:pt idx="8">
                  <c:v>0.02</c:v>
                </c:pt>
                <c:pt idx="9">
                  <c:v>0.01</c:v>
                </c:pt>
              </c:numCache>
            </c:numRef>
          </c:val>
          <c:extLst>
            <c:ext xmlns:c16="http://schemas.microsoft.com/office/drawing/2014/chart" uri="{C3380CC4-5D6E-409C-BE32-E72D297353CC}">
              <c16:uniqueId val="{00000000-F2C7-4401-AC98-EEFC1EC6D5B7}"/>
            </c:ext>
          </c:extLst>
        </c:ser>
        <c:dLbls>
          <c:showLegendKey val="0"/>
          <c:showVal val="0"/>
          <c:showCatName val="0"/>
          <c:showSerName val="0"/>
          <c:showPercent val="0"/>
          <c:showBubbleSize val="0"/>
        </c:dLbls>
        <c:gapWidth val="219"/>
        <c:overlap val="-27"/>
        <c:axId val="1678611888"/>
        <c:axId val="1678612368"/>
      </c:barChart>
      <c:catAx>
        <c:axId val="167861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8612368"/>
        <c:crosses val="autoZero"/>
        <c:auto val="1"/>
        <c:lblAlgn val="ctr"/>
        <c:lblOffset val="100"/>
        <c:noMultiLvlLbl val="0"/>
      </c:catAx>
      <c:valAx>
        <c:axId val="1678612368"/>
        <c:scaling>
          <c:orientation val="minMax"/>
        </c:scaling>
        <c:delete val="1"/>
        <c:axPos val="l"/>
        <c:numFmt formatCode="0%" sourceLinked="1"/>
        <c:majorTickMark val="none"/>
        <c:minorTickMark val="none"/>
        <c:tickLblPos val="nextTo"/>
        <c:crossAx val="167861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0 hours </c:v>
                </c:pt>
                <c:pt idx="1">
                  <c:v>Up to 1 hour </c:v>
                </c:pt>
                <c:pt idx="2">
                  <c:v>1-2 hours </c:v>
                </c:pt>
                <c:pt idx="3">
                  <c:v>3-5 hours</c:v>
                </c:pt>
                <c:pt idx="4">
                  <c:v>6-9 hours </c:v>
                </c:pt>
                <c:pt idx="5">
                  <c:v>10-19 hours</c:v>
                </c:pt>
                <c:pt idx="6">
                  <c:v>20-29 hours </c:v>
                </c:pt>
                <c:pt idx="7">
                  <c:v>30-50 hours </c:v>
                </c:pt>
                <c:pt idx="8">
                  <c:v>More than 50 hours</c:v>
                </c:pt>
              </c:strCache>
            </c:strRef>
          </c:cat>
          <c:val>
            <c:numRef>
              <c:f>Sheet1!$B$2:$B$11</c:f>
              <c:numCache>
                <c:formatCode>0%</c:formatCode>
                <c:ptCount val="10"/>
                <c:pt idx="0">
                  <c:v>0.64</c:v>
                </c:pt>
                <c:pt idx="1">
                  <c:v>0.09</c:v>
                </c:pt>
                <c:pt idx="2">
                  <c:v>0.08</c:v>
                </c:pt>
                <c:pt idx="3">
                  <c:v>7.0000000000000007E-2</c:v>
                </c:pt>
                <c:pt idx="4">
                  <c:v>0.05</c:v>
                </c:pt>
                <c:pt idx="5">
                  <c:v>0.04</c:v>
                </c:pt>
                <c:pt idx="6">
                  <c:v>0.01</c:v>
                </c:pt>
                <c:pt idx="7">
                  <c:v>0.01</c:v>
                </c:pt>
                <c:pt idx="8">
                  <c:v>0.01</c:v>
                </c:pt>
                <c:pt idx="9">
                  <c:v>0.01</c:v>
                </c:pt>
              </c:numCache>
            </c:numRef>
          </c:val>
          <c:extLst>
            <c:ext xmlns:c16="http://schemas.microsoft.com/office/drawing/2014/chart" uri="{C3380CC4-5D6E-409C-BE32-E72D297353CC}">
              <c16:uniqueId val="{00000000-D73F-4285-B764-61EE8DFE3F04}"/>
            </c:ext>
          </c:extLst>
        </c:ser>
        <c:dLbls>
          <c:showLegendKey val="0"/>
          <c:showVal val="0"/>
          <c:showCatName val="0"/>
          <c:showSerName val="0"/>
          <c:showPercent val="0"/>
          <c:showBubbleSize val="0"/>
        </c:dLbls>
        <c:gapWidth val="219"/>
        <c:overlap val="-27"/>
        <c:axId val="1678611888"/>
        <c:axId val="1678612368"/>
      </c:barChart>
      <c:catAx>
        <c:axId val="167861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8612368"/>
        <c:crosses val="autoZero"/>
        <c:auto val="1"/>
        <c:lblAlgn val="ctr"/>
        <c:lblOffset val="100"/>
        <c:noMultiLvlLbl val="0"/>
      </c:catAx>
      <c:valAx>
        <c:axId val="1678612368"/>
        <c:scaling>
          <c:orientation val="minMax"/>
        </c:scaling>
        <c:delete val="1"/>
        <c:axPos val="l"/>
        <c:numFmt formatCode="0%" sourceLinked="1"/>
        <c:majorTickMark val="none"/>
        <c:minorTickMark val="none"/>
        <c:tickLblPos val="nextTo"/>
        <c:crossAx val="167861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0 hours </c:v>
                </c:pt>
                <c:pt idx="1">
                  <c:v>Up to 1 hour </c:v>
                </c:pt>
                <c:pt idx="2">
                  <c:v>1-2 hours </c:v>
                </c:pt>
                <c:pt idx="3">
                  <c:v>3-5 hours</c:v>
                </c:pt>
                <c:pt idx="4">
                  <c:v>6-9 hours </c:v>
                </c:pt>
                <c:pt idx="5">
                  <c:v>10-19 hours</c:v>
                </c:pt>
                <c:pt idx="6">
                  <c:v>20-29 hours </c:v>
                </c:pt>
                <c:pt idx="7">
                  <c:v>30-50 hours </c:v>
                </c:pt>
                <c:pt idx="8">
                  <c:v>More than 50 hours</c:v>
                </c:pt>
              </c:strCache>
            </c:strRef>
          </c:cat>
          <c:val>
            <c:numRef>
              <c:f>Sheet1!$B$2:$B$11</c:f>
              <c:numCache>
                <c:formatCode>0%</c:formatCode>
                <c:ptCount val="10"/>
                <c:pt idx="0">
                  <c:v>0.06</c:v>
                </c:pt>
                <c:pt idx="1">
                  <c:v>0.1</c:v>
                </c:pt>
                <c:pt idx="2">
                  <c:v>0.14000000000000001</c:v>
                </c:pt>
                <c:pt idx="3">
                  <c:v>0.2</c:v>
                </c:pt>
                <c:pt idx="4">
                  <c:v>0.14000000000000001</c:v>
                </c:pt>
                <c:pt idx="5">
                  <c:v>0.16</c:v>
                </c:pt>
                <c:pt idx="6">
                  <c:v>0.1</c:v>
                </c:pt>
                <c:pt idx="7">
                  <c:v>0.06</c:v>
                </c:pt>
                <c:pt idx="8">
                  <c:v>0.04</c:v>
                </c:pt>
                <c:pt idx="9">
                  <c:v>0.01</c:v>
                </c:pt>
              </c:numCache>
            </c:numRef>
          </c:val>
          <c:extLst>
            <c:ext xmlns:c16="http://schemas.microsoft.com/office/drawing/2014/chart" uri="{C3380CC4-5D6E-409C-BE32-E72D297353CC}">
              <c16:uniqueId val="{00000000-5BF5-4F05-BA23-C6FDA9FDB8DB}"/>
            </c:ext>
          </c:extLst>
        </c:ser>
        <c:dLbls>
          <c:showLegendKey val="0"/>
          <c:showVal val="0"/>
          <c:showCatName val="0"/>
          <c:showSerName val="0"/>
          <c:showPercent val="0"/>
          <c:showBubbleSize val="0"/>
        </c:dLbls>
        <c:gapWidth val="219"/>
        <c:overlap val="-27"/>
        <c:axId val="1678611888"/>
        <c:axId val="1678612368"/>
      </c:barChart>
      <c:catAx>
        <c:axId val="167861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8612368"/>
        <c:crosses val="autoZero"/>
        <c:auto val="1"/>
        <c:lblAlgn val="ctr"/>
        <c:lblOffset val="100"/>
        <c:noMultiLvlLbl val="0"/>
      </c:catAx>
      <c:valAx>
        <c:axId val="1678612368"/>
        <c:scaling>
          <c:orientation val="minMax"/>
        </c:scaling>
        <c:delete val="1"/>
        <c:axPos val="l"/>
        <c:numFmt formatCode="0%" sourceLinked="1"/>
        <c:majorTickMark val="none"/>
        <c:minorTickMark val="none"/>
        <c:tickLblPos val="nextTo"/>
        <c:crossAx val="167861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0 hours </c:v>
                </c:pt>
                <c:pt idx="1">
                  <c:v>Up to 1 hour </c:v>
                </c:pt>
                <c:pt idx="2">
                  <c:v>1-2 hours </c:v>
                </c:pt>
                <c:pt idx="3">
                  <c:v>3-5 hours</c:v>
                </c:pt>
                <c:pt idx="4">
                  <c:v>6-9 hours </c:v>
                </c:pt>
                <c:pt idx="5">
                  <c:v>10-19 hours</c:v>
                </c:pt>
                <c:pt idx="6">
                  <c:v>20-29 hours </c:v>
                </c:pt>
                <c:pt idx="7">
                  <c:v>30-50 hours </c:v>
                </c:pt>
                <c:pt idx="8">
                  <c:v>More than 50 hours</c:v>
                </c:pt>
              </c:strCache>
            </c:strRef>
          </c:cat>
          <c:val>
            <c:numRef>
              <c:f>Sheet1!$B$2:$B$10</c:f>
              <c:numCache>
                <c:formatCode>0%</c:formatCode>
                <c:ptCount val="9"/>
                <c:pt idx="0">
                  <c:v>0.22</c:v>
                </c:pt>
                <c:pt idx="1">
                  <c:v>0.12</c:v>
                </c:pt>
                <c:pt idx="2">
                  <c:v>0.19</c:v>
                </c:pt>
                <c:pt idx="3">
                  <c:v>0.22</c:v>
                </c:pt>
                <c:pt idx="4">
                  <c:v>0.12</c:v>
                </c:pt>
                <c:pt idx="5">
                  <c:v>0.09</c:v>
                </c:pt>
                <c:pt idx="6">
                  <c:v>0.03</c:v>
                </c:pt>
                <c:pt idx="7">
                  <c:v>0.01</c:v>
                </c:pt>
                <c:pt idx="8" formatCode="General">
                  <c:v>0</c:v>
                </c:pt>
              </c:numCache>
            </c:numRef>
          </c:val>
          <c:extLst>
            <c:ext xmlns:c16="http://schemas.microsoft.com/office/drawing/2014/chart" uri="{C3380CC4-5D6E-409C-BE32-E72D297353CC}">
              <c16:uniqueId val="{00000000-1EB9-44F6-94EF-C082FA96378B}"/>
            </c:ext>
          </c:extLst>
        </c:ser>
        <c:dLbls>
          <c:showLegendKey val="0"/>
          <c:showVal val="0"/>
          <c:showCatName val="0"/>
          <c:showSerName val="0"/>
          <c:showPercent val="0"/>
          <c:showBubbleSize val="0"/>
        </c:dLbls>
        <c:gapWidth val="219"/>
        <c:overlap val="-27"/>
        <c:axId val="1678611888"/>
        <c:axId val="1678612368"/>
      </c:barChart>
      <c:catAx>
        <c:axId val="167861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8612368"/>
        <c:crosses val="autoZero"/>
        <c:auto val="1"/>
        <c:lblAlgn val="ctr"/>
        <c:lblOffset val="100"/>
        <c:noMultiLvlLbl val="0"/>
      </c:catAx>
      <c:valAx>
        <c:axId val="1678612368"/>
        <c:scaling>
          <c:orientation val="minMax"/>
        </c:scaling>
        <c:delete val="1"/>
        <c:axPos val="l"/>
        <c:numFmt formatCode="0%" sourceLinked="1"/>
        <c:majorTickMark val="none"/>
        <c:minorTickMark val="none"/>
        <c:tickLblPos val="nextTo"/>
        <c:crossAx val="167861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0 hours </c:v>
                </c:pt>
                <c:pt idx="1">
                  <c:v>Up to 1 hour </c:v>
                </c:pt>
                <c:pt idx="2">
                  <c:v>1-2 hours </c:v>
                </c:pt>
                <c:pt idx="3">
                  <c:v>3-5 hours</c:v>
                </c:pt>
                <c:pt idx="4">
                  <c:v>6-9 hours </c:v>
                </c:pt>
                <c:pt idx="5">
                  <c:v>10-19 hours</c:v>
                </c:pt>
                <c:pt idx="6">
                  <c:v>20-29 hours </c:v>
                </c:pt>
                <c:pt idx="7">
                  <c:v>30-50 hours </c:v>
                </c:pt>
                <c:pt idx="8">
                  <c:v>More than 50 hours</c:v>
                </c:pt>
              </c:strCache>
            </c:strRef>
          </c:cat>
          <c:val>
            <c:numRef>
              <c:f>Sheet1!$B$2:$B$10</c:f>
              <c:numCache>
                <c:formatCode>0%</c:formatCode>
                <c:ptCount val="9"/>
                <c:pt idx="0">
                  <c:v>0.68</c:v>
                </c:pt>
                <c:pt idx="1">
                  <c:v>0.09</c:v>
                </c:pt>
                <c:pt idx="2">
                  <c:v>0.08</c:v>
                </c:pt>
                <c:pt idx="3">
                  <c:v>0.06</c:v>
                </c:pt>
                <c:pt idx="4">
                  <c:v>0.03</c:v>
                </c:pt>
                <c:pt idx="5">
                  <c:v>0.03</c:v>
                </c:pt>
                <c:pt idx="6">
                  <c:v>0.01</c:v>
                </c:pt>
                <c:pt idx="7">
                  <c:v>0.01</c:v>
                </c:pt>
                <c:pt idx="8">
                  <c:v>0</c:v>
                </c:pt>
              </c:numCache>
            </c:numRef>
          </c:val>
          <c:extLst>
            <c:ext xmlns:c16="http://schemas.microsoft.com/office/drawing/2014/chart" uri="{C3380CC4-5D6E-409C-BE32-E72D297353CC}">
              <c16:uniqueId val="{00000000-F2C7-4401-AC98-EEFC1EC6D5B7}"/>
            </c:ext>
          </c:extLst>
        </c:ser>
        <c:dLbls>
          <c:showLegendKey val="0"/>
          <c:showVal val="0"/>
          <c:showCatName val="0"/>
          <c:showSerName val="0"/>
          <c:showPercent val="0"/>
          <c:showBubbleSize val="0"/>
        </c:dLbls>
        <c:gapWidth val="219"/>
        <c:overlap val="-27"/>
        <c:axId val="1678611888"/>
        <c:axId val="1678612368"/>
      </c:barChart>
      <c:catAx>
        <c:axId val="167861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8612368"/>
        <c:crosses val="autoZero"/>
        <c:auto val="1"/>
        <c:lblAlgn val="ctr"/>
        <c:lblOffset val="100"/>
        <c:noMultiLvlLbl val="0"/>
      </c:catAx>
      <c:valAx>
        <c:axId val="1678612368"/>
        <c:scaling>
          <c:orientation val="minMax"/>
        </c:scaling>
        <c:delete val="1"/>
        <c:axPos val="l"/>
        <c:numFmt formatCode="0%" sourceLinked="1"/>
        <c:majorTickMark val="none"/>
        <c:minorTickMark val="none"/>
        <c:tickLblPos val="nextTo"/>
        <c:crossAx val="167861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0 hours </c:v>
                </c:pt>
                <c:pt idx="1">
                  <c:v>Up to 1 hour </c:v>
                </c:pt>
                <c:pt idx="2">
                  <c:v>1-2 hours </c:v>
                </c:pt>
                <c:pt idx="3">
                  <c:v>3-5 hours</c:v>
                </c:pt>
                <c:pt idx="4">
                  <c:v>6-9 hours </c:v>
                </c:pt>
                <c:pt idx="5">
                  <c:v>10-19 hours</c:v>
                </c:pt>
                <c:pt idx="6">
                  <c:v>20-29 hours </c:v>
                </c:pt>
                <c:pt idx="7">
                  <c:v>30-50 hours </c:v>
                </c:pt>
                <c:pt idx="8">
                  <c:v>More than 50 hours</c:v>
                </c:pt>
              </c:strCache>
            </c:strRef>
          </c:cat>
          <c:val>
            <c:numRef>
              <c:f>Sheet1!$B$2:$B$10</c:f>
              <c:numCache>
                <c:formatCode>0%</c:formatCode>
                <c:ptCount val="9"/>
                <c:pt idx="0">
                  <c:v>0.63</c:v>
                </c:pt>
                <c:pt idx="1">
                  <c:v>0.09</c:v>
                </c:pt>
                <c:pt idx="2">
                  <c:v>0.09</c:v>
                </c:pt>
                <c:pt idx="3">
                  <c:v>0.08</c:v>
                </c:pt>
                <c:pt idx="4">
                  <c:v>0.04</c:v>
                </c:pt>
                <c:pt idx="5">
                  <c:v>0.03</c:v>
                </c:pt>
                <c:pt idx="6">
                  <c:v>0.01</c:v>
                </c:pt>
                <c:pt idx="7">
                  <c:v>0.01</c:v>
                </c:pt>
                <c:pt idx="8">
                  <c:v>0.01</c:v>
                </c:pt>
              </c:numCache>
            </c:numRef>
          </c:val>
          <c:extLst>
            <c:ext xmlns:c16="http://schemas.microsoft.com/office/drawing/2014/chart" uri="{C3380CC4-5D6E-409C-BE32-E72D297353CC}">
              <c16:uniqueId val="{00000000-D73F-4285-B764-61EE8DFE3F04}"/>
            </c:ext>
          </c:extLst>
        </c:ser>
        <c:dLbls>
          <c:showLegendKey val="0"/>
          <c:showVal val="0"/>
          <c:showCatName val="0"/>
          <c:showSerName val="0"/>
          <c:showPercent val="0"/>
          <c:showBubbleSize val="0"/>
        </c:dLbls>
        <c:gapWidth val="219"/>
        <c:overlap val="-27"/>
        <c:axId val="1678611888"/>
        <c:axId val="1678612368"/>
      </c:barChart>
      <c:catAx>
        <c:axId val="167861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8612368"/>
        <c:crosses val="autoZero"/>
        <c:auto val="1"/>
        <c:lblAlgn val="ctr"/>
        <c:lblOffset val="100"/>
        <c:noMultiLvlLbl val="0"/>
      </c:catAx>
      <c:valAx>
        <c:axId val="1678612368"/>
        <c:scaling>
          <c:orientation val="minMax"/>
        </c:scaling>
        <c:delete val="1"/>
        <c:axPos val="l"/>
        <c:numFmt formatCode="0%" sourceLinked="1"/>
        <c:majorTickMark val="none"/>
        <c:minorTickMark val="none"/>
        <c:tickLblPos val="nextTo"/>
        <c:crossAx val="167861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18 to 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0.11</c:v>
                </c:pt>
              </c:numCache>
            </c:numRef>
          </c:val>
          <c:extLst>
            <c:ext xmlns:c16="http://schemas.microsoft.com/office/drawing/2014/chart" uri="{C3380CC4-5D6E-409C-BE32-E72D297353CC}">
              <c16:uniqueId val="{00000000-5D59-4636-BDFA-2D634CA51D6D}"/>
            </c:ext>
          </c:extLst>
        </c:ser>
        <c:ser>
          <c:idx val="1"/>
          <c:order val="1"/>
          <c:tx>
            <c:strRef>
              <c:f>Sheet1!$C$1</c:f>
              <c:strCache>
                <c:ptCount val="1"/>
                <c:pt idx="0">
                  <c:v>25 to 34</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0.18</c:v>
                </c:pt>
              </c:numCache>
            </c:numRef>
          </c:val>
          <c:extLst>
            <c:ext xmlns:c16="http://schemas.microsoft.com/office/drawing/2014/chart" uri="{C3380CC4-5D6E-409C-BE32-E72D297353CC}">
              <c16:uniqueId val="{00000001-5D59-4636-BDFA-2D634CA51D6D}"/>
            </c:ext>
          </c:extLst>
        </c:ser>
        <c:ser>
          <c:idx val="2"/>
          <c:order val="2"/>
          <c:tx>
            <c:strRef>
              <c:f>Sheet1!$D$1</c:f>
              <c:strCache>
                <c:ptCount val="1"/>
                <c:pt idx="0">
                  <c:v>35 to 44</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0.18</c:v>
                </c:pt>
              </c:numCache>
            </c:numRef>
          </c:val>
          <c:extLst>
            <c:ext xmlns:c16="http://schemas.microsoft.com/office/drawing/2014/chart" uri="{C3380CC4-5D6E-409C-BE32-E72D297353CC}">
              <c16:uniqueId val="{00000002-5D59-4636-BDFA-2D634CA51D6D}"/>
            </c:ext>
          </c:extLst>
        </c:ser>
        <c:ser>
          <c:idx val="3"/>
          <c:order val="3"/>
          <c:tx>
            <c:strRef>
              <c:f>Sheet1!$E$1</c:f>
              <c:strCache>
                <c:ptCount val="1"/>
                <c:pt idx="0">
                  <c:v>45 to 54</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0.15</c:v>
                </c:pt>
              </c:numCache>
            </c:numRef>
          </c:val>
          <c:extLst>
            <c:ext xmlns:c16="http://schemas.microsoft.com/office/drawing/2014/chart" uri="{C3380CC4-5D6E-409C-BE32-E72D297353CC}">
              <c16:uniqueId val="{00000003-5D59-4636-BDFA-2D634CA51D6D}"/>
            </c:ext>
          </c:extLst>
        </c:ser>
        <c:ser>
          <c:idx val="4"/>
          <c:order val="4"/>
          <c:tx>
            <c:strRef>
              <c:f>Sheet1!$F$1</c:f>
              <c:strCache>
                <c:ptCount val="1"/>
                <c:pt idx="0">
                  <c:v>55 to 64</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0.17</c:v>
                </c:pt>
              </c:numCache>
            </c:numRef>
          </c:val>
          <c:extLst>
            <c:ext xmlns:c16="http://schemas.microsoft.com/office/drawing/2014/chart" uri="{C3380CC4-5D6E-409C-BE32-E72D297353CC}">
              <c16:uniqueId val="{00000004-5D59-4636-BDFA-2D634CA51D6D}"/>
            </c:ext>
          </c:extLst>
        </c:ser>
        <c:ser>
          <c:idx val="5"/>
          <c:order val="5"/>
          <c:tx>
            <c:strRef>
              <c:f>Sheet1!$G$1</c:f>
              <c:strCache>
                <c:ptCount val="1"/>
                <c:pt idx="0">
                  <c:v>65 to 74</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0%</c:formatCode>
                <c:ptCount val="1"/>
                <c:pt idx="0">
                  <c:v>0.13</c:v>
                </c:pt>
              </c:numCache>
            </c:numRef>
          </c:val>
          <c:extLst>
            <c:ext xmlns:c16="http://schemas.microsoft.com/office/drawing/2014/chart" uri="{C3380CC4-5D6E-409C-BE32-E72D297353CC}">
              <c16:uniqueId val="{00000005-5D59-4636-BDFA-2D634CA51D6D}"/>
            </c:ext>
          </c:extLst>
        </c:ser>
        <c:ser>
          <c:idx val="6"/>
          <c:order val="6"/>
          <c:tx>
            <c:strRef>
              <c:f>Sheet1!$H$1</c:f>
              <c:strCache>
                <c:ptCount val="1"/>
                <c:pt idx="0">
                  <c:v>75+</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Sheet1!$H$2</c:f>
              <c:numCache>
                <c:formatCode>0%</c:formatCode>
                <c:ptCount val="1"/>
                <c:pt idx="0">
                  <c:v>0.06</c:v>
                </c:pt>
              </c:numCache>
            </c:numRef>
          </c:val>
          <c:extLst>
            <c:ext xmlns:c16="http://schemas.microsoft.com/office/drawing/2014/chart" uri="{C3380CC4-5D6E-409C-BE32-E72D297353CC}">
              <c16:uniqueId val="{00000000-0FAB-481B-BF6F-182AA5EA4050}"/>
            </c:ext>
          </c:extLst>
        </c:ser>
        <c:ser>
          <c:idx val="7"/>
          <c:order val="7"/>
          <c:tx>
            <c:strRef>
              <c:f>Sheet1!$I$1</c:f>
              <c:strCache>
                <c:ptCount val="1"/>
                <c:pt idx="0">
                  <c:v>Prefer not to say</c:v>
                </c:pt>
              </c:strCache>
            </c:strRef>
          </c:tx>
          <c:spPr>
            <a:solidFill>
              <a:schemeClr val="accent2">
                <a:lumMod val="60000"/>
              </a:schemeClr>
            </a:solidFill>
            <a:ln>
              <a:noFill/>
            </a:ln>
            <a:effectLst/>
          </c:spPr>
          <c:invertIfNegative val="0"/>
          <c:cat>
            <c:numRef>
              <c:f>Sheet1!$A$2</c:f>
              <c:numCache>
                <c:formatCode>General</c:formatCode>
                <c:ptCount val="1"/>
              </c:numCache>
            </c:numRef>
          </c:cat>
          <c:val>
            <c:numRef>
              <c:f>Sheet1!$I$2</c:f>
              <c:numCache>
                <c:formatCode>0%</c:formatCode>
                <c:ptCount val="1"/>
                <c:pt idx="0">
                  <c:v>0.01</c:v>
                </c:pt>
              </c:numCache>
            </c:numRef>
          </c:val>
          <c:extLst>
            <c:ext xmlns:c16="http://schemas.microsoft.com/office/drawing/2014/chart" uri="{C3380CC4-5D6E-409C-BE32-E72D297353CC}">
              <c16:uniqueId val="{00000000-C0D8-4B51-89C5-2DB4BBA7E1AD}"/>
            </c:ext>
          </c:extLst>
        </c:ser>
        <c:dLbls>
          <c:showLegendKey val="0"/>
          <c:showVal val="0"/>
          <c:showCatName val="0"/>
          <c:showSerName val="0"/>
          <c:showPercent val="0"/>
          <c:showBubbleSize val="0"/>
        </c:dLbls>
        <c:gapWidth val="100"/>
        <c:overlap val="100"/>
        <c:axId val="1312260975"/>
        <c:axId val="1312263375"/>
      </c:barChart>
      <c:catAx>
        <c:axId val="1312260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2263375"/>
        <c:crosses val="autoZero"/>
        <c:auto val="1"/>
        <c:lblAlgn val="ctr"/>
        <c:lblOffset val="100"/>
        <c:noMultiLvlLbl val="0"/>
      </c:catAx>
      <c:valAx>
        <c:axId val="1312263375"/>
        <c:scaling>
          <c:orientation val="minMax"/>
        </c:scaling>
        <c:delete val="1"/>
        <c:axPos val="b"/>
        <c:numFmt formatCode="0%" sourceLinked="1"/>
        <c:majorTickMark val="none"/>
        <c:minorTickMark val="none"/>
        <c:tickLblPos val="nextTo"/>
        <c:crossAx val="1312260975"/>
        <c:crosses val="autoZero"/>
        <c:crossBetween val="between"/>
      </c:valAx>
      <c:spPr>
        <a:noFill/>
        <a:ln>
          <a:noFill/>
        </a:ln>
        <a:effectLst/>
      </c:spPr>
    </c:plotArea>
    <c:legend>
      <c:legendPos val="b"/>
      <c:layout>
        <c:manualLayout>
          <c:xMode val="edge"/>
          <c:yMode val="edge"/>
          <c:x val="1.3370977958943027E-2"/>
          <c:y val="0.69172925416359832"/>
          <c:w val="0.91337097795894306"/>
          <c:h val="0.2620369957718511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0 hours </c:v>
                </c:pt>
                <c:pt idx="1">
                  <c:v>Up to 1 hour </c:v>
                </c:pt>
                <c:pt idx="2">
                  <c:v>1-2 hours </c:v>
                </c:pt>
                <c:pt idx="3">
                  <c:v>3-5 hours</c:v>
                </c:pt>
                <c:pt idx="4">
                  <c:v>6-9 hours </c:v>
                </c:pt>
                <c:pt idx="5">
                  <c:v>10-19 hours</c:v>
                </c:pt>
                <c:pt idx="6">
                  <c:v>20-29 hours </c:v>
                </c:pt>
                <c:pt idx="7">
                  <c:v>30-50 hours </c:v>
                </c:pt>
                <c:pt idx="8">
                  <c:v>More than 50 hours</c:v>
                </c:pt>
              </c:strCache>
            </c:strRef>
          </c:cat>
          <c:val>
            <c:numRef>
              <c:f>Sheet1!$B$2:$B$10</c:f>
              <c:numCache>
                <c:formatCode>0%</c:formatCode>
                <c:ptCount val="9"/>
                <c:pt idx="0">
                  <c:v>0.66</c:v>
                </c:pt>
                <c:pt idx="1">
                  <c:v>0.09</c:v>
                </c:pt>
                <c:pt idx="2">
                  <c:v>0.1</c:v>
                </c:pt>
                <c:pt idx="3">
                  <c:v>7.0000000000000007E-2</c:v>
                </c:pt>
                <c:pt idx="4">
                  <c:v>0.03</c:v>
                </c:pt>
                <c:pt idx="5">
                  <c:v>0.02</c:v>
                </c:pt>
                <c:pt idx="6">
                  <c:v>0.01</c:v>
                </c:pt>
                <c:pt idx="7">
                  <c:v>0</c:v>
                </c:pt>
                <c:pt idx="8">
                  <c:v>0</c:v>
                </c:pt>
              </c:numCache>
            </c:numRef>
          </c:val>
          <c:extLst>
            <c:ext xmlns:c16="http://schemas.microsoft.com/office/drawing/2014/chart" uri="{C3380CC4-5D6E-409C-BE32-E72D297353CC}">
              <c16:uniqueId val="{00000000-9FA3-4AA9-88C5-4AC83332F4AF}"/>
            </c:ext>
          </c:extLst>
        </c:ser>
        <c:dLbls>
          <c:showLegendKey val="0"/>
          <c:showVal val="0"/>
          <c:showCatName val="0"/>
          <c:showSerName val="0"/>
          <c:showPercent val="0"/>
          <c:showBubbleSize val="0"/>
        </c:dLbls>
        <c:gapWidth val="219"/>
        <c:overlap val="-27"/>
        <c:axId val="1678611888"/>
        <c:axId val="1678612368"/>
      </c:barChart>
      <c:catAx>
        <c:axId val="167861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8612368"/>
        <c:crosses val="autoZero"/>
        <c:auto val="1"/>
        <c:lblAlgn val="ctr"/>
        <c:lblOffset val="100"/>
        <c:noMultiLvlLbl val="0"/>
      </c:catAx>
      <c:valAx>
        <c:axId val="1678612368"/>
        <c:scaling>
          <c:orientation val="minMax"/>
        </c:scaling>
        <c:delete val="1"/>
        <c:axPos val="l"/>
        <c:numFmt formatCode="0%" sourceLinked="1"/>
        <c:majorTickMark val="none"/>
        <c:minorTickMark val="none"/>
        <c:tickLblPos val="nextTo"/>
        <c:crossAx val="167861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682408070471235"/>
          <c:y val="4.1282688900807774E-2"/>
          <c:w val="0.41770654903596588"/>
          <c:h val="0.91743462219838445"/>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 My social life is good/ok</c:v>
                </c:pt>
                <c:pt idx="1">
                  <c:v>+ I talk to friends and family when I need/want to</c:v>
                </c:pt>
                <c:pt idx="2">
                  <c:v>- Issues maintaining friendships (not enthusiastic/don't make an effort/feel withdrawn)</c:v>
                </c:pt>
                <c:pt idx="3">
                  <c:v>+ Don't go out/socialize often but enjoy when I do</c:v>
                </c:pt>
                <c:pt idx="4">
                  <c:v>- Lack of time (Family/caring responsibilities prevent me socialising</c:v>
                </c:pt>
                <c:pt idx="5">
                  <c:v>- Don’t go out as much/do much</c:v>
                </c:pt>
                <c:pt idx="6">
                  <c:v>- Lack of time (Work-life balance issues)</c:v>
                </c:pt>
                <c:pt idx="7">
                  <c:v>- Feel lonely/isolated</c:v>
                </c:pt>
                <c:pt idx="8">
                  <c:v>No/none/nothing</c:v>
                </c:pt>
                <c:pt idx="9">
                  <c:v>- Financial struggles (no money/can't afford to socialise)</c:v>
                </c:pt>
                <c:pt idx="10">
                  <c:v>- Poor mental health</c:v>
                </c:pt>
                <c:pt idx="11">
                  <c:v>- Long distance friendships</c:v>
                </c:pt>
                <c:pt idx="12">
                  <c:v>Don't know</c:v>
                </c:pt>
                <c:pt idx="13">
                  <c:v>- Disability/mobility issues</c:v>
                </c:pt>
              </c:strCache>
            </c:strRef>
          </c:cat>
          <c:val>
            <c:numRef>
              <c:f>Sheet1!$B$2:$B$15</c:f>
              <c:numCache>
                <c:formatCode>0%</c:formatCode>
                <c:ptCount val="14"/>
                <c:pt idx="0">
                  <c:v>0.25</c:v>
                </c:pt>
                <c:pt idx="1">
                  <c:v>0.12</c:v>
                </c:pt>
                <c:pt idx="2">
                  <c:v>0.12</c:v>
                </c:pt>
                <c:pt idx="3">
                  <c:v>0.11</c:v>
                </c:pt>
                <c:pt idx="4">
                  <c:v>0.1</c:v>
                </c:pt>
                <c:pt idx="5">
                  <c:v>0.09</c:v>
                </c:pt>
                <c:pt idx="6">
                  <c:v>0.09</c:v>
                </c:pt>
                <c:pt idx="7">
                  <c:v>0.08</c:v>
                </c:pt>
                <c:pt idx="8">
                  <c:v>0.08</c:v>
                </c:pt>
                <c:pt idx="9">
                  <c:v>0.05</c:v>
                </c:pt>
                <c:pt idx="10">
                  <c:v>0.05</c:v>
                </c:pt>
                <c:pt idx="11">
                  <c:v>0.04</c:v>
                </c:pt>
                <c:pt idx="12">
                  <c:v>0.04</c:v>
                </c:pt>
                <c:pt idx="13">
                  <c:v>0.03</c:v>
                </c:pt>
              </c:numCache>
            </c:numRef>
          </c:val>
          <c:extLst>
            <c:ext xmlns:c16="http://schemas.microsoft.com/office/drawing/2014/chart" uri="{C3380CC4-5D6E-409C-BE32-E72D297353CC}">
              <c16:uniqueId val="{00000000-0529-4218-9F0F-E3C5397CA85A}"/>
            </c:ext>
          </c:extLst>
        </c:ser>
        <c:dLbls>
          <c:showLegendKey val="0"/>
          <c:showVal val="0"/>
          <c:showCatName val="0"/>
          <c:showSerName val="0"/>
          <c:showPercent val="0"/>
          <c:showBubbleSize val="0"/>
        </c:dLbls>
        <c:gapWidth val="100"/>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t"/>
        <c:numFmt formatCode="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White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0.67</c:v>
                </c:pt>
              </c:numCache>
            </c:numRef>
          </c:val>
          <c:extLst>
            <c:ext xmlns:c16="http://schemas.microsoft.com/office/drawing/2014/chart" uri="{C3380CC4-5D6E-409C-BE32-E72D297353CC}">
              <c16:uniqueId val="{00000000-74D2-4DB8-B6FA-ED834C034006}"/>
            </c:ext>
          </c:extLst>
        </c:ser>
        <c:ser>
          <c:idx val="1"/>
          <c:order val="1"/>
          <c:tx>
            <c:strRef>
              <c:f>Sheet1!$C$1</c:f>
              <c:strCache>
                <c:ptCount val="1"/>
                <c:pt idx="0">
                  <c:v>Asian</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0.19</c:v>
                </c:pt>
              </c:numCache>
            </c:numRef>
          </c:val>
          <c:extLst>
            <c:ext xmlns:c16="http://schemas.microsoft.com/office/drawing/2014/chart" uri="{C3380CC4-5D6E-409C-BE32-E72D297353CC}">
              <c16:uniqueId val="{00000001-74D2-4DB8-B6FA-ED834C034006}"/>
            </c:ext>
          </c:extLst>
        </c:ser>
        <c:ser>
          <c:idx val="2"/>
          <c:order val="2"/>
          <c:tx>
            <c:strRef>
              <c:f>Sheet1!$D$1</c:f>
              <c:strCache>
                <c:ptCount val="1"/>
                <c:pt idx="0">
                  <c:v>Black</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0.09</c:v>
                </c:pt>
              </c:numCache>
            </c:numRef>
          </c:val>
          <c:extLst>
            <c:ext xmlns:c16="http://schemas.microsoft.com/office/drawing/2014/chart" uri="{C3380CC4-5D6E-409C-BE32-E72D297353CC}">
              <c16:uniqueId val="{00000002-74D2-4DB8-B6FA-ED834C034006}"/>
            </c:ext>
          </c:extLst>
        </c:ser>
        <c:ser>
          <c:idx val="3"/>
          <c:order val="3"/>
          <c:tx>
            <c:strRef>
              <c:f>Sheet1!$E$1</c:f>
              <c:strCache>
                <c:ptCount val="1"/>
                <c:pt idx="0">
                  <c:v>Mixed</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0.03</c:v>
                </c:pt>
              </c:numCache>
            </c:numRef>
          </c:val>
          <c:extLst>
            <c:ext xmlns:c16="http://schemas.microsoft.com/office/drawing/2014/chart" uri="{C3380CC4-5D6E-409C-BE32-E72D297353CC}">
              <c16:uniqueId val="{00000003-74D2-4DB8-B6FA-ED834C034006}"/>
            </c:ext>
          </c:extLst>
        </c:ser>
        <c:ser>
          <c:idx val="4"/>
          <c:order val="4"/>
          <c:tx>
            <c:strRef>
              <c:f>Sheet1!$F$1</c:f>
              <c:strCache>
                <c:ptCount val="1"/>
                <c:pt idx="0">
                  <c:v>Other/Prefer not to say</c:v>
                </c:pt>
              </c:strCache>
            </c:strRef>
          </c:tx>
          <c:spPr>
            <a:solidFill>
              <a:schemeClr val="accent2">
                <a:lumMod val="20000"/>
                <a:lumOff val="80000"/>
              </a:schemeClr>
            </a:solidFill>
            <a:ln>
              <a:noFill/>
            </a:ln>
            <a:effectLst/>
          </c:spPr>
          <c:invertIfNegative val="0"/>
          <c:dLbls>
            <c:dLbl>
              <c:idx val="0"/>
              <c:layout>
                <c:manualLayout>
                  <c:x val="1.559947428543353E-2"/>
                  <c:y val="-4.117628481287940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4D2-4DB8-B6FA-ED834C0340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0.01</c:v>
                </c:pt>
              </c:numCache>
            </c:numRef>
          </c:val>
          <c:extLst>
            <c:ext xmlns:c16="http://schemas.microsoft.com/office/drawing/2014/chart" uri="{C3380CC4-5D6E-409C-BE32-E72D297353CC}">
              <c16:uniqueId val="{00000004-74D2-4DB8-B6FA-ED834C034006}"/>
            </c:ext>
          </c:extLst>
        </c:ser>
        <c:dLbls>
          <c:showLegendKey val="0"/>
          <c:showVal val="0"/>
          <c:showCatName val="0"/>
          <c:showSerName val="0"/>
          <c:showPercent val="0"/>
          <c:showBubbleSize val="0"/>
        </c:dLbls>
        <c:gapWidth val="100"/>
        <c:overlap val="100"/>
        <c:axId val="1312260975"/>
        <c:axId val="1312263375"/>
      </c:barChart>
      <c:catAx>
        <c:axId val="1312260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2263375"/>
        <c:crosses val="autoZero"/>
        <c:auto val="1"/>
        <c:lblAlgn val="ctr"/>
        <c:lblOffset val="100"/>
        <c:noMultiLvlLbl val="0"/>
      </c:catAx>
      <c:valAx>
        <c:axId val="1312263375"/>
        <c:scaling>
          <c:orientation val="minMax"/>
        </c:scaling>
        <c:delete val="1"/>
        <c:axPos val="b"/>
        <c:numFmt formatCode="0%" sourceLinked="1"/>
        <c:majorTickMark val="none"/>
        <c:minorTickMark val="none"/>
        <c:tickLblPos val="nextTo"/>
        <c:crossAx val="1312260975"/>
        <c:crosses val="autoZero"/>
        <c:crossBetween val="between"/>
      </c:valAx>
      <c:spPr>
        <a:noFill/>
        <a:ln>
          <a:noFill/>
        </a:ln>
        <a:effectLst/>
      </c:spPr>
    </c:plotArea>
    <c:legend>
      <c:legendPos val="b"/>
      <c:layout>
        <c:manualLayout>
          <c:xMode val="edge"/>
          <c:yMode val="edge"/>
          <c:x val="0"/>
          <c:y val="0.7366493565106913"/>
          <c:w val="0.9"/>
          <c:h val="0.163212770608246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 qualifications</c:v>
                </c:pt>
                <c:pt idx="1">
                  <c:v>Level 1 and entry level</c:v>
                </c:pt>
                <c:pt idx="2">
                  <c:v>Level 2</c:v>
                </c:pt>
                <c:pt idx="3">
                  <c:v>Apprenticeship</c:v>
                </c:pt>
                <c:pt idx="4">
                  <c:v>Level 3</c:v>
                </c:pt>
                <c:pt idx="5">
                  <c:v>Level 4</c:v>
                </c:pt>
                <c:pt idx="6">
                  <c:v>Prefer not to say</c:v>
                </c:pt>
                <c:pt idx="8">
                  <c:v>Summary: Degree educated</c:v>
                </c:pt>
                <c:pt idx="9">
                  <c:v>Summary: Not degree educated</c:v>
                </c:pt>
              </c:strCache>
            </c:strRef>
          </c:cat>
          <c:val>
            <c:numRef>
              <c:f>Sheet1!$B$2:$B$11</c:f>
              <c:numCache>
                <c:formatCode>0%</c:formatCode>
                <c:ptCount val="10"/>
                <c:pt idx="0">
                  <c:v>0.1</c:v>
                </c:pt>
                <c:pt idx="1">
                  <c:v>0.13</c:v>
                </c:pt>
                <c:pt idx="2">
                  <c:v>0.18</c:v>
                </c:pt>
                <c:pt idx="3">
                  <c:v>0.02</c:v>
                </c:pt>
                <c:pt idx="4">
                  <c:v>0.19</c:v>
                </c:pt>
                <c:pt idx="5">
                  <c:v>0.36</c:v>
                </c:pt>
                <c:pt idx="6">
                  <c:v>0.02</c:v>
                </c:pt>
                <c:pt idx="8">
                  <c:v>0.36</c:v>
                </c:pt>
                <c:pt idx="9">
                  <c:v>0.62</c:v>
                </c:pt>
              </c:numCache>
            </c:numRef>
          </c:val>
          <c:extLst>
            <c:ext xmlns:c16="http://schemas.microsoft.com/office/drawing/2014/chart" uri="{C3380CC4-5D6E-409C-BE32-E72D297353CC}">
              <c16:uniqueId val="{00000000-9605-4148-AD9E-077BB212395C}"/>
            </c:ext>
          </c:extLst>
        </c:ser>
        <c:dLbls>
          <c:showLegendKey val="0"/>
          <c:showVal val="0"/>
          <c:showCatName val="0"/>
          <c:showSerName val="0"/>
          <c:showPercent val="0"/>
          <c:showBubbleSize val="0"/>
        </c:dLbls>
        <c:gapWidth val="182"/>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t"/>
        <c:numFmt formatCode="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Less than £10,000</c:v>
                </c:pt>
                <c:pt idx="1">
                  <c:v>£10,000 - £19,999</c:v>
                </c:pt>
                <c:pt idx="2">
                  <c:v>£20,000 - £29,999</c:v>
                </c:pt>
                <c:pt idx="3">
                  <c:v>£30,000 - £39,999</c:v>
                </c:pt>
                <c:pt idx="4">
                  <c:v>£40,000 - £49,999</c:v>
                </c:pt>
                <c:pt idx="5">
                  <c:v>£50,000 - £59,999</c:v>
                </c:pt>
                <c:pt idx="6">
                  <c:v>£60,000 - £79,999</c:v>
                </c:pt>
                <c:pt idx="7">
                  <c:v>£80,000 - £99,999</c:v>
                </c:pt>
                <c:pt idx="8">
                  <c:v>£100,000 or more</c:v>
                </c:pt>
                <c:pt idx="9">
                  <c:v>Prefer not to say</c:v>
                </c:pt>
                <c:pt idx="10">
                  <c:v>Don't know</c:v>
                </c:pt>
              </c:strCache>
            </c:strRef>
          </c:cat>
          <c:val>
            <c:numRef>
              <c:f>Sheet1!$B$2:$B$12</c:f>
              <c:numCache>
                <c:formatCode>0%</c:formatCode>
                <c:ptCount val="11"/>
                <c:pt idx="0">
                  <c:v>7.0000000000000007E-2</c:v>
                </c:pt>
                <c:pt idx="1">
                  <c:v>0.14000000000000001</c:v>
                </c:pt>
                <c:pt idx="2">
                  <c:v>0.17</c:v>
                </c:pt>
                <c:pt idx="3">
                  <c:v>0.13</c:v>
                </c:pt>
                <c:pt idx="4">
                  <c:v>0.08</c:v>
                </c:pt>
                <c:pt idx="5">
                  <c:v>0.06</c:v>
                </c:pt>
                <c:pt idx="6">
                  <c:v>7.0000000000000007E-2</c:v>
                </c:pt>
                <c:pt idx="7">
                  <c:v>0.04</c:v>
                </c:pt>
                <c:pt idx="8">
                  <c:v>0.04</c:v>
                </c:pt>
                <c:pt idx="9">
                  <c:v>0.14000000000000001</c:v>
                </c:pt>
                <c:pt idx="10">
                  <c:v>0.06</c:v>
                </c:pt>
              </c:numCache>
            </c:numRef>
          </c:val>
          <c:extLst>
            <c:ext xmlns:c16="http://schemas.microsoft.com/office/drawing/2014/chart" uri="{C3380CC4-5D6E-409C-BE32-E72D297353CC}">
              <c16:uniqueId val="{00000000-5C98-417A-9AE8-E59E78D6D45F}"/>
            </c:ext>
          </c:extLst>
        </c:ser>
        <c:dLbls>
          <c:showLegendKey val="0"/>
          <c:showVal val="0"/>
          <c:showCatName val="0"/>
          <c:showSerName val="0"/>
          <c:showPercent val="0"/>
          <c:showBubbleSize val="0"/>
        </c:dLbls>
        <c:gapWidth val="182"/>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scaling>
        <c:delete val="1"/>
        <c:axPos val="t"/>
        <c:numFmt formatCode="0%" sourceLinked="1"/>
        <c:majorTickMark val="none"/>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730416094587138"/>
          <c:y val="4.1282688900807774E-2"/>
          <c:w val="0.37269583905412845"/>
          <c:h val="0.91743462219838445"/>
        </c:manualLayout>
      </c:layout>
      <c:barChart>
        <c:barDir val="bar"/>
        <c:grouping val="clustered"/>
        <c:varyColors val="0"/>
        <c:ser>
          <c:idx val="0"/>
          <c:order val="0"/>
          <c:tx>
            <c:strRef>
              <c:f>Sheet1!$B$1</c:f>
              <c:strCache>
                <c:ptCount val="1"/>
                <c:pt idx="0">
                  <c:v>Series 1</c:v>
                </c:pt>
              </c:strCache>
            </c:strRef>
          </c:tx>
          <c:spPr>
            <a:solidFill>
              <a:srgbClr val="EE762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Yes, I feel fully confident and able to access everything I need/want to</c:v>
                </c:pt>
                <c:pt idx="1">
                  <c:v>Yes, I feel somewhat confident although I encounter occasional challenges</c:v>
                </c:pt>
                <c:pt idx="2">
                  <c:v>No, I often struggle to access services or participate in activities online</c:v>
                </c:pt>
                <c:pt idx="3">
                  <c:v>No, I am unable to use online technology for these activities</c:v>
                </c:pt>
                <c:pt idx="4">
                  <c:v>Not applicable – I do not need to use online technology for these services</c:v>
                </c:pt>
                <c:pt idx="5">
                  <c:v>Don't know</c:v>
                </c:pt>
              </c:strCache>
            </c:strRef>
          </c:cat>
          <c:val>
            <c:numRef>
              <c:f>Sheet1!$B$2:$B$7</c:f>
              <c:numCache>
                <c:formatCode>0%</c:formatCode>
                <c:ptCount val="6"/>
                <c:pt idx="0">
                  <c:v>0.62</c:v>
                </c:pt>
                <c:pt idx="1">
                  <c:v>0.27</c:v>
                </c:pt>
                <c:pt idx="2">
                  <c:v>0.06</c:v>
                </c:pt>
                <c:pt idx="3">
                  <c:v>0.02</c:v>
                </c:pt>
                <c:pt idx="4">
                  <c:v>0.03</c:v>
                </c:pt>
                <c:pt idx="5">
                  <c:v>0.01</c:v>
                </c:pt>
              </c:numCache>
            </c:numRef>
          </c:val>
          <c:extLst>
            <c:ext xmlns:c16="http://schemas.microsoft.com/office/drawing/2014/chart" uri="{C3380CC4-5D6E-409C-BE32-E72D297353CC}">
              <c16:uniqueId val="{00000000-0529-4218-9F0F-E3C5397CA85A}"/>
            </c:ext>
          </c:extLst>
        </c:ser>
        <c:dLbls>
          <c:showLegendKey val="0"/>
          <c:showVal val="0"/>
          <c:showCatName val="0"/>
          <c:showSerName val="0"/>
          <c:showPercent val="0"/>
          <c:showBubbleSize val="0"/>
        </c:dLbls>
        <c:gapWidth val="182"/>
        <c:axId val="1868670608"/>
        <c:axId val="1868640368"/>
      </c:barChart>
      <c:catAx>
        <c:axId val="18686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68640368"/>
        <c:crosses val="autoZero"/>
        <c:auto val="1"/>
        <c:lblAlgn val="ctr"/>
        <c:lblOffset val="100"/>
        <c:noMultiLvlLbl val="0"/>
      </c:catAx>
      <c:valAx>
        <c:axId val="1868640368"/>
        <c:scaling>
          <c:orientation val="minMax"/>
          <c:max val="0.8"/>
        </c:scaling>
        <c:delete val="1"/>
        <c:axPos val="t"/>
        <c:numFmt formatCode="0%" sourceLinked="1"/>
        <c:majorTickMark val="out"/>
        <c:minorTickMark val="none"/>
        <c:tickLblPos val="nextTo"/>
        <c:crossAx val="186867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CF920-CA2B-4DBA-B2E2-07E1F8922761}" type="datetimeFigureOut">
              <a:rPr lang="en-GB" smtClean="0"/>
              <a:t>28/05/2025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337875-AA82-459B-BC77-3A39124593AA}" type="slidenum">
              <a:rPr lang="en-GB" smtClean="0"/>
              <a:t>‹#›</a:t>
            </a:fld>
            <a:endParaRPr lang="en-GB"/>
          </a:p>
        </p:txBody>
      </p:sp>
    </p:spTree>
    <p:extLst>
      <p:ext uri="{BB962C8B-B14F-4D97-AF65-F5344CB8AC3E}">
        <p14:creationId xmlns:p14="http://schemas.microsoft.com/office/powerpoint/2010/main" val="1104379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337875-AA82-459B-BC77-3A39124593AA}" type="slidenum">
              <a:rPr lang="en-GB" smtClean="0"/>
              <a:t>8</a:t>
            </a:fld>
            <a:endParaRPr lang="en-GB"/>
          </a:p>
        </p:txBody>
      </p:sp>
    </p:spTree>
    <p:extLst>
      <p:ext uri="{BB962C8B-B14F-4D97-AF65-F5344CB8AC3E}">
        <p14:creationId xmlns:p14="http://schemas.microsoft.com/office/powerpoint/2010/main" val="2825379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337875-AA82-459B-BC77-3A39124593AA}" type="slidenum">
              <a:rPr lang="en-GB" smtClean="0"/>
              <a:t>28</a:t>
            </a:fld>
            <a:endParaRPr lang="en-GB"/>
          </a:p>
        </p:txBody>
      </p:sp>
    </p:spTree>
    <p:extLst>
      <p:ext uri="{BB962C8B-B14F-4D97-AF65-F5344CB8AC3E}">
        <p14:creationId xmlns:p14="http://schemas.microsoft.com/office/powerpoint/2010/main" val="528254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337875-AA82-459B-BC77-3A39124593AA}" type="slidenum">
              <a:rPr lang="en-GB" smtClean="0"/>
              <a:t>39</a:t>
            </a:fld>
            <a:endParaRPr lang="en-GB"/>
          </a:p>
        </p:txBody>
      </p:sp>
    </p:spTree>
    <p:extLst>
      <p:ext uri="{BB962C8B-B14F-4D97-AF65-F5344CB8AC3E}">
        <p14:creationId xmlns:p14="http://schemas.microsoft.com/office/powerpoint/2010/main" val="1697311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337875-AA82-459B-BC77-3A39124593AA}" type="slidenum">
              <a:rPr lang="en-GB" smtClean="0"/>
              <a:t>47</a:t>
            </a:fld>
            <a:endParaRPr lang="en-GB"/>
          </a:p>
        </p:txBody>
      </p:sp>
    </p:spTree>
    <p:extLst>
      <p:ext uri="{BB962C8B-B14F-4D97-AF65-F5344CB8AC3E}">
        <p14:creationId xmlns:p14="http://schemas.microsoft.com/office/powerpoint/2010/main" val="1654156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59933"/>
          <a:stretch/>
        </p:blipFill>
        <p:spPr>
          <a:xfrm>
            <a:off x="-13648" y="-1428227"/>
            <a:ext cx="4051079" cy="9698769"/>
          </a:xfrm>
          <a:prstGeom prst="rect">
            <a:avLst/>
          </a:prstGeom>
        </p:spPr>
      </p:pic>
      <p:sp>
        <p:nvSpPr>
          <p:cNvPr id="2" name="Title 1"/>
          <p:cNvSpPr>
            <a:spLocks noGrp="1"/>
          </p:cNvSpPr>
          <p:nvPr>
            <p:ph type="ctrTitle"/>
          </p:nvPr>
        </p:nvSpPr>
        <p:spPr>
          <a:xfrm>
            <a:off x="2975211" y="1122363"/>
            <a:ext cx="8871045" cy="2387600"/>
          </a:xfrm>
        </p:spPr>
        <p:txBody>
          <a:bodyPr anchor="b">
            <a:normAutofit/>
          </a:bodyPr>
          <a:lstStyle>
            <a:lvl1pPr algn="ctr">
              <a:defRPr sz="4800">
                <a:solidFill>
                  <a:srgbClr val="EE7624"/>
                </a:solidFill>
              </a:defRPr>
            </a:lvl1pPr>
          </a:lstStyle>
          <a:p>
            <a:r>
              <a:rPr lang="en-US"/>
              <a:t>Click to edit Master title style</a:t>
            </a:r>
            <a:endParaRPr lang="en-GB"/>
          </a:p>
        </p:txBody>
      </p:sp>
      <p:sp>
        <p:nvSpPr>
          <p:cNvPr id="3" name="Subtitle 2"/>
          <p:cNvSpPr>
            <a:spLocks noGrp="1"/>
          </p:cNvSpPr>
          <p:nvPr>
            <p:ph type="subTitle" idx="1"/>
          </p:nvPr>
        </p:nvSpPr>
        <p:spPr>
          <a:xfrm>
            <a:off x="2975212" y="3602038"/>
            <a:ext cx="887104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0" name="Picture 9">
            <a:extLst>
              <a:ext uri="{FF2B5EF4-FFF2-40B4-BE49-F238E27FC236}">
                <a16:creationId xmlns:a16="http://schemas.microsoft.com/office/drawing/2014/main" id="{2B9F9682-7DFF-5B40-812F-B524992B1738}"/>
              </a:ext>
            </a:extLst>
          </p:cNvPr>
          <p:cNvPicPr>
            <a:picLocks noChangeAspect="1"/>
          </p:cNvPicPr>
          <p:nvPr userDrawn="1"/>
        </p:nvPicPr>
        <p:blipFill>
          <a:blip r:embed="rId3"/>
          <a:stretch>
            <a:fillRect/>
          </a:stretch>
        </p:blipFill>
        <p:spPr>
          <a:xfrm>
            <a:off x="9272304" y="348367"/>
            <a:ext cx="2573952" cy="533067"/>
          </a:xfrm>
          <a:prstGeom prst="rect">
            <a:avLst/>
          </a:prstGeom>
        </p:spPr>
      </p:pic>
    </p:spTree>
    <p:extLst>
      <p:ext uri="{BB962C8B-B14F-4D97-AF65-F5344CB8AC3E}">
        <p14:creationId xmlns:p14="http://schemas.microsoft.com/office/powerpoint/2010/main" val="1702812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8" name="Picture 7">
            <a:extLst>
              <a:ext uri="{FF2B5EF4-FFF2-40B4-BE49-F238E27FC236}">
                <a16:creationId xmlns:a16="http://schemas.microsoft.com/office/drawing/2014/main" id="{DCEA1834-3E0B-7749-8730-E6E849EB86B4}"/>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11" name="Date Placeholder 3">
            <a:extLst>
              <a:ext uri="{FF2B5EF4-FFF2-40B4-BE49-F238E27FC236}">
                <a16:creationId xmlns:a16="http://schemas.microsoft.com/office/drawing/2014/main" id="{D9296904-93E7-B942-8073-20ED3D18A5E2}"/>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28/05/2025</a:t>
            </a:fld>
            <a:endParaRPr lang="en-GB"/>
          </a:p>
        </p:txBody>
      </p:sp>
      <p:sp>
        <p:nvSpPr>
          <p:cNvPr id="12" name="Footer Placeholder 4">
            <a:extLst>
              <a:ext uri="{FF2B5EF4-FFF2-40B4-BE49-F238E27FC236}">
                <a16:creationId xmlns:a16="http://schemas.microsoft.com/office/drawing/2014/main" id="{CA87B620-F31D-654E-8BDB-D2AE11BB96F2}"/>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3" name="Slide Number Placeholder 5">
            <a:extLst>
              <a:ext uri="{FF2B5EF4-FFF2-40B4-BE49-F238E27FC236}">
                <a16:creationId xmlns:a16="http://schemas.microsoft.com/office/drawing/2014/main" id="{69FC7007-F2F4-494C-9AEA-1C1A39AAEF9B}"/>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2962225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360" r="73948" b="44617"/>
          <a:stretch/>
        </p:blipFill>
        <p:spPr>
          <a:xfrm>
            <a:off x="9567080" y="3384645"/>
            <a:ext cx="2634019" cy="3493827"/>
          </a:xfrm>
          <a:prstGeom prst="rect">
            <a:avLst/>
          </a:prstGeom>
        </p:spPr>
      </p:pic>
      <p:pic>
        <p:nvPicPr>
          <p:cNvPr id="9" name="Picture 8">
            <a:extLst>
              <a:ext uri="{FF2B5EF4-FFF2-40B4-BE49-F238E27FC236}">
                <a16:creationId xmlns:a16="http://schemas.microsoft.com/office/drawing/2014/main" id="{D1C98873-DD47-7644-9DA8-A98F640C88DC}"/>
              </a:ext>
            </a:extLst>
          </p:cNvPr>
          <p:cNvPicPr>
            <a:picLocks noChangeAspect="1"/>
          </p:cNvPicPr>
          <p:nvPr userDrawn="1"/>
        </p:nvPicPr>
        <p:blipFill>
          <a:blip r:embed="rId3"/>
          <a:stretch>
            <a:fillRect/>
          </a:stretch>
        </p:blipFill>
        <p:spPr>
          <a:xfrm>
            <a:off x="9242997" y="348367"/>
            <a:ext cx="2614721" cy="539768"/>
          </a:xfrm>
          <a:prstGeom prst="rect">
            <a:avLst/>
          </a:prstGeom>
        </p:spPr>
      </p:pic>
      <p:pic>
        <p:nvPicPr>
          <p:cNvPr id="10" name="Picture 9">
            <a:extLst>
              <a:ext uri="{FF2B5EF4-FFF2-40B4-BE49-F238E27FC236}">
                <a16:creationId xmlns:a16="http://schemas.microsoft.com/office/drawing/2014/main" id="{30D71847-A68A-7547-A804-88D9DD2B9CD6}"/>
              </a:ext>
            </a:extLst>
          </p:cNvPr>
          <p:cNvPicPr>
            <a:picLocks noChangeAspect="1"/>
          </p:cNvPicPr>
          <p:nvPr userDrawn="1"/>
        </p:nvPicPr>
        <p:blipFill rotWithShape="1">
          <a:blip r:embed="rId4"/>
          <a:srcRect b="35751"/>
          <a:stretch/>
        </p:blipFill>
        <p:spPr>
          <a:xfrm>
            <a:off x="10700921" y="3568032"/>
            <a:ext cx="1519655" cy="3675731"/>
          </a:xfrm>
          <a:prstGeom prst="rect">
            <a:avLst/>
          </a:prstGeom>
        </p:spPr>
      </p:pic>
      <p:sp>
        <p:nvSpPr>
          <p:cNvPr id="11" name="Date Placeholder 3">
            <a:extLst>
              <a:ext uri="{FF2B5EF4-FFF2-40B4-BE49-F238E27FC236}">
                <a16:creationId xmlns:a16="http://schemas.microsoft.com/office/drawing/2014/main" id="{50FAAE16-BB97-DC4F-8C3A-5F25DFF8BF91}"/>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28/05/2025</a:t>
            </a:fld>
            <a:endParaRPr lang="en-GB"/>
          </a:p>
        </p:txBody>
      </p:sp>
      <p:sp>
        <p:nvSpPr>
          <p:cNvPr id="12" name="Footer Placeholder 4">
            <a:extLst>
              <a:ext uri="{FF2B5EF4-FFF2-40B4-BE49-F238E27FC236}">
                <a16:creationId xmlns:a16="http://schemas.microsoft.com/office/drawing/2014/main" id="{E898F020-C2E0-3F46-80E3-C93892D65362}"/>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3" name="Slide Number Placeholder 5">
            <a:extLst>
              <a:ext uri="{FF2B5EF4-FFF2-40B4-BE49-F238E27FC236}">
                <a16:creationId xmlns:a16="http://schemas.microsoft.com/office/drawing/2014/main" id="{B1445115-C4DE-2844-B1B2-87C9C5A9E6B5}"/>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3905489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Two Content">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7" name="Picture 6">
            <a:extLst>
              <a:ext uri="{FF2B5EF4-FFF2-40B4-BE49-F238E27FC236}">
                <a16:creationId xmlns:a16="http://schemas.microsoft.com/office/drawing/2014/main" id="{B281C444-0D73-594B-976F-27B3E5B035BD}"/>
              </a:ext>
            </a:extLst>
          </p:cNvPr>
          <p:cNvPicPr>
            <a:picLocks noChangeAspect="1"/>
          </p:cNvPicPr>
          <p:nvPr userDrawn="1"/>
        </p:nvPicPr>
        <p:blipFill>
          <a:blip r:embed="rId3"/>
          <a:stretch>
            <a:fillRect/>
          </a:stretch>
        </p:blipFill>
        <p:spPr>
          <a:xfrm>
            <a:off x="9242997" y="348367"/>
            <a:ext cx="2614721" cy="539768"/>
          </a:xfrm>
          <a:prstGeom prst="rect">
            <a:avLst/>
          </a:prstGeom>
        </p:spPr>
      </p:pic>
      <p:pic>
        <p:nvPicPr>
          <p:cNvPr id="9" name="Picture 8">
            <a:extLst>
              <a:ext uri="{FF2B5EF4-FFF2-40B4-BE49-F238E27FC236}">
                <a16:creationId xmlns:a16="http://schemas.microsoft.com/office/drawing/2014/main" id="{E83192F4-23F5-9742-977E-079094471225}"/>
              </a:ext>
            </a:extLst>
          </p:cNvPr>
          <p:cNvPicPr>
            <a:picLocks noChangeAspect="1"/>
          </p:cNvPicPr>
          <p:nvPr userDrawn="1"/>
        </p:nvPicPr>
        <p:blipFill rotWithShape="1">
          <a:blip r:embed="rId4"/>
          <a:srcRect b="33753"/>
          <a:stretch/>
        </p:blipFill>
        <p:spPr>
          <a:xfrm>
            <a:off x="10700921" y="3568032"/>
            <a:ext cx="1519655" cy="3790031"/>
          </a:xfrm>
          <a:prstGeom prst="rect">
            <a:avLst/>
          </a:prstGeom>
        </p:spPr>
      </p:pic>
      <p:sp>
        <p:nvSpPr>
          <p:cNvPr id="11" name="Date Placeholder 3">
            <a:extLst>
              <a:ext uri="{FF2B5EF4-FFF2-40B4-BE49-F238E27FC236}">
                <a16:creationId xmlns:a16="http://schemas.microsoft.com/office/drawing/2014/main" id="{5980FFAA-0813-D349-A1DA-3900695D9B9D}"/>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28/05/2025</a:t>
            </a:fld>
            <a:endParaRPr lang="en-GB"/>
          </a:p>
        </p:txBody>
      </p:sp>
      <p:sp>
        <p:nvSpPr>
          <p:cNvPr id="12" name="Footer Placeholder 4">
            <a:extLst>
              <a:ext uri="{FF2B5EF4-FFF2-40B4-BE49-F238E27FC236}">
                <a16:creationId xmlns:a16="http://schemas.microsoft.com/office/drawing/2014/main" id="{B2E71483-C1D8-6547-8436-3DCA39FBC93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3" name="Slide Number Placeholder 5">
            <a:extLst>
              <a:ext uri="{FF2B5EF4-FFF2-40B4-BE49-F238E27FC236}">
                <a16:creationId xmlns:a16="http://schemas.microsoft.com/office/drawing/2014/main" id="{E88D85F1-77F9-F14B-AA53-5F95B9C3E73E}"/>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2562031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3_Comparison">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EE7624"/>
                </a:solidFill>
              </a:defRPr>
            </a:lvl1p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9" name="Picture 8">
            <a:extLst>
              <a:ext uri="{FF2B5EF4-FFF2-40B4-BE49-F238E27FC236}">
                <a16:creationId xmlns:a16="http://schemas.microsoft.com/office/drawing/2014/main" id="{1A707073-EE2A-6448-988F-ABEF120B522F}"/>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12" name="Date Placeholder 3">
            <a:extLst>
              <a:ext uri="{FF2B5EF4-FFF2-40B4-BE49-F238E27FC236}">
                <a16:creationId xmlns:a16="http://schemas.microsoft.com/office/drawing/2014/main" id="{ED2696DF-72AB-1F4E-8102-779F4707345D}"/>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28/05/2025</a:t>
            </a:fld>
            <a:endParaRPr lang="en-GB"/>
          </a:p>
        </p:txBody>
      </p:sp>
      <p:sp>
        <p:nvSpPr>
          <p:cNvPr id="13" name="Footer Placeholder 4">
            <a:extLst>
              <a:ext uri="{FF2B5EF4-FFF2-40B4-BE49-F238E27FC236}">
                <a16:creationId xmlns:a16="http://schemas.microsoft.com/office/drawing/2014/main" id="{18AEFA90-9705-8044-8CC9-80251BFF9D51}"/>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4" name="Slide Number Placeholder 5">
            <a:extLst>
              <a:ext uri="{FF2B5EF4-FFF2-40B4-BE49-F238E27FC236}">
                <a16:creationId xmlns:a16="http://schemas.microsoft.com/office/drawing/2014/main" id="{50348CB0-60AA-D442-B0B2-11D95C10441B}"/>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1344662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mparison">
    <p:bg>
      <p:bgPr>
        <a:solidFill>
          <a:srgbClr val="54565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D20657-6CDF-044F-8733-4698FD8312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572" t="50000"/>
          <a:stretch/>
        </p:blipFill>
        <p:spPr>
          <a:xfrm>
            <a:off x="-27296" y="-625033"/>
            <a:ext cx="3177623" cy="4849384"/>
          </a:xfrm>
          <a:prstGeom prst="rect">
            <a:avLst/>
          </a:prstGeom>
        </p:spPr>
      </p:pic>
      <p:sp>
        <p:nvSpPr>
          <p:cNvPr id="14" name="Content Placeholder 2">
            <a:extLst>
              <a:ext uri="{FF2B5EF4-FFF2-40B4-BE49-F238E27FC236}">
                <a16:creationId xmlns:a16="http://schemas.microsoft.com/office/drawing/2014/main" id="{8BCB4F08-6F13-6945-A24F-F3F8C94F88F5}"/>
              </a:ext>
            </a:extLst>
          </p:cNvPr>
          <p:cNvSpPr>
            <a:spLocks noGrp="1"/>
          </p:cNvSpPr>
          <p:nvPr>
            <p:ph idx="1"/>
          </p:nvPr>
        </p:nvSpPr>
        <p:spPr>
          <a:xfrm>
            <a:off x="838200" y="1825625"/>
            <a:ext cx="10515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9DEB189F-7C40-4242-B322-2F67359E2F57}"/>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6" name="Date Placeholder 3">
            <a:extLst>
              <a:ext uri="{FF2B5EF4-FFF2-40B4-BE49-F238E27FC236}">
                <a16:creationId xmlns:a16="http://schemas.microsoft.com/office/drawing/2014/main" id="{E828285D-83BB-5E45-A782-D21EF2A3E76E}"/>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28/05/2025</a:t>
            </a:fld>
            <a:endParaRPr lang="en-GB"/>
          </a:p>
        </p:txBody>
      </p:sp>
      <p:sp>
        <p:nvSpPr>
          <p:cNvPr id="7" name="Footer Placeholder 4">
            <a:extLst>
              <a:ext uri="{FF2B5EF4-FFF2-40B4-BE49-F238E27FC236}">
                <a16:creationId xmlns:a16="http://schemas.microsoft.com/office/drawing/2014/main" id="{0EE42319-92E9-074E-94F5-8BAA34CCD2F7}"/>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8" name="Slide Number Placeholder 5">
            <a:extLst>
              <a:ext uri="{FF2B5EF4-FFF2-40B4-BE49-F238E27FC236}">
                <a16:creationId xmlns:a16="http://schemas.microsoft.com/office/drawing/2014/main" id="{AFB02552-F2A3-C94D-A7A5-29762B6912DC}"/>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262933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5_Comparison">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tx1"/>
                </a:solidFill>
              </a:defRPr>
            </a:lvl1p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E0175FA7-3444-3849-BEDE-314602255B75}"/>
              </a:ext>
            </a:extLst>
          </p:cNvPr>
          <p:cNvPicPr>
            <a:picLocks noChangeAspect="1"/>
          </p:cNvPicPr>
          <p:nvPr userDrawn="1"/>
        </p:nvPicPr>
        <p:blipFill>
          <a:blip r:embed="rId2"/>
          <a:stretch>
            <a:fillRect/>
          </a:stretch>
        </p:blipFill>
        <p:spPr>
          <a:xfrm>
            <a:off x="9242997" y="348367"/>
            <a:ext cx="2614721" cy="539768"/>
          </a:xfrm>
          <a:prstGeom prst="rect">
            <a:avLst/>
          </a:prstGeom>
        </p:spPr>
      </p:pic>
      <p:pic>
        <p:nvPicPr>
          <p:cNvPr id="7" name="Picture 6">
            <a:extLst>
              <a:ext uri="{FF2B5EF4-FFF2-40B4-BE49-F238E27FC236}">
                <a16:creationId xmlns:a16="http://schemas.microsoft.com/office/drawing/2014/main" id="{30DAC477-0456-CB44-AB4B-4E7C07291239}"/>
              </a:ext>
            </a:extLst>
          </p:cNvPr>
          <p:cNvPicPr>
            <a:picLocks noChangeAspect="1"/>
          </p:cNvPicPr>
          <p:nvPr userDrawn="1"/>
        </p:nvPicPr>
        <p:blipFill rotWithShape="1">
          <a:blip r:embed="rId3"/>
          <a:srcRect b="30256"/>
          <a:stretch/>
        </p:blipFill>
        <p:spPr>
          <a:xfrm>
            <a:off x="10672345" y="3568032"/>
            <a:ext cx="1519655" cy="3990056"/>
          </a:xfrm>
          <a:prstGeom prst="rect">
            <a:avLst/>
          </a:prstGeom>
        </p:spPr>
      </p:pic>
      <p:sp>
        <p:nvSpPr>
          <p:cNvPr id="14" name="Date Placeholder 3">
            <a:extLst>
              <a:ext uri="{FF2B5EF4-FFF2-40B4-BE49-F238E27FC236}">
                <a16:creationId xmlns:a16="http://schemas.microsoft.com/office/drawing/2014/main" id="{A99239FE-DE2A-A348-B330-EAA33100A867}"/>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28/05/2025</a:t>
            </a:fld>
            <a:endParaRPr lang="en-GB"/>
          </a:p>
        </p:txBody>
      </p:sp>
      <p:sp>
        <p:nvSpPr>
          <p:cNvPr id="15" name="Footer Placeholder 4">
            <a:extLst>
              <a:ext uri="{FF2B5EF4-FFF2-40B4-BE49-F238E27FC236}">
                <a16:creationId xmlns:a16="http://schemas.microsoft.com/office/drawing/2014/main" id="{3059DAF5-7E2F-1D43-BD7A-5AA4C84FF532}"/>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6" name="Slide Number Placeholder 5">
            <a:extLst>
              <a:ext uri="{FF2B5EF4-FFF2-40B4-BE49-F238E27FC236}">
                <a16:creationId xmlns:a16="http://schemas.microsoft.com/office/drawing/2014/main" id="{70CEE831-A9C6-6346-9C0C-6599212D67C1}"/>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4090203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mparison">
    <p:bg>
      <p:bgPr>
        <a:solidFill>
          <a:srgbClr val="EE7624"/>
        </a:solid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8BCB4F08-6F13-6945-A24F-F3F8C94F88F5}"/>
              </a:ext>
            </a:extLst>
          </p:cNvPr>
          <p:cNvSpPr>
            <a:spLocks noGrp="1"/>
          </p:cNvSpPr>
          <p:nvPr>
            <p:ph idx="1"/>
          </p:nvPr>
        </p:nvSpPr>
        <p:spPr>
          <a:xfrm>
            <a:off x="838200" y="1825625"/>
            <a:ext cx="10515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55147552-2E49-A94D-B191-A2C9D936D8C8}"/>
              </a:ext>
            </a:extLst>
          </p:cNvPr>
          <p:cNvPicPr>
            <a:picLocks noChangeAspect="1"/>
          </p:cNvPicPr>
          <p:nvPr userDrawn="1"/>
        </p:nvPicPr>
        <p:blipFill>
          <a:blip r:embed="rId2"/>
          <a:stretch>
            <a:fillRect/>
          </a:stretch>
        </p:blipFill>
        <p:spPr>
          <a:xfrm>
            <a:off x="9242997" y="348367"/>
            <a:ext cx="2614721" cy="539768"/>
          </a:xfrm>
          <a:prstGeom prst="rect">
            <a:avLst/>
          </a:prstGeom>
        </p:spPr>
      </p:pic>
      <p:pic>
        <p:nvPicPr>
          <p:cNvPr id="2" name="Picture 1">
            <a:extLst>
              <a:ext uri="{FF2B5EF4-FFF2-40B4-BE49-F238E27FC236}">
                <a16:creationId xmlns:a16="http://schemas.microsoft.com/office/drawing/2014/main" id="{98FDCC84-9E87-0342-BA7D-5DC0347F1DF4}"/>
              </a:ext>
            </a:extLst>
          </p:cNvPr>
          <p:cNvPicPr>
            <a:picLocks noChangeAspect="1"/>
          </p:cNvPicPr>
          <p:nvPr userDrawn="1"/>
        </p:nvPicPr>
        <p:blipFill rotWithShape="1">
          <a:blip r:embed="rId3"/>
          <a:srcRect l="40960" t="44988"/>
          <a:stretch/>
        </p:blipFill>
        <p:spPr>
          <a:xfrm>
            <a:off x="-1485900" y="-1071563"/>
            <a:ext cx="3523414" cy="4358439"/>
          </a:xfrm>
          <a:prstGeom prst="rect">
            <a:avLst/>
          </a:prstGeom>
        </p:spPr>
      </p:pic>
      <p:sp>
        <p:nvSpPr>
          <p:cNvPr id="7" name="Date Placeholder 3">
            <a:extLst>
              <a:ext uri="{FF2B5EF4-FFF2-40B4-BE49-F238E27FC236}">
                <a16:creationId xmlns:a16="http://schemas.microsoft.com/office/drawing/2014/main" id="{5456460C-6840-9A42-8EFD-1069D26ABF72}"/>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28/05/2025</a:t>
            </a:fld>
            <a:endParaRPr lang="en-GB"/>
          </a:p>
        </p:txBody>
      </p:sp>
      <p:sp>
        <p:nvSpPr>
          <p:cNvPr id="8" name="Footer Placeholder 4">
            <a:extLst>
              <a:ext uri="{FF2B5EF4-FFF2-40B4-BE49-F238E27FC236}">
                <a16:creationId xmlns:a16="http://schemas.microsoft.com/office/drawing/2014/main" id="{65566E71-5C92-114E-9144-C05CA923A3D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0" name="Slide Number Placeholder 5">
            <a:extLst>
              <a:ext uri="{FF2B5EF4-FFF2-40B4-BE49-F238E27FC236}">
                <a16:creationId xmlns:a16="http://schemas.microsoft.com/office/drawing/2014/main" id="{CA007177-E40D-3D48-ABD9-80070A2D1BD2}"/>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509785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mparison">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tx1"/>
                </a:solidFill>
              </a:defRPr>
            </a:lvl1p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E0175FA7-3444-3849-BEDE-314602255B75}"/>
              </a:ext>
            </a:extLst>
          </p:cNvPr>
          <p:cNvPicPr>
            <a:picLocks noChangeAspect="1"/>
          </p:cNvPicPr>
          <p:nvPr userDrawn="1"/>
        </p:nvPicPr>
        <p:blipFill>
          <a:blip r:embed="rId2"/>
          <a:stretch>
            <a:fillRect/>
          </a:stretch>
        </p:blipFill>
        <p:spPr>
          <a:xfrm>
            <a:off x="9242997" y="348367"/>
            <a:ext cx="2614721" cy="539768"/>
          </a:xfrm>
          <a:prstGeom prst="rect">
            <a:avLst/>
          </a:prstGeom>
        </p:spPr>
      </p:pic>
      <p:pic>
        <p:nvPicPr>
          <p:cNvPr id="7" name="Picture 6">
            <a:extLst>
              <a:ext uri="{FF2B5EF4-FFF2-40B4-BE49-F238E27FC236}">
                <a16:creationId xmlns:a16="http://schemas.microsoft.com/office/drawing/2014/main" id="{30DAC477-0456-CB44-AB4B-4E7C07291239}"/>
              </a:ext>
            </a:extLst>
          </p:cNvPr>
          <p:cNvPicPr>
            <a:picLocks noChangeAspect="1"/>
          </p:cNvPicPr>
          <p:nvPr userDrawn="1"/>
        </p:nvPicPr>
        <p:blipFill>
          <a:blip r:embed="rId3"/>
          <a:stretch>
            <a:fillRect/>
          </a:stretch>
        </p:blipFill>
        <p:spPr>
          <a:xfrm>
            <a:off x="10672345" y="3568032"/>
            <a:ext cx="1519655" cy="5721054"/>
          </a:xfrm>
          <a:prstGeom prst="rect">
            <a:avLst/>
          </a:prstGeom>
        </p:spPr>
      </p:pic>
      <p:sp>
        <p:nvSpPr>
          <p:cNvPr id="9" name="Date Placeholder 3">
            <a:extLst>
              <a:ext uri="{FF2B5EF4-FFF2-40B4-BE49-F238E27FC236}">
                <a16:creationId xmlns:a16="http://schemas.microsoft.com/office/drawing/2014/main" id="{8A0389EB-9AB7-7942-A85E-DCFA0148F27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28/05/2025</a:t>
            </a:fld>
            <a:endParaRPr lang="en-GB"/>
          </a:p>
        </p:txBody>
      </p:sp>
      <p:sp>
        <p:nvSpPr>
          <p:cNvPr id="11" name="Footer Placeholder 4">
            <a:extLst>
              <a:ext uri="{FF2B5EF4-FFF2-40B4-BE49-F238E27FC236}">
                <a16:creationId xmlns:a16="http://schemas.microsoft.com/office/drawing/2014/main" id="{87CA9738-FCF3-7643-952A-EC8230280006}"/>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2" name="Slide Number Placeholder 5">
            <a:extLst>
              <a:ext uri="{FF2B5EF4-FFF2-40B4-BE49-F238E27FC236}">
                <a16:creationId xmlns:a16="http://schemas.microsoft.com/office/drawing/2014/main" id="{8ABAF3EA-9CBF-4B4F-AAD9-56BD8C0901A4}"/>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2412816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Comparison">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EE7624"/>
                </a:solidFill>
              </a:defRPr>
            </a:lvl1p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9" name="Picture 8">
            <a:extLst>
              <a:ext uri="{FF2B5EF4-FFF2-40B4-BE49-F238E27FC236}">
                <a16:creationId xmlns:a16="http://schemas.microsoft.com/office/drawing/2014/main" id="{1A707073-EE2A-6448-988F-ABEF120B522F}"/>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10" name="Date Placeholder 3">
            <a:extLst>
              <a:ext uri="{FF2B5EF4-FFF2-40B4-BE49-F238E27FC236}">
                <a16:creationId xmlns:a16="http://schemas.microsoft.com/office/drawing/2014/main" id="{CFF2B545-0DB5-554C-9B76-735DF41294B2}"/>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28/05/2025</a:t>
            </a:fld>
            <a:endParaRPr lang="en-GB"/>
          </a:p>
        </p:txBody>
      </p:sp>
      <p:sp>
        <p:nvSpPr>
          <p:cNvPr id="12" name="Footer Placeholder 4">
            <a:extLst>
              <a:ext uri="{FF2B5EF4-FFF2-40B4-BE49-F238E27FC236}">
                <a16:creationId xmlns:a16="http://schemas.microsoft.com/office/drawing/2014/main" id="{1E5A66FE-66B0-A142-B383-CEFCFB78658E}"/>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3" name="Slide Number Placeholder 5">
            <a:extLst>
              <a:ext uri="{FF2B5EF4-FFF2-40B4-BE49-F238E27FC236}">
                <a16:creationId xmlns:a16="http://schemas.microsoft.com/office/drawing/2014/main" id="{A4CA51B6-36EC-D340-A186-671BAF6A99B7}"/>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2205322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4CA2BC-662C-2E49-95F3-0A4548F72161}"/>
              </a:ext>
            </a:extLst>
          </p:cNvPr>
          <p:cNvPicPr>
            <a:picLocks noChangeAspect="1"/>
          </p:cNvPicPr>
          <p:nvPr userDrawn="1"/>
        </p:nvPicPr>
        <p:blipFill>
          <a:blip r:embed="rId2"/>
          <a:stretch>
            <a:fillRect/>
          </a:stretch>
        </p:blipFill>
        <p:spPr>
          <a:xfrm>
            <a:off x="9272304" y="348367"/>
            <a:ext cx="2573952" cy="533067"/>
          </a:xfrm>
          <a:prstGeom prst="rect">
            <a:avLst/>
          </a:prstGeom>
        </p:spPr>
      </p:pic>
      <p:sp>
        <p:nvSpPr>
          <p:cNvPr id="6" name="Date Placeholder 3">
            <a:extLst>
              <a:ext uri="{FF2B5EF4-FFF2-40B4-BE49-F238E27FC236}">
                <a16:creationId xmlns:a16="http://schemas.microsoft.com/office/drawing/2014/main" id="{EFF8F6B7-1AE9-EA41-A92D-5BC569DDE62E}"/>
              </a:ext>
            </a:extLst>
          </p:cNvPr>
          <p:cNvSpPr>
            <a:spLocks noGrp="1"/>
          </p:cNvSpPr>
          <p:nvPr>
            <p:ph type="dt" sz="half" idx="10"/>
          </p:nvPr>
        </p:nvSpPr>
        <p:spPr>
          <a:xfrm>
            <a:off x="838200" y="6356350"/>
            <a:ext cx="2743200" cy="365125"/>
          </a:xfrm>
        </p:spPr>
        <p:txBody>
          <a:bodyPr/>
          <a:lstStyle/>
          <a:p>
            <a:fld id="{FC6E4EE3-B8DA-4529-A811-93362441A0E0}" type="datetimeFigureOut">
              <a:rPr lang="en-GB" smtClean="0"/>
              <a:t>28/05/2025</a:t>
            </a:fld>
            <a:endParaRPr lang="en-GB"/>
          </a:p>
        </p:txBody>
      </p:sp>
      <p:sp>
        <p:nvSpPr>
          <p:cNvPr id="7" name="Footer Placeholder 4">
            <a:extLst>
              <a:ext uri="{FF2B5EF4-FFF2-40B4-BE49-F238E27FC236}">
                <a16:creationId xmlns:a16="http://schemas.microsoft.com/office/drawing/2014/main" id="{4FE31C7F-3CDE-CF4F-8D56-25EE43D9B9C4}"/>
              </a:ext>
            </a:extLst>
          </p:cNvPr>
          <p:cNvSpPr>
            <a:spLocks noGrp="1"/>
          </p:cNvSpPr>
          <p:nvPr>
            <p:ph type="ftr" sz="quarter" idx="11"/>
          </p:nvPr>
        </p:nvSpPr>
        <p:spPr>
          <a:xfrm>
            <a:off x="4038600" y="6356350"/>
            <a:ext cx="4114800" cy="365125"/>
          </a:xfrm>
        </p:spPr>
        <p:txBody>
          <a:bodyPr/>
          <a:lstStyle/>
          <a:p>
            <a:endParaRPr lang="en-GB"/>
          </a:p>
        </p:txBody>
      </p:sp>
      <p:sp>
        <p:nvSpPr>
          <p:cNvPr id="8" name="Slide Number Placeholder 5">
            <a:extLst>
              <a:ext uri="{FF2B5EF4-FFF2-40B4-BE49-F238E27FC236}">
                <a16:creationId xmlns:a16="http://schemas.microsoft.com/office/drawing/2014/main" id="{0723E173-42BC-0A49-843F-22C217E1B101}"/>
              </a:ext>
            </a:extLst>
          </p:cNvPr>
          <p:cNvSpPr>
            <a:spLocks noGrp="1"/>
          </p:cNvSpPr>
          <p:nvPr>
            <p:ph type="sldNum" sz="quarter" idx="12"/>
          </p:nvPr>
        </p:nvSpPr>
        <p:spPr>
          <a:xfrm>
            <a:off x="8610600" y="6356350"/>
            <a:ext cx="2743200" cy="365125"/>
          </a:xfrm>
        </p:spPr>
        <p:txBody>
          <a:bodyPr/>
          <a:lstStyle/>
          <a:p>
            <a:fld id="{DAE507F8-0004-4BD2-8478-2451CF4D47F4}" type="slidenum">
              <a:rPr lang="en-GB" smtClean="0"/>
              <a:t>‹#›</a:t>
            </a:fld>
            <a:endParaRPr lang="en-GB"/>
          </a:p>
        </p:txBody>
      </p:sp>
    </p:spTree>
    <p:extLst>
      <p:ext uri="{BB962C8B-B14F-4D97-AF65-F5344CB8AC3E}">
        <p14:creationId xmlns:p14="http://schemas.microsoft.com/office/powerpoint/2010/main" val="2664654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54565B"/>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59933"/>
          <a:stretch/>
        </p:blipFill>
        <p:spPr>
          <a:xfrm>
            <a:off x="-13648" y="-1428227"/>
            <a:ext cx="4051079" cy="9698769"/>
          </a:xfrm>
          <a:prstGeom prst="rect">
            <a:avLst/>
          </a:prstGeom>
        </p:spPr>
      </p:pic>
      <p:sp>
        <p:nvSpPr>
          <p:cNvPr id="2" name="Title 1"/>
          <p:cNvSpPr>
            <a:spLocks noGrp="1"/>
          </p:cNvSpPr>
          <p:nvPr>
            <p:ph type="ctrTitle"/>
          </p:nvPr>
        </p:nvSpPr>
        <p:spPr>
          <a:xfrm>
            <a:off x="2975211" y="1122363"/>
            <a:ext cx="8871045" cy="2387600"/>
          </a:xfrm>
        </p:spPr>
        <p:txBody>
          <a:bodyPr anchor="b">
            <a:normAutofit/>
          </a:bodyPr>
          <a:lstStyle>
            <a:lvl1pPr algn="ctr">
              <a:defRPr sz="4800">
                <a:solidFill>
                  <a:srgbClr val="EE7624"/>
                </a:solidFill>
              </a:defRPr>
            </a:lvl1pPr>
          </a:lstStyle>
          <a:p>
            <a:r>
              <a:rPr lang="en-US"/>
              <a:t>Click to edit Master title style</a:t>
            </a:r>
            <a:endParaRPr lang="en-GB"/>
          </a:p>
        </p:txBody>
      </p:sp>
      <p:sp>
        <p:nvSpPr>
          <p:cNvPr id="3" name="Subtitle 2"/>
          <p:cNvSpPr>
            <a:spLocks noGrp="1"/>
          </p:cNvSpPr>
          <p:nvPr>
            <p:ph type="subTitle" idx="1"/>
          </p:nvPr>
        </p:nvSpPr>
        <p:spPr>
          <a:xfrm>
            <a:off x="2975212" y="3602038"/>
            <a:ext cx="8871044"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75FF6D91-D55D-C740-86E9-6961231FC25D}"/>
              </a:ext>
            </a:extLst>
          </p:cNvPr>
          <p:cNvPicPr>
            <a:picLocks noChangeAspect="1"/>
          </p:cNvPicPr>
          <p:nvPr userDrawn="1"/>
        </p:nvPicPr>
        <p:blipFill>
          <a:blip r:embed="rId3"/>
          <a:stretch>
            <a:fillRect/>
          </a:stretch>
        </p:blipFill>
        <p:spPr>
          <a:xfrm>
            <a:off x="9272304" y="348366"/>
            <a:ext cx="2573952" cy="533067"/>
          </a:xfrm>
          <a:prstGeom prst="rect">
            <a:avLst/>
          </a:prstGeom>
        </p:spPr>
      </p:pic>
    </p:spTree>
    <p:extLst>
      <p:ext uri="{BB962C8B-B14F-4D97-AF65-F5344CB8AC3E}">
        <p14:creationId xmlns:p14="http://schemas.microsoft.com/office/powerpoint/2010/main" val="3217050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4" name="Picture 3">
            <a:extLst>
              <a:ext uri="{FF2B5EF4-FFF2-40B4-BE49-F238E27FC236}">
                <a16:creationId xmlns:a16="http://schemas.microsoft.com/office/drawing/2014/main" id="{DCB560F3-7609-8F47-88E3-7EDC159FC261}"/>
              </a:ext>
            </a:extLst>
          </p:cNvPr>
          <p:cNvPicPr>
            <a:picLocks noChangeAspect="1"/>
          </p:cNvPicPr>
          <p:nvPr userDrawn="1"/>
        </p:nvPicPr>
        <p:blipFill>
          <a:blip r:embed="rId3"/>
          <a:stretch>
            <a:fillRect/>
          </a:stretch>
        </p:blipFill>
        <p:spPr>
          <a:xfrm>
            <a:off x="9272304" y="348367"/>
            <a:ext cx="2573952" cy="533067"/>
          </a:xfrm>
          <a:prstGeom prst="rect">
            <a:avLst/>
          </a:prstGeom>
        </p:spPr>
      </p:pic>
      <p:sp>
        <p:nvSpPr>
          <p:cNvPr id="6" name="Date Placeholder 3">
            <a:extLst>
              <a:ext uri="{FF2B5EF4-FFF2-40B4-BE49-F238E27FC236}">
                <a16:creationId xmlns:a16="http://schemas.microsoft.com/office/drawing/2014/main" id="{A34EECBD-3E15-7B49-B788-9769F6AB617A}"/>
              </a:ext>
            </a:extLst>
          </p:cNvPr>
          <p:cNvSpPr>
            <a:spLocks noGrp="1"/>
          </p:cNvSpPr>
          <p:nvPr>
            <p:ph type="dt" sz="half" idx="10"/>
          </p:nvPr>
        </p:nvSpPr>
        <p:spPr>
          <a:xfrm>
            <a:off x="838200" y="6356350"/>
            <a:ext cx="2743200" cy="365125"/>
          </a:xfrm>
        </p:spPr>
        <p:txBody>
          <a:bodyPr/>
          <a:lstStyle/>
          <a:p>
            <a:fld id="{FC6E4EE3-B8DA-4529-A811-93362441A0E0}" type="datetimeFigureOut">
              <a:rPr lang="en-GB" smtClean="0"/>
              <a:t>28/05/2025</a:t>
            </a:fld>
            <a:endParaRPr lang="en-GB"/>
          </a:p>
        </p:txBody>
      </p:sp>
      <p:sp>
        <p:nvSpPr>
          <p:cNvPr id="7" name="Footer Placeholder 4">
            <a:extLst>
              <a:ext uri="{FF2B5EF4-FFF2-40B4-BE49-F238E27FC236}">
                <a16:creationId xmlns:a16="http://schemas.microsoft.com/office/drawing/2014/main" id="{B0796E40-15FD-794B-9EE0-4E1224230554}"/>
              </a:ext>
            </a:extLst>
          </p:cNvPr>
          <p:cNvSpPr>
            <a:spLocks noGrp="1"/>
          </p:cNvSpPr>
          <p:nvPr>
            <p:ph type="ftr" sz="quarter" idx="11"/>
          </p:nvPr>
        </p:nvSpPr>
        <p:spPr>
          <a:xfrm>
            <a:off x="4038600" y="6356350"/>
            <a:ext cx="4114800" cy="365125"/>
          </a:xfrm>
        </p:spPr>
        <p:txBody>
          <a:bodyPr/>
          <a:lstStyle/>
          <a:p>
            <a:endParaRPr lang="en-GB"/>
          </a:p>
        </p:txBody>
      </p:sp>
      <p:sp>
        <p:nvSpPr>
          <p:cNvPr id="8" name="Slide Number Placeholder 5">
            <a:extLst>
              <a:ext uri="{FF2B5EF4-FFF2-40B4-BE49-F238E27FC236}">
                <a16:creationId xmlns:a16="http://schemas.microsoft.com/office/drawing/2014/main" id="{88F855D6-5F42-4843-BF7A-E3193C5F8A51}"/>
              </a:ext>
            </a:extLst>
          </p:cNvPr>
          <p:cNvSpPr>
            <a:spLocks noGrp="1"/>
          </p:cNvSpPr>
          <p:nvPr>
            <p:ph type="sldNum" sz="quarter" idx="12"/>
          </p:nvPr>
        </p:nvSpPr>
        <p:spPr>
          <a:xfrm>
            <a:off x="8610600" y="6356350"/>
            <a:ext cx="2743200" cy="365125"/>
          </a:xfrm>
        </p:spPr>
        <p:txBody>
          <a:bodyPr/>
          <a:lstStyle/>
          <a:p>
            <a:fld id="{DAE507F8-0004-4BD2-8478-2451CF4D47F4}" type="slidenum">
              <a:rPr lang="en-GB" smtClean="0"/>
              <a:t>‹#›</a:t>
            </a:fld>
            <a:endParaRPr lang="en-GB"/>
          </a:p>
        </p:txBody>
      </p:sp>
    </p:spTree>
    <p:extLst>
      <p:ext uri="{BB962C8B-B14F-4D97-AF65-F5344CB8AC3E}">
        <p14:creationId xmlns:p14="http://schemas.microsoft.com/office/powerpoint/2010/main" val="3568274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omparison">
    <p:bg>
      <p:bgPr>
        <a:solidFill>
          <a:srgbClr val="54565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707073-EE2A-6448-988F-ABEF120B522F}"/>
              </a:ext>
            </a:extLst>
          </p:cNvPr>
          <p:cNvPicPr>
            <a:picLocks noChangeAspect="1"/>
          </p:cNvPicPr>
          <p:nvPr userDrawn="1"/>
        </p:nvPicPr>
        <p:blipFill>
          <a:blip r:embed="rId2"/>
          <a:stretch>
            <a:fillRect/>
          </a:stretch>
        </p:blipFill>
        <p:spPr>
          <a:xfrm>
            <a:off x="9272304" y="348367"/>
            <a:ext cx="2573839" cy="533067"/>
          </a:xfrm>
          <a:prstGeom prst="rect">
            <a:avLst/>
          </a:prstGeom>
        </p:spPr>
      </p:pic>
      <p:sp>
        <p:nvSpPr>
          <p:cNvPr id="10" name="Date Placeholder 3">
            <a:extLst>
              <a:ext uri="{FF2B5EF4-FFF2-40B4-BE49-F238E27FC236}">
                <a16:creationId xmlns:a16="http://schemas.microsoft.com/office/drawing/2014/main" id="{A3D45076-01E5-D243-95A5-2C00A89ACF51}"/>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28/05/2025</a:t>
            </a:fld>
            <a:endParaRPr lang="en-GB"/>
          </a:p>
        </p:txBody>
      </p:sp>
      <p:sp>
        <p:nvSpPr>
          <p:cNvPr id="12" name="Footer Placeholder 4">
            <a:extLst>
              <a:ext uri="{FF2B5EF4-FFF2-40B4-BE49-F238E27FC236}">
                <a16:creationId xmlns:a16="http://schemas.microsoft.com/office/drawing/2014/main" id="{FB977B1E-3A8A-114B-8C8A-54D4F86A6A0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3" name="Slide Number Placeholder 5">
            <a:extLst>
              <a:ext uri="{FF2B5EF4-FFF2-40B4-BE49-F238E27FC236}">
                <a16:creationId xmlns:a16="http://schemas.microsoft.com/office/drawing/2014/main" id="{BCBC811D-BA08-934C-BD28-53BCDA118548}"/>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53282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omparison">
    <p:bg>
      <p:bgPr>
        <a:solidFill>
          <a:srgbClr val="54565B"/>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9" name="Picture 8">
            <a:extLst>
              <a:ext uri="{FF2B5EF4-FFF2-40B4-BE49-F238E27FC236}">
                <a16:creationId xmlns:a16="http://schemas.microsoft.com/office/drawing/2014/main" id="{1A707073-EE2A-6448-988F-ABEF120B522F}"/>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4" name="Date Placeholder 3">
            <a:extLst>
              <a:ext uri="{FF2B5EF4-FFF2-40B4-BE49-F238E27FC236}">
                <a16:creationId xmlns:a16="http://schemas.microsoft.com/office/drawing/2014/main" id="{DA369DB5-DA94-A347-91CB-488740F4F1D1}"/>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28/05/2025</a:t>
            </a:fld>
            <a:endParaRPr lang="en-GB"/>
          </a:p>
        </p:txBody>
      </p:sp>
      <p:sp>
        <p:nvSpPr>
          <p:cNvPr id="5" name="Footer Placeholder 4">
            <a:extLst>
              <a:ext uri="{FF2B5EF4-FFF2-40B4-BE49-F238E27FC236}">
                <a16:creationId xmlns:a16="http://schemas.microsoft.com/office/drawing/2014/main" id="{8B19D7DB-C885-C942-9486-3738C80AB0C9}"/>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71913FE6-9D60-5242-AC67-B5EAF80F148B}"/>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1679536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Comparison">
    <p:bg>
      <p:bgPr>
        <a:solidFill>
          <a:srgbClr val="EE762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175FA7-3444-3849-BEDE-314602255B75}"/>
              </a:ext>
            </a:extLst>
          </p:cNvPr>
          <p:cNvPicPr>
            <a:picLocks noChangeAspect="1"/>
          </p:cNvPicPr>
          <p:nvPr userDrawn="1"/>
        </p:nvPicPr>
        <p:blipFill>
          <a:blip r:embed="rId2"/>
          <a:stretch>
            <a:fillRect/>
          </a:stretch>
        </p:blipFill>
        <p:spPr>
          <a:xfrm>
            <a:off x="9242997" y="348367"/>
            <a:ext cx="2614721" cy="539768"/>
          </a:xfrm>
          <a:prstGeom prst="rect">
            <a:avLst/>
          </a:prstGeom>
        </p:spPr>
      </p:pic>
      <p:sp>
        <p:nvSpPr>
          <p:cNvPr id="9" name="Date Placeholder 3">
            <a:extLst>
              <a:ext uri="{FF2B5EF4-FFF2-40B4-BE49-F238E27FC236}">
                <a16:creationId xmlns:a16="http://schemas.microsoft.com/office/drawing/2014/main" id="{A25F2A54-D8CD-D54C-AF15-60D8ED0F7E1F}"/>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28/05/2025</a:t>
            </a:fld>
            <a:endParaRPr lang="en-GB"/>
          </a:p>
        </p:txBody>
      </p:sp>
      <p:sp>
        <p:nvSpPr>
          <p:cNvPr id="11" name="Footer Placeholder 4">
            <a:extLst>
              <a:ext uri="{FF2B5EF4-FFF2-40B4-BE49-F238E27FC236}">
                <a16:creationId xmlns:a16="http://schemas.microsoft.com/office/drawing/2014/main" id="{ECAC8245-7763-1A4F-B737-E6C1AAB4DA00}"/>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2" name="Slide Number Placeholder 5">
            <a:extLst>
              <a:ext uri="{FF2B5EF4-FFF2-40B4-BE49-F238E27FC236}">
                <a16:creationId xmlns:a16="http://schemas.microsoft.com/office/drawing/2014/main" id="{D751D774-5D8C-4447-B1FD-3B3AE686C163}"/>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3286150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omparison">
    <p:bg>
      <p:bgPr>
        <a:solidFill>
          <a:srgbClr val="EE762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175FA7-3444-3849-BEDE-314602255B75}"/>
              </a:ext>
            </a:extLst>
          </p:cNvPr>
          <p:cNvPicPr>
            <a:picLocks noChangeAspect="1"/>
          </p:cNvPicPr>
          <p:nvPr userDrawn="1"/>
        </p:nvPicPr>
        <p:blipFill>
          <a:blip r:embed="rId2"/>
          <a:stretch>
            <a:fillRect/>
          </a:stretch>
        </p:blipFill>
        <p:spPr>
          <a:xfrm>
            <a:off x="9242997" y="348367"/>
            <a:ext cx="2614721" cy="539768"/>
          </a:xfrm>
          <a:prstGeom prst="rect">
            <a:avLst/>
          </a:prstGeom>
        </p:spPr>
      </p:pic>
      <p:pic>
        <p:nvPicPr>
          <p:cNvPr id="7" name="Picture 6">
            <a:extLst>
              <a:ext uri="{FF2B5EF4-FFF2-40B4-BE49-F238E27FC236}">
                <a16:creationId xmlns:a16="http://schemas.microsoft.com/office/drawing/2014/main" id="{30DAC477-0456-CB44-AB4B-4E7C07291239}"/>
              </a:ext>
            </a:extLst>
          </p:cNvPr>
          <p:cNvPicPr>
            <a:picLocks noChangeAspect="1"/>
          </p:cNvPicPr>
          <p:nvPr userDrawn="1"/>
        </p:nvPicPr>
        <p:blipFill>
          <a:blip r:embed="rId3"/>
          <a:stretch>
            <a:fillRect/>
          </a:stretch>
        </p:blipFill>
        <p:spPr>
          <a:xfrm>
            <a:off x="10672345" y="3568032"/>
            <a:ext cx="1519655" cy="5721054"/>
          </a:xfrm>
          <a:prstGeom prst="rect">
            <a:avLst/>
          </a:prstGeom>
        </p:spPr>
      </p:pic>
      <p:sp>
        <p:nvSpPr>
          <p:cNvPr id="4" name="Date Placeholder 3">
            <a:extLst>
              <a:ext uri="{FF2B5EF4-FFF2-40B4-BE49-F238E27FC236}">
                <a16:creationId xmlns:a16="http://schemas.microsoft.com/office/drawing/2014/main" id="{EC5EF5F0-7190-A945-8E7F-93FACEF950AF}"/>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28/05/2025</a:t>
            </a:fld>
            <a:endParaRPr lang="en-GB"/>
          </a:p>
        </p:txBody>
      </p:sp>
      <p:sp>
        <p:nvSpPr>
          <p:cNvPr id="5" name="Footer Placeholder 4">
            <a:extLst>
              <a:ext uri="{FF2B5EF4-FFF2-40B4-BE49-F238E27FC236}">
                <a16:creationId xmlns:a16="http://schemas.microsoft.com/office/drawing/2014/main" id="{78F70F3F-25C3-414A-BBE3-DE91E8AEECE7}"/>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36CEEA6B-4A01-4F4C-BE75-95171EDD182B}"/>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2105512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E28A59A-9594-6944-954C-1B995E74B4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rot="5400000">
            <a:off x="2235759" y="-2794103"/>
            <a:ext cx="7769279" cy="11560769"/>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2837144" y="2273283"/>
            <a:ext cx="6576376" cy="5724213"/>
          </a:xfrm>
          <a:prstGeom prst="hexagon">
            <a:avLst/>
          </a:prstGeom>
          <a:solidFill>
            <a:schemeClr val="bg1"/>
          </a:solidFill>
        </p:spPr>
        <p:txBody>
          <a:bodyPr wrap="square" anchor="t" anchorCtr="0">
            <a:noAutofit/>
          </a:bodyPr>
          <a:lstStyle>
            <a:lvl1pPr marL="0" indent="0">
              <a:buNone/>
              <a:defRPr/>
            </a:lvl1pPr>
          </a:lstStyle>
          <a:p>
            <a:pPr lvl="0"/>
            <a:endParaRPr lang="en-GB"/>
          </a:p>
        </p:txBody>
      </p:sp>
    </p:spTree>
    <p:extLst>
      <p:ext uri="{BB962C8B-B14F-4D97-AF65-F5344CB8AC3E}">
        <p14:creationId xmlns:p14="http://schemas.microsoft.com/office/powerpoint/2010/main" val="1375204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rgbClr val="54565B"/>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E28A59A-9594-6944-954C-1B995E74B4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rot="5400000">
            <a:off x="2235759" y="-2794103"/>
            <a:ext cx="7769279" cy="11560769"/>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2837144" y="2273283"/>
            <a:ext cx="6576376" cy="5724213"/>
          </a:xfrm>
          <a:prstGeom prst="hexagon">
            <a:avLst/>
          </a:prstGeom>
          <a:solidFill>
            <a:srgbClr val="54565B"/>
          </a:solidFill>
        </p:spPr>
        <p:txBody>
          <a:bodyPr wrap="square" anchor="t" anchorCtr="0">
            <a:noAutofit/>
          </a:bodyPr>
          <a:lstStyle>
            <a:lvl1pPr marL="0" indent="0">
              <a:buNone/>
              <a:defRPr>
                <a:solidFill>
                  <a:schemeClr val="bg1"/>
                </a:solidFill>
              </a:defRPr>
            </a:lvl1pPr>
          </a:lstStyle>
          <a:p>
            <a:pPr lvl="0"/>
            <a:endParaRPr lang="en-GB"/>
          </a:p>
        </p:txBody>
      </p:sp>
    </p:spTree>
    <p:extLst>
      <p:ext uri="{BB962C8B-B14F-4D97-AF65-F5344CB8AC3E}">
        <p14:creationId xmlns:p14="http://schemas.microsoft.com/office/powerpoint/2010/main" val="1863741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rgbClr val="EE762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20D272-B984-0E46-9478-A636FB7B012B}"/>
              </a:ext>
            </a:extLst>
          </p:cNvPr>
          <p:cNvPicPr>
            <a:picLocks noChangeAspect="1"/>
          </p:cNvPicPr>
          <p:nvPr userDrawn="1"/>
        </p:nvPicPr>
        <p:blipFill rotWithShape="1">
          <a:blip r:embed="rId2"/>
          <a:srcRect r="19301"/>
          <a:stretch/>
        </p:blipFill>
        <p:spPr>
          <a:xfrm rot="5400000">
            <a:off x="2369463" y="22670"/>
            <a:ext cx="7514376" cy="8435282"/>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2837144" y="2273283"/>
            <a:ext cx="6576376" cy="5724213"/>
          </a:xfrm>
          <a:prstGeom prst="hexagon">
            <a:avLst/>
          </a:prstGeom>
          <a:solidFill>
            <a:srgbClr val="EE7624"/>
          </a:solidFill>
        </p:spPr>
        <p:txBody>
          <a:bodyPr wrap="square" anchor="t" anchorCtr="0">
            <a:noAutofit/>
          </a:bodyPr>
          <a:lstStyle>
            <a:lvl1pPr marL="0" indent="0">
              <a:buNone/>
              <a:defRPr/>
            </a:lvl1pPr>
          </a:lstStyle>
          <a:p>
            <a:pPr lvl="0"/>
            <a:endParaRPr lang="en-GB"/>
          </a:p>
        </p:txBody>
      </p:sp>
    </p:spTree>
    <p:extLst>
      <p:ext uri="{BB962C8B-B14F-4D97-AF65-F5344CB8AC3E}">
        <p14:creationId xmlns:p14="http://schemas.microsoft.com/office/powerpoint/2010/main" val="4000013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44C965-6076-1941-B662-609471F4E8EE}"/>
              </a:ext>
            </a:extLst>
          </p:cNvPr>
          <p:cNvPicPr>
            <a:picLocks noChangeAspect="1"/>
          </p:cNvPicPr>
          <p:nvPr userDrawn="1"/>
        </p:nvPicPr>
        <p:blipFill>
          <a:blip r:embed="rId2"/>
          <a:stretch>
            <a:fillRect/>
          </a:stretch>
        </p:blipFill>
        <p:spPr>
          <a:xfrm rot="19800000">
            <a:off x="3487574" y="998916"/>
            <a:ext cx="5275517" cy="4776482"/>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4271963" y="1770863"/>
            <a:ext cx="3720348" cy="3255980"/>
          </a:xfrm>
          <a:prstGeom prst="hexagon">
            <a:avLst>
              <a:gd name="adj" fmla="val 28510"/>
              <a:gd name="vf" fmla="val 115470"/>
            </a:avLst>
          </a:prstGeom>
          <a:solidFill>
            <a:schemeClr val="bg1"/>
          </a:solidFill>
        </p:spPr>
        <p:txBody>
          <a:bodyPr wrap="square" anchor="t" anchorCtr="0">
            <a:noAutofit/>
          </a:bodyPr>
          <a:lstStyle>
            <a:lvl1pPr marL="0" indent="0">
              <a:buNone/>
              <a:defRPr sz="1600"/>
            </a:lvl1pPr>
            <a:lvl2pPr>
              <a:defRPr sz="1600"/>
            </a:lvl2pPr>
            <a:lvl3pPr>
              <a:defRPr sz="1600"/>
            </a:lvl3pPr>
            <a:lvl4pPr>
              <a:defRPr sz="1600"/>
            </a:lvl4pPr>
            <a:lvl5pPr>
              <a:defRPr sz="1600"/>
            </a:lvl5pPr>
          </a:lstStyle>
          <a:p>
            <a:pPr lvl="0"/>
            <a:endParaRPr lang="en-GB"/>
          </a:p>
        </p:txBody>
      </p:sp>
      <p:sp>
        <p:nvSpPr>
          <p:cNvPr id="6" name="Date Placeholder 3">
            <a:extLst>
              <a:ext uri="{FF2B5EF4-FFF2-40B4-BE49-F238E27FC236}">
                <a16:creationId xmlns:a16="http://schemas.microsoft.com/office/drawing/2014/main" id="{83A2CC8A-7DE9-944A-9E3F-AF056352BB97}"/>
              </a:ext>
            </a:extLst>
          </p:cNvPr>
          <p:cNvSpPr>
            <a:spLocks noGrp="1"/>
          </p:cNvSpPr>
          <p:nvPr>
            <p:ph type="dt" sz="half" idx="10"/>
          </p:nvPr>
        </p:nvSpPr>
        <p:spPr>
          <a:xfrm>
            <a:off x="838200" y="6356350"/>
            <a:ext cx="2743200" cy="365125"/>
          </a:xfrm>
        </p:spPr>
        <p:txBody>
          <a:bodyPr/>
          <a:lstStyle/>
          <a:p>
            <a:fld id="{FC6E4EE3-B8DA-4529-A811-93362441A0E0}" type="datetimeFigureOut">
              <a:rPr lang="en-GB" smtClean="0"/>
              <a:t>28/05/2025</a:t>
            </a:fld>
            <a:endParaRPr lang="en-GB"/>
          </a:p>
        </p:txBody>
      </p:sp>
      <p:sp>
        <p:nvSpPr>
          <p:cNvPr id="7" name="Footer Placeholder 4">
            <a:extLst>
              <a:ext uri="{FF2B5EF4-FFF2-40B4-BE49-F238E27FC236}">
                <a16:creationId xmlns:a16="http://schemas.microsoft.com/office/drawing/2014/main" id="{E9558DEE-F210-D142-A094-9C0FBDA37751}"/>
              </a:ext>
            </a:extLst>
          </p:cNvPr>
          <p:cNvSpPr>
            <a:spLocks noGrp="1"/>
          </p:cNvSpPr>
          <p:nvPr>
            <p:ph type="ftr" sz="quarter" idx="11"/>
          </p:nvPr>
        </p:nvSpPr>
        <p:spPr>
          <a:xfrm>
            <a:off x="4038600" y="6356350"/>
            <a:ext cx="4114800" cy="365125"/>
          </a:xfrm>
        </p:spPr>
        <p:txBody>
          <a:bodyPr/>
          <a:lstStyle/>
          <a:p>
            <a:endParaRPr lang="en-GB"/>
          </a:p>
        </p:txBody>
      </p:sp>
      <p:sp>
        <p:nvSpPr>
          <p:cNvPr id="8" name="Slide Number Placeholder 5">
            <a:extLst>
              <a:ext uri="{FF2B5EF4-FFF2-40B4-BE49-F238E27FC236}">
                <a16:creationId xmlns:a16="http://schemas.microsoft.com/office/drawing/2014/main" id="{98D73A93-1D0A-084A-A41B-2467330B9888}"/>
              </a:ext>
            </a:extLst>
          </p:cNvPr>
          <p:cNvSpPr>
            <a:spLocks noGrp="1"/>
          </p:cNvSpPr>
          <p:nvPr>
            <p:ph type="sldNum" sz="quarter" idx="12"/>
          </p:nvPr>
        </p:nvSpPr>
        <p:spPr>
          <a:xfrm>
            <a:off x="8610600" y="6356350"/>
            <a:ext cx="2743200" cy="365125"/>
          </a:xfrm>
        </p:spPr>
        <p:txBody>
          <a:bodyPr/>
          <a:lstStyle/>
          <a:p>
            <a:fld id="{DAE507F8-0004-4BD2-8478-2451CF4D47F4}" type="slidenum">
              <a:rPr lang="en-GB" smtClean="0"/>
              <a:t>‹#›</a:t>
            </a:fld>
            <a:endParaRPr lang="en-GB"/>
          </a:p>
        </p:txBody>
      </p:sp>
    </p:spTree>
    <p:extLst>
      <p:ext uri="{BB962C8B-B14F-4D97-AF65-F5344CB8AC3E}">
        <p14:creationId xmlns:p14="http://schemas.microsoft.com/office/powerpoint/2010/main" val="387514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Only">
    <p:bg>
      <p:bgPr>
        <a:solidFill>
          <a:srgbClr val="54565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44C965-6076-1941-B662-609471F4E8EE}"/>
              </a:ext>
            </a:extLst>
          </p:cNvPr>
          <p:cNvPicPr>
            <a:picLocks noChangeAspect="1"/>
          </p:cNvPicPr>
          <p:nvPr userDrawn="1"/>
        </p:nvPicPr>
        <p:blipFill>
          <a:blip r:embed="rId2"/>
          <a:stretch>
            <a:fillRect/>
          </a:stretch>
        </p:blipFill>
        <p:spPr>
          <a:xfrm rot="19800000">
            <a:off x="3487574" y="998916"/>
            <a:ext cx="5275517" cy="4776482"/>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4271963" y="1770863"/>
            <a:ext cx="3720348" cy="3255980"/>
          </a:xfrm>
          <a:prstGeom prst="hexagon">
            <a:avLst>
              <a:gd name="adj" fmla="val 28510"/>
              <a:gd name="vf" fmla="val 115470"/>
            </a:avLst>
          </a:prstGeom>
          <a:solidFill>
            <a:srgbClr val="54565B"/>
          </a:solidFill>
        </p:spPr>
        <p:txBody>
          <a:bodyPr wrap="square" anchor="t" anchorCtr="0">
            <a:noAutofit/>
          </a:bodyPr>
          <a:lstStyle>
            <a:lvl1pPr marL="0" indent="0">
              <a:buNone/>
              <a:defRPr sz="1600">
                <a:solidFill>
                  <a:schemeClr val="bg1"/>
                </a:solidFill>
              </a:defRPr>
            </a:lvl1pPr>
            <a:lvl2pPr>
              <a:defRPr sz="1600"/>
            </a:lvl2pPr>
            <a:lvl3pPr>
              <a:defRPr sz="1600"/>
            </a:lvl3pPr>
            <a:lvl4pPr>
              <a:defRPr sz="1600"/>
            </a:lvl4pPr>
            <a:lvl5pPr>
              <a:defRPr sz="1600"/>
            </a:lvl5pPr>
          </a:lstStyle>
          <a:p>
            <a:pPr lvl="0"/>
            <a:endParaRPr lang="en-GB"/>
          </a:p>
        </p:txBody>
      </p:sp>
      <p:sp>
        <p:nvSpPr>
          <p:cNvPr id="4" name="Date Placeholder 3">
            <a:extLst>
              <a:ext uri="{FF2B5EF4-FFF2-40B4-BE49-F238E27FC236}">
                <a16:creationId xmlns:a16="http://schemas.microsoft.com/office/drawing/2014/main" id="{F39E6229-02F6-8742-A5C5-4EBCFF5AB38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28/05/2025</a:t>
            </a:fld>
            <a:endParaRPr lang="en-GB"/>
          </a:p>
        </p:txBody>
      </p:sp>
      <p:sp>
        <p:nvSpPr>
          <p:cNvPr id="5" name="Footer Placeholder 4">
            <a:extLst>
              <a:ext uri="{FF2B5EF4-FFF2-40B4-BE49-F238E27FC236}">
                <a16:creationId xmlns:a16="http://schemas.microsoft.com/office/drawing/2014/main" id="{4C25050E-076A-E545-B046-906BAFDD7246}"/>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79FEFE60-B62F-0443-AB5F-84A51F9CAE36}"/>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1146015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75211" y="1122363"/>
            <a:ext cx="8871045" cy="2387600"/>
          </a:xfrm>
        </p:spPr>
        <p:txBody>
          <a:bodyPr anchor="b">
            <a:normAutofit/>
          </a:bodyPr>
          <a:lstStyle>
            <a:lvl1pPr algn="ctr">
              <a:defRPr sz="48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2975212" y="3602038"/>
            <a:ext cx="887104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 name="Picture 8">
            <a:extLst>
              <a:ext uri="{FF2B5EF4-FFF2-40B4-BE49-F238E27FC236}">
                <a16:creationId xmlns:a16="http://schemas.microsoft.com/office/drawing/2014/main" id="{A37A6D8E-0E67-424D-9F11-932AF764ECE6}"/>
              </a:ext>
            </a:extLst>
          </p:cNvPr>
          <p:cNvPicPr>
            <a:picLocks noChangeAspect="1"/>
          </p:cNvPicPr>
          <p:nvPr userDrawn="1"/>
        </p:nvPicPr>
        <p:blipFill>
          <a:blip r:embed="rId2"/>
          <a:stretch>
            <a:fillRect/>
          </a:stretch>
        </p:blipFill>
        <p:spPr>
          <a:xfrm>
            <a:off x="9242997" y="348367"/>
            <a:ext cx="2614721" cy="539768"/>
          </a:xfrm>
          <a:prstGeom prst="rect">
            <a:avLst/>
          </a:prstGeom>
        </p:spPr>
      </p:pic>
      <p:pic>
        <p:nvPicPr>
          <p:cNvPr id="10" name="Picture 9">
            <a:extLst>
              <a:ext uri="{FF2B5EF4-FFF2-40B4-BE49-F238E27FC236}">
                <a16:creationId xmlns:a16="http://schemas.microsoft.com/office/drawing/2014/main" id="{3760D64B-9BA1-684B-BB55-2965315AAAD4}"/>
              </a:ext>
            </a:extLst>
          </p:cNvPr>
          <p:cNvPicPr>
            <a:picLocks noChangeAspect="1"/>
          </p:cNvPicPr>
          <p:nvPr userDrawn="1"/>
        </p:nvPicPr>
        <p:blipFill rotWithShape="1">
          <a:blip r:embed="rId3"/>
          <a:srcRect l="32072" t="1942" b="2933"/>
          <a:stretch/>
        </p:blipFill>
        <p:spPr>
          <a:xfrm>
            <a:off x="-1114425" y="-300038"/>
            <a:ext cx="3988584" cy="7415213"/>
          </a:xfrm>
          <a:prstGeom prst="rect">
            <a:avLst/>
          </a:prstGeom>
        </p:spPr>
      </p:pic>
    </p:spTree>
    <p:extLst>
      <p:ext uri="{BB962C8B-B14F-4D97-AF65-F5344CB8AC3E}">
        <p14:creationId xmlns:p14="http://schemas.microsoft.com/office/powerpoint/2010/main" val="42648729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itle Only">
    <p:bg>
      <p:bgPr>
        <a:solidFill>
          <a:srgbClr val="EE762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D32977-1065-7543-A63D-9864249FAA91}"/>
              </a:ext>
            </a:extLst>
          </p:cNvPr>
          <p:cNvPicPr>
            <a:picLocks noChangeAspect="1"/>
          </p:cNvPicPr>
          <p:nvPr userDrawn="1"/>
        </p:nvPicPr>
        <p:blipFill>
          <a:blip r:embed="rId2"/>
          <a:stretch>
            <a:fillRect/>
          </a:stretch>
        </p:blipFill>
        <p:spPr>
          <a:xfrm rot="1800000">
            <a:off x="2289142" y="5493262"/>
            <a:ext cx="23259627" cy="4801585"/>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4271963" y="1770862"/>
            <a:ext cx="3757612" cy="3288593"/>
          </a:xfrm>
          <a:prstGeom prst="hexagon">
            <a:avLst>
              <a:gd name="adj" fmla="val 28510"/>
              <a:gd name="vf" fmla="val 115470"/>
            </a:avLst>
          </a:prstGeom>
          <a:solidFill>
            <a:srgbClr val="EE7624"/>
          </a:solidFill>
        </p:spPr>
        <p:txBody>
          <a:bodyPr wrap="square" anchor="t" anchorCtr="0">
            <a:noAutofit/>
          </a:bodyPr>
          <a:lstStyle>
            <a:lvl1pPr marL="0" indent="0">
              <a:buNone/>
              <a:defRPr sz="1600"/>
            </a:lvl1pPr>
            <a:lvl2pPr>
              <a:defRPr sz="1600"/>
            </a:lvl2pPr>
            <a:lvl3pPr>
              <a:defRPr sz="1600"/>
            </a:lvl3pPr>
            <a:lvl4pPr>
              <a:defRPr sz="1600"/>
            </a:lvl4pPr>
            <a:lvl5pPr>
              <a:defRPr sz="1600"/>
            </a:lvl5pPr>
          </a:lstStyle>
          <a:p>
            <a:pPr lvl="0"/>
            <a:endParaRPr lang="en-GB"/>
          </a:p>
        </p:txBody>
      </p:sp>
      <p:sp>
        <p:nvSpPr>
          <p:cNvPr id="6" name="Date Placeholder 3">
            <a:extLst>
              <a:ext uri="{FF2B5EF4-FFF2-40B4-BE49-F238E27FC236}">
                <a16:creationId xmlns:a16="http://schemas.microsoft.com/office/drawing/2014/main" id="{6A13C10F-6A45-6C48-899D-22F549AE704D}"/>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28/05/2025</a:t>
            </a:fld>
            <a:endParaRPr lang="en-GB"/>
          </a:p>
        </p:txBody>
      </p:sp>
      <p:sp>
        <p:nvSpPr>
          <p:cNvPr id="7" name="Footer Placeholder 4">
            <a:extLst>
              <a:ext uri="{FF2B5EF4-FFF2-40B4-BE49-F238E27FC236}">
                <a16:creationId xmlns:a16="http://schemas.microsoft.com/office/drawing/2014/main" id="{B2217CC8-5BF8-7C4D-A222-63AC4C68D400}"/>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8" name="Slide Number Placeholder 5">
            <a:extLst>
              <a:ext uri="{FF2B5EF4-FFF2-40B4-BE49-F238E27FC236}">
                <a16:creationId xmlns:a16="http://schemas.microsoft.com/office/drawing/2014/main" id="{01BFA2B3-EB86-2F40-8C8B-3236D77DAF07}"/>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3547654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AE507F8-0004-4BD2-8478-2451CF4D47F4}" type="slidenum">
              <a:rPr lang="en-GB" smtClean="0"/>
              <a:t>‹#›</a:t>
            </a:fld>
            <a:endParaRPr lang="en-GB"/>
          </a:p>
        </p:txBody>
      </p:sp>
      <p:pic>
        <p:nvPicPr>
          <p:cNvPr id="9" name="Picture 8">
            <a:extLst>
              <a:ext uri="{FF2B5EF4-FFF2-40B4-BE49-F238E27FC236}">
                <a16:creationId xmlns:a16="http://schemas.microsoft.com/office/drawing/2014/main" id="{9778DB74-F525-3C4E-9129-17E765AE35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a:off x="5675493" y="-1780674"/>
            <a:ext cx="6837348" cy="10378262"/>
          </a:xfrm>
          <a:prstGeom prst="rect">
            <a:avLst/>
          </a:prstGeom>
        </p:spPr>
      </p:pic>
      <p:sp>
        <p:nvSpPr>
          <p:cNvPr id="10" name="Content Placeholder 3">
            <a:extLst>
              <a:ext uri="{FF2B5EF4-FFF2-40B4-BE49-F238E27FC236}">
                <a16:creationId xmlns:a16="http://schemas.microsoft.com/office/drawing/2014/main" id="{4AFD329C-3BF6-FB4B-823D-40F9E28DB553}"/>
              </a:ext>
            </a:extLst>
          </p:cNvPr>
          <p:cNvSpPr>
            <a:spLocks noGrp="1" noChangeAspect="1"/>
          </p:cNvSpPr>
          <p:nvPr>
            <p:ph sz="half" idx="2"/>
          </p:nvPr>
        </p:nvSpPr>
        <p:spPr>
          <a:xfrm rot="19847286">
            <a:off x="8059312" y="791464"/>
            <a:ext cx="5864200" cy="5226130"/>
          </a:xfrm>
          <a:prstGeom prst="hexagon">
            <a:avLst>
              <a:gd name="adj" fmla="val 28413"/>
              <a:gd name="vf" fmla="val 115470"/>
            </a:avLst>
          </a:prstGeom>
          <a:solidFill>
            <a:schemeClr val="bg1"/>
          </a:solidFill>
        </p:spPr>
        <p:txBody>
          <a:bodyPr wrap="square" anchor="t" anchorCtr="0">
            <a:noAutofit/>
          </a:bodyPr>
          <a:lstStyle>
            <a:lvl1pPr marL="0" indent="0">
              <a:buNone/>
              <a:defRPr/>
            </a:lvl1pPr>
          </a:lstStyle>
          <a:p>
            <a:pPr lvl="0"/>
            <a:endParaRPr lang="en-GB"/>
          </a:p>
        </p:txBody>
      </p:sp>
      <p:sp>
        <p:nvSpPr>
          <p:cNvPr id="12" name="Content Placeholder 2">
            <a:extLst>
              <a:ext uri="{FF2B5EF4-FFF2-40B4-BE49-F238E27FC236}">
                <a16:creationId xmlns:a16="http://schemas.microsoft.com/office/drawing/2014/main" id="{CBE0505A-C4B2-7B42-9029-892E5475CF39}"/>
              </a:ext>
            </a:extLst>
          </p:cNvPr>
          <p:cNvSpPr>
            <a:spLocks noGrp="1"/>
          </p:cNvSpPr>
          <p:nvPr>
            <p:ph sz="half" idx="1"/>
          </p:nvPr>
        </p:nvSpPr>
        <p:spPr>
          <a:xfrm>
            <a:off x="838200" y="1825625"/>
            <a:ext cx="5181600" cy="4351338"/>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478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Only">
    <p:bg>
      <p:bgPr>
        <a:solidFill>
          <a:srgbClr val="54565B"/>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AE507F8-0004-4BD2-8478-2451CF4D47F4}" type="slidenum">
              <a:rPr lang="en-GB" smtClean="0"/>
              <a:t>‹#›</a:t>
            </a:fld>
            <a:endParaRPr lang="en-GB"/>
          </a:p>
        </p:txBody>
      </p:sp>
      <p:pic>
        <p:nvPicPr>
          <p:cNvPr id="9" name="Picture 8">
            <a:extLst>
              <a:ext uri="{FF2B5EF4-FFF2-40B4-BE49-F238E27FC236}">
                <a16:creationId xmlns:a16="http://schemas.microsoft.com/office/drawing/2014/main" id="{9778DB74-F525-3C4E-9129-17E765AE35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a:off x="5675493" y="-1780674"/>
            <a:ext cx="6837348" cy="10378262"/>
          </a:xfrm>
          <a:prstGeom prst="rect">
            <a:avLst/>
          </a:prstGeom>
        </p:spPr>
      </p:pic>
      <p:sp>
        <p:nvSpPr>
          <p:cNvPr id="10" name="Content Placeholder 3">
            <a:extLst>
              <a:ext uri="{FF2B5EF4-FFF2-40B4-BE49-F238E27FC236}">
                <a16:creationId xmlns:a16="http://schemas.microsoft.com/office/drawing/2014/main" id="{4AFD329C-3BF6-FB4B-823D-40F9E28DB553}"/>
              </a:ext>
            </a:extLst>
          </p:cNvPr>
          <p:cNvSpPr>
            <a:spLocks noGrp="1" noChangeAspect="1"/>
          </p:cNvSpPr>
          <p:nvPr>
            <p:ph sz="half" idx="2"/>
          </p:nvPr>
        </p:nvSpPr>
        <p:spPr>
          <a:xfrm rot="19847286">
            <a:off x="8059312" y="791464"/>
            <a:ext cx="5864200" cy="5226130"/>
          </a:xfrm>
          <a:prstGeom prst="hexagon">
            <a:avLst>
              <a:gd name="adj" fmla="val 28413"/>
              <a:gd name="vf" fmla="val 115470"/>
            </a:avLst>
          </a:prstGeom>
          <a:solidFill>
            <a:srgbClr val="54565B"/>
          </a:solidFill>
        </p:spPr>
        <p:txBody>
          <a:bodyPr wrap="square" anchor="t" anchorCtr="0">
            <a:noAutofit/>
          </a:bodyPr>
          <a:lstStyle>
            <a:lvl1pPr marL="0" indent="0">
              <a:buNone/>
              <a:defRPr>
                <a:solidFill>
                  <a:schemeClr val="bg1"/>
                </a:solidFill>
              </a:defRPr>
            </a:lvl1pPr>
          </a:lstStyle>
          <a:p>
            <a:pPr lvl="0"/>
            <a:endParaRPr lang="en-GB"/>
          </a:p>
        </p:txBody>
      </p:sp>
      <p:sp>
        <p:nvSpPr>
          <p:cNvPr id="6" name="Content Placeholder 2">
            <a:extLst>
              <a:ext uri="{FF2B5EF4-FFF2-40B4-BE49-F238E27FC236}">
                <a16:creationId xmlns:a16="http://schemas.microsoft.com/office/drawing/2014/main" id="{EAF3F440-1199-DA40-B2C3-230662E0D1FA}"/>
              </a:ext>
            </a:extLst>
          </p:cNvPr>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1572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itle Only">
    <p:bg>
      <p:bgPr>
        <a:solidFill>
          <a:srgbClr val="EE7624"/>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solidFill>
            <a:srgbClr val="EE7624"/>
          </a:solidFill>
        </p:spPr>
        <p:txBody>
          <a:bodyPr/>
          <a:lstStyle/>
          <a:p>
            <a:fld id="{DAE507F8-0004-4BD2-8478-2451CF4D47F4}" type="slidenum">
              <a:rPr lang="en-GB" smtClean="0"/>
              <a:t>‹#›</a:t>
            </a:fld>
            <a:endParaRPr lang="en-GB"/>
          </a:p>
        </p:txBody>
      </p:sp>
      <p:sp>
        <p:nvSpPr>
          <p:cNvPr id="10" name="Content Placeholder 3">
            <a:extLst>
              <a:ext uri="{FF2B5EF4-FFF2-40B4-BE49-F238E27FC236}">
                <a16:creationId xmlns:a16="http://schemas.microsoft.com/office/drawing/2014/main" id="{4AFD329C-3BF6-FB4B-823D-40F9E28DB553}"/>
              </a:ext>
            </a:extLst>
          </p:cNvPr>
          <p:cNvSpPr>
            <a:spLocks noGrp="1" noChangeAspect="1"/>
          </p:cNvSpPr>
          <p:nvPr>
            <p:ph sz="half" idx="2"/>
          </p:nvPr>
        </p:nvSpPr>
        <p:spPr>
          <a:xfrm rot="19847286">
            <a:off x="8010746" y="763294"/>
            <a:ext cx="6006046" cy="5226130"/>
          </a:xfrm>
          <a:prstGeom prst="hexagon">
            <a:avLst>
              <a:gd name="adj" fmla="val 28413"/>
              <a:gd name="vf" fmla="val 115470"/>
            </a:avLst>
          </a:prstGeom>
          <a:solidFill>
            <a:srgbClr val="EE7624"/>
          </a:solidFill>
        </p:spPr>
        <p:txBody>
          <a:bodyPr wrap="square" anchor="t" anchorCtr="0">
            <a:noAutofit/>
          </a:bodyPr>
          <a:lstStyle>
            <a:lvl1pPr marL="0" indent="0">
              <a:buNone/>
              <a:defRPr/>
            </a:lvl1pPr>
          </a:lstStyle>
          <a:p>
            <a:pPr lvl="0"/>
            <a:endParaRPr lang="en-GB"/>
          </a:p>
        </p:txBody>
      </p:sp>
      <p:sp>
        <p:nvSpPr>
          <p:cNvPr id="8" name="Content Placeholder 2">
            <a:extLst>
              <a:ext uri="{FF2B5EF4-FFF2-40B4-BE49-F238E27FC236}">
                <a16:creationId xmlns:a16="http://schemas.microsoft.com/office/drawing/2014/main" id="{C8E3D156-F48F-1949-9115-68C726BC08DA}"/>
              </a:ext>
            </a:extLst>
          </p:cNvPr>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63D82BCE-E01A-684D-8945-464F7A372908}"/>
              </a:ext>
            </a:extLst>
          </p:cNvPr>
          <p:cNvPicPr>
            <a:picLocks noChangeAspect="1"/>
          </p:cNvPicPr>
          <p:nvPr userDrawn="1"/>
        </p:nvPicPr>
        <p:blipFill>
          <a:blip r:embed="rId2"/>
          <a:stretch>
            <a:fillRect/>
          </a:stretch>
        </p:blipFill>
        <p:spPr>
          <a:xfrm>
            <a:off x="6757000" y="-371363"/>
            <a:ext cx="8518069" cy="7542183"/>
          </a:xfrm>
          <a:prstGeom prst="rect">
            <a:avLst/>
          </a:prstGeom>
        </p:spPr>
      </p:pic>
    </p:spTree>
    <p:extLst>
      <p:ext uri="{BB962C8B-B14F-4D97-AF65-F5344CB8AC3E}">
        <p14:creationId xmlns:p14="http://schemas.microsoft.com/office/powerpoint/2010/main" val="538375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A58636-FF0B-0948-9A27-77B2F2FE5A90}"/>
              </a:ext>
            </a:extLst>
          </p:cNvPr>
          <p:cNvPicPr>
            <a:picLocks noChangeAspect="1"/>
          </p:cNvPicPr>
          <p:nvPr userDrawn="1"/>
        </p:nvPicPr>
        <p:blipFill>
          <a:blip r:embed="rId2"/>
          <a:stretch>
            <a:fillRect/>
          </a:stretch>
        </p:blipFill>
        <p:spPr>
          <a:xfrm>
            <a:off x="2085287" y="2598379"/>
            <a:ext cx="8021426" cy="1661242"/>
          </a:xfrm>
          <a:prstGeom prst="rect">
            <a:avLst/>
          </a:prstGeom>
        </p:spPr>
      </p:pic>
    </p:spTree>
    <p:extLst>
      <p:ext uri="{BB962C8B-B14F-4D97-AF65-F5344CB8AC3E}">
        <p14:creationId xmlns:p14="http://schemas.microsoft.com/office/powerpoint/2010/main" val="4111718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54565B"/>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A8ED8B-BA90-EA41-8192-867AE2054F74}"/>
              </a:ext>
            </a:extLst>
          </p:cNvPr>
          <p:cNvPicPr>
            <a:picLocks noChangeAspect="1"/>
          </p:cNvPicPr>
          <p:nvPr userDrawn="1"/>
        </p:nvPicPr>
        <p:blipFill>
          <a:blip r:embed="rId2"/>
          <a:stretch>
            <a:fillRect/>
          </a:stretch>
        </p:blipFill>
        <p:spPr>
          <a:xfrm>
            <a:off x="2051718" y="2578100"/>
            <a:ext cx="8216900" cy="1701800"/>
          </a:xfrm>
          <a:prstGeom prst="rect">
            <a:avLst/>
          </a:prstGeom>
        </p:spPr>
      </p:pic>
    </p:spTree>
    <p:extLst>
      <p:ext uri="{BB962C8B-B14F-4D97-AF65-F5344CB8AC3E}">
        <p14:creationId xmlns:p14="http://schemas.microsoft.com/office/powerpoint/2010/main" val="29927383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EE762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F6EC4E-6773-F343-8535-F57FBD992C1A}"/>
              </a:ext>
            </a:extLst>
          </p:cNvPr>
          <p:cNvPicPr>
            <a:picLocks noChangeAspect="1"/>
          </p:cNvPicPr>
          <p:nvPr userDrawn="1"/>
        </p:nvPicPr>
        <p:blipFill>
          <a:blip r:embed="rId2"/>
          <a:stretch>
            <a:fillRect/>
          </a:stretch>
        </p:blipFill>
        <p:spPr>
          <a:xfrm>
            <a:off x="2051718" y="2578100"/>
            <a:ext cx="8243784" cy="1701800"/>
          </a:xfrm>
          <a:prstGeom prst="rect">
            <a:avLst/>
          </a:prstGeom>
        </p:spPr>
      </p:pic>
    </p:spTree>
    <p:extLst>
      <p:ext uri="{BB962C8B-B14F-4D97-AF65-F5344CB8AC3E}">
        <p14:creationId xmlns:p14="http://schemas.microsoft.com/office/powerpoint/2010/main" val="410916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EE7624"/>
                </a:solidFill>
              </a:defRPr>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6E4EE3-B8DA-4529-A811-93362441A0E0}" type="datetimeFigureOut">
              <a:rPr lang="en-GB" smtClean="0"/>
              <a:t>28/05/2025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E507F8-0004-4BD2-8478-2451CF4D47F4}"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68572" t="50000"/>
          <a:stretch/>
        </p:blipFill>
        <p:spPr>
          <a:xfrm>
            <a:off x="-27296" y="0"/>
            <a:ext cx="3177623" cy="4849384"/>
          </a:xfrm>
          <a:prstGeom prst="rect">
            <a:avLst/>
          </a:prstGeom>
        </p:spPr>
      </p:pic>
      <p:pic>
        <p:nvPicPr>
          <p:cNvPr id="10" name="Picture 9">
            <a:extLst>
              <a:ext uri="{FF2B5EF4-FFF2-40B4-BE49-F238E27FC236}">
                <a16:creationId xmlns:a16="http://schemas.microsoft.com/office/drawing/2014/main" id="{33551574-4A03-2849-950C-C01C3E2A5495}"/>
              </a:ext>
            </a:extLst>
          </p:cNvPr>
          <p:cNvPicPr>
            <a:picLocks noChangeAspect="1"/>
          </p:cNvPicPr>
          <p:nvPr userDrawn="1"/>
        </p:nvPicPr>
        <p:blipFill>
          <a:blip r:embed="rId3"/>
          <a:stretch>
            <a:fillRect/>
          </a:stretch>
        </p:blipFill>
        <p:spPr>
          <a:xfrm>
            <a:off x="9272304" y="348367"/>
            <a:ext cx="2573952" cy="533067"/>
          </a:xfrm>
          <a:prstGeom prst="rect">
            <a:avLst/>
          </a:prstGeom>
        </p:spPr>
      </p:pic>
    </p:spTree>
    <p:extLst>
      <p:ext uri="{BB962C8B-B14F-4D97-AF65-F5344CB8AC3E}">
        <p14:creationId xmlns:p14="http://schemas.microsoft.com/office/powerpoint/2010/main" val="93560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EE7624"/>
                </a:solidFill>
              </a:defRPr>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FC6E4EE3-B8DA-4529-A811-93362441A0E0}" type="datetimeFigureOut">
              <a:rPr lang="en-GB" smtClean="0"/>
              <a:pPr/>
              <a:t>28/05/2025</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AE507F8-0004-4BD2-8478-2451CF4D47F4}" type="slidenum">
              <a:rPr lang="en-GB" smtClean="0"/>
              <a:pPr/>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68572" t="50000"/>
          <a:stretch/>
        </p:blipFill>
        <p:spPr>
          <a:xfrm>
            <a:off x="-27296" y="0"/>
            <a:ext cx="3177623" cy="4849384"/>
          </a:xfrm>
          <a:prstGeom prst="rect">
            <a:avLst/>
          </a:prstGeom>
        </p:spPr>
      </p:pic>
      <p:pic>
        <p:nvPicPr>
          <p:cNvPr id="12" name="Picture 11">
            <a:extLst>
              <a:ext uri="{FF2B5EF4-FFF2-40B4-BE49-F238E27FC236}">
                <a16:creationId xmlns:a16="http://schemas.microsoft.com/office/drawing/2014/main" id="{AEE84436-75C0-A041-AADB-476B448FB181}"/>
              </a:ext>
            </a:extLst>
          </p:cNvPr>
          <p:cNvPicPr>
            <a:picLocks noChangeAspect="1"/>
          </p:cNvPicPr>
          <p:nvPr userDrawn="1"/>
        </p:nvPicPr>
        <p:blipFill>
          <a:blip r:embed="rId3"/>
          <a:stretch>
            <a:fillRect/>
          </a:stretch>
        </p:blipFill>
        <p:spPr>
          <a:xfrm>
            <a:off x="9272304" y="348366"/>
            <a:ext cx="2573952" cy="533067"/>
          </a:xfrm>
          <a:prstGeom prst="rect">
            <a:avLst/>
          </a:prstGeom>
        </p:spPr>
      </p:pic>
    </p:spTree>
    <p:extLst>
      <p:ext uri="{BB962C8B-B14F-4D97-AF65-F5344CB8AC3E}">
        <p14:creationId xmlns:p14="http://schemas.microsoft.com/office/powerpoint/2010/main" val="1110906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C2AFC172-2E3F-0D4D-B7CA-AE967CB8209F}"/>
              </a:ext>
            </a:extLst>
          </p:cNvPr>
          <p:cNvPicPr>
            <a:picLocks noChangeAspect="1"/>
          </p:cNvPicPr>
          <p:nvPr userDrawn="1"/>
        </p:nvPicPr>
        <p:blipFill>
          <a:blip r:embed="rId2"/>
          <a:stretch>
            <a:fillRect/>
          </a:stretch>
        </p:blipFill>
        <p:spPr>
          <a:xfrm>
            <a:off x="9242997" y="348367"/>
            <a:ext cx="2614721" cy="539768"/>
          </a:xfrm>
          <a:prstGeom prst="rect">
            <a:avLst/>
          </a:prstGeom>
        </p:spPr>
      </p:pic>
      <p:sp>
        <p:nvSpPr>
          <p:cNvPr id="10" name="Date Placeholder 3">
            <a:extLst>
              <a:ext uri="{FF2B5EF4-FFF2-40B4-BE49-F238E27FC236}">
                <a16:creationId xmlns:a16="http://schemas.microsoft.com/office/drawing/2014/main" id="{C79C233B-D5E6-E846-A467-B80D7556E828}"/>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28/05/2025</a:t>
            </a:fld>
            <a:endParaRPr lang="en-GB"/>
          </a:p>
        </p:txBody>
      </p:sp>
      <p:sp>
        <p:nvSpPr>
          <p:cNvPr id="11" name="Footer Placeholder 4">
            <a:extLst>
              <a:ext uri="{FF2B5EF4-FFF2-40B4-BE49-F238E27FC236}">
                <a16:creationId xmlns:a16="http://schemas.microsoft.com/office/drawing/2014/main" id="{1F431C52-E530-7544-9247-83551A28E50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3" name="Slide Number Placeholder 5">
            <a:extLst>
              <a:ext uri="{FF2B5EF4-FFF2-40B4-BE49-F238E27FC236}">
                <a16:creationId xmlns:a16="http://schemas.microsoft.com/office/drawing/2014/main" id="{C3F70D40-109D-454F-A72E-028C850BEBE7}"/>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pic>
        <p:nvPicPr>
          <p:cNvPr id="14" name="Picture 13">
            <a:extLst>
              <a:ext uri="{FF2B5EF4-FFF2-40B4-BE49-F238E27FC236}">
                <a16:creationId xmlns:a16="http://schemas.microsoft.com/office/drawing/2014/main" id="{705FCFC4-04C0-CC42-91D1-ACEFBC4DDCD3}"/>
              </a:ext>
            </a:extLst>
          </p:cNvPr>
          <p:cNvPicPr>
            <a:picLocks noChangeAspect="1"/>
          </p:cNvPicPr>
          <p:nvPr userDrawn="1"/>
        </p:nvPicPr>
        <p:blipFill rotWithShape="1">
          <a:blip r:embed="rId3"/>
          <a:srcRect l="46945" t="38496"/>
          <a:stretch/>
        </p:blipFill>
        <p:spPr>
          <a:xfrm>
            <a:off x="-1128714" y="-1585913"/>
            <a:ext cx="3166227" cy="4872789"/>
          </a:xfrm>
          <a:prstGeom prst="rect">
            <a:avLst/>
          </a:prstGeom>
        </p:spPr>
      </p:pic>
    </p:spTree>
    <p:extLst>
      <p:ext uri="{BB962C8B-B14F-4D97-AF65-F5344CB8AC3E}">
        <p14:creationId xmlns:p14="http://schemas.microsoft.com/office/powerpoint/2010/main" val="387437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E7624"/>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0" indent="0">
              <a:buNone/>
              <a:defRPr/>
            </a:lvl1pPr>
            <a:lvl3pPr>
              <a:defRPr>
                <a:solidFill>
                  <a:schemeClr val="tx1">
                    <a:lumMod val="75000"/>
                    <a:lumOff val="25000"/>
                  </a:schemeClr>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6E4EE3-B8DA-4529-A811-93362441A0E0}" type="datetimeFigureOut">
              <a:rPr lang="en-GB" smtClean="0"/>
              <a:t>28/05/2025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E507F8-0004-4BD2-8478-2451CF4D47F4}"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360" r="73948" b="44617"/>
          <a:stretch/>
        </p:blipFill>
        <p:spPr>
          <a:xfrm>
            <a:off x="9567080" y="3384645"/>
            <a:ext cx="2634019" cy="3493827"/>
          </a:xfrm>
          <a:prstGeom prst="rect">
            <a:avLst/>
          </a:prstGeom>
        </p:spPr>
      </p:pic>
      <p:pic>
        <p:nvPicPr>
          <p:cNvPr id="9" name="Picture 8">
            <a:extLst>
              <a:ext uri="{FF2B5EF4-FFF2-40B4-BE49-F238E27FC236}">
                <a16:creationId xmlns:a16="http://schemas.microsoft.com/office/drawing/2014/main" id="{36265D58-04B4-EB43-972A-6571E87A20CB}"/>
              </a:ext>
            </a:extLst>
          </p:cNvPr>
          <p:cNvPicPr>
            <a:picLocks noChangeAspect="1"/>
          </p:cNvPicPr>
          <p:nvPr userDrawn="1"/>
        </p:nvPicPr>
        <p:blipFill>
          <a:blip r:embed="rId3"/>
          <a:stretch>
            <a:fillRect/>
          </a:stretch>
        </p:blipFill>
        <p:spPr>
          <a:xfrm>
            <a:off x="9272304" y="348367"/>
            <a:ext cx="2573952" cy="533067"/>
          </a:xfrm>
          <a:prstGeom prst="rect">
            <a:avLst/>
          </a:prstGeom>
        </p:spPr>
      </p:pic>
    </p:spTree>
    <p:extLst>
      <p:ext uri="{BB962C8B-B14F-4D97-AF65-F5344CB8AC3E}">
        <p14:creationId xmlns:p14="http://schemas.microsoft.com/office/powerpoint/2010/main" val="2566655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7" name="Picture 6">
            <a:extLst>
              <a:ext uri="{FF2B5EF4-FFF2-40B4-BE49-F238E27FC236}">
                <a16:creationId xmlns:a16="http://schemas.microsoft.com/office/drawing/2014/main" id="{B254A268-2421-1641-A250-5521E2F9DAA9}"/>
              </a:ext>
            </a:extLst>
          </p:cNvPr>
          <p:cNvPicPr>
            <a:picLocks noChangeAspect="1"/>
          </p:cNvPicPr>
          <p:nvPr userDrawn="1"/>
        </p:nvPicPr>
        <p:blipFill>
          <a:blip r:embed="rId3"/>
          <a:stretch>
            <a:fillRect/>
          </a:stretch>
        </p:blipFill>
        <p:spPr>
          <a:xfrm>
            <a:off x="9272304" y="348367"/>
            <a:ext cx="2573952" cy="533067"/>
          </a:xfrm>
          <a:prstGeom prst="rect">
            <a:avLst/>
          </a:prstGeom>
        </p:spPr>
      </p:pic>
      <p:sp>
        <p:nvSpPr>
          <p:cNvPr id="8" name="Date Placeholder 3">
            <a:extLst>
              <a:ext uri="{FF2B5EF4-FFF2-40B4-BE49-F238E27FC236}">
                <a16:creationId xmlns:a16="http://schemas.microsoft.com/office/drawing/2014/main" id="{9794912C-812A-F44E-A283-72213C0D1B39}"/>
              </a:ext>
            </a:extLst>
          </p:cNvPr>
          <p:cNvSpPr>
            <a:spLocks noGrp="1"/>
          </p:cNvSpPr>
          <p:nvPr>
            <p:ph type="dt" sz="half" idx="10"/>
          </p:nvPr>
        </p:nvSpPr>
        <p:spPr>
          <a:xfrm>
            <a:off x="838200" y="6356350"/>
            <a:ext cx="2743200" cy="365125"/>
          </a:xfrm>
        </p:spPr>
        <p:txBody>
          <a:bodyPr/>
          <a:lstStyle/>
          <a:p>
            <a:fld id="{FC6E4EE3-B8DA-4529-A811-93362441A0E0}" type="datetimeFigureOut">
              <a:rPr lang="en-GB" smtClean="0"/>
              <a:t>28/05/2025</a:t>
            </a:fld>
            <a:endParaRPr lang="en-GB"/>
          </a:p>
        </p:txBody>
      </p:sp>
      <p:sp>
        <p:nvSpPr>
          <p:cNvPr id="9" name="Footer Placeholder 4">
            <a:extLst>
              <a:ext uri="{FF2B5EF4-FFF2-40B4-BE49-F238E27FC236}">
                <a16:creationId xmlns:a16="http://schemas.microsoft.com/office/drawing/2014/main" id="{64F96740-85D9-E941-99E1-3DDAD36C55F9}"/>
              </a:ext>
            </a:extLst>
          </p:cNvPr>
          <p:cNvSpPr>
            <a:spLocks noGrp="1"/>
          </p:cNvSpPr>
          <p:nvPr>
            <p:ph type="ftr" sz="quarter" idx="11"/>
          </p:nvPr>
        </p:nvSpPr>
        <p:spPr>
          <a:xfrm>
            <a:off x="4038600" y="6356350"/>
            <a:ext cx="4114800" cy="365125"/>
          </a:xfrm>
        </p:spPr>
        <p:txBody>
          <a:bodyPr/>
          <a:lstStyle/>
          <a:p>
            <a:endParaRPr lang="en-GB"/>
          </a:p>
        </p:txBody>
      </p:sp>
      <p:sp>
        <p:nvSpPr>
          <p:cNvPr id="11" name="Slide Number Placeholder 5">
            <a:extLst>
              <a:ext uri="{FF2B5EF4-FFF2-40B4-BE49-F238E27FC236}">
                <a16:creationId xmlns:a16="http://schemas.microsoft.com/office/drawing/2014/main" id="{18D415D3-5CF8-7A47-B898-6511A74A567B}"/>
              </a:ext>
            </a:extLst>
          </p:cNvPr>
          <p:cNvSpPr>
            <a:spLocks noGrp="1"/>
          </p:cNvSpPr>
          <p:nvPr>
            <p:ph type="sldNum" sz="quarter" idx="12"/>
          </p:nvPr>
        </p:nvSpPr>
        <p:spPr>
          <a:xfrm>
            <a:off x="8610600" y="6356350"/>
            <a:ext cx="2743200" cy="365125"/>
          </a:xfrm>
        </p:spPr>
        <p:txBody>
          <a:bodyPr/>
          <a:lstStyle/>
          <a:p>
            <a:fld id="{DAE507F8-0004-4BD2-8478-2451CF4D47F4}" type="slidenum">
              <a:rPr lang="en-GB" smtClean="0"/>
              <a:t>‹#›</a:t>
            </a:fld>
            <a:endParaRPr lang="en-GB"/>
          </a:p>
        </p:txBody>
      </p:sp>
    </p:spTree>
    <p:extLst>
      <p:ext uri="{BB962C8B-B14F-4D97-AF65-F5344CB8AC3E}">
        <p14:creationId xmlns:p14="http://schemas.microsoft.com/office/powerpoint/2010/main" val="675166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E7624"/>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360" r="73948" b="44617"/>
          <a:stretch/>
        </p:blipFill>
        <p:spPr>
          <a:xfrm>
            <a:off x="9567080" y="3384645"/>
            <a:ext cx="2634019" cy="3493827"/>
          </a:xfrm>
          <a:prstGeom prst="rect">
            <a:avLst/>
          </a:prstGeom>
        </p:spPr>
      </p:pic>
      <p:pic>
        <p:nvPicPr>
          <p:cNvPr id="8" name="Picture 7">
            <a:extLst>
              <a:ext uri="{FF2B5EF4-FFF2-40B4-BE49-F238E27FC236}">
                <a16:creationId xmlns:a16="http://schemas.microsoft.com/office/drawing/2014/main" id="{E8C12C11-A267-DD47-B974-AC4C405F0333}"/>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10" name="Date Placeholder 3">
            <a:extLst>
              <a:ext uri="{FF2B5EF4-FFF2-40B4-BE49-F238E27FC236}">
                <a16:creationId xmlns:a16="http://schemas.microsoft.com/office/drawing/2014/main" id="{24D67C33-2C2D-6A48-BF86-D60FD28F0361}"/>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28/05/2025</a:t>
            </a:fld>
            <a:endParaRPr lang="en-GB"/>
          </a:p>
        </p:txBody>
      </p:sp>
      <p:sp>
        <p:nvSpPr>
          <p:cNvPr id="11" name="Footer Placeholder 4">
            <a:extLst>
              <a:ext uri="{FF2B5EF4-FFF2-40B4-BE49-F238E27FC236}">
                <a16:creationId xmlns:a16="http://schemas.microsoft.com/office/drawing/2014/main" id="{1D2E29EA-73D0-7240-9D1F-EF25098E8442}"/>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a:p>
        </p:txBody>
      </p:sp>
      <p:sp>
        <p:nvSpPr>
          <p:cNvPr id="12" name="Slide Number Placeholder 5">
            <a:extLst>
              <a:ext uri="{FF2B5EF4-FFF2-40B4-BE49-F238E27FC236}">
                <a16:creationId xmlns:a16="http://schemas.microsoft.com/office/drawing/2014/main" id="{99517422-39B3-BC4C-9BCB-3F43FDB4574F}"/>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a:p>
        </p:txBody>
      </p:sp>
    </p:spTree>
    <p:extLst>
      <p:ext uri="{BB962C8B-B14F-4D97-AF65-F5344CB8AC3E}">
        <p14:creationId xmlns:p14="http://schemas.microsoft.com/office/powerpoint/2010/main" val="10748847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E4EE3-B8DA-4529-A811-93362441A0E0}" type="datetimeFigureOut">
              <a:rPr lang="en-GB" smtClean="0"/>
              <a:t>28/05/2025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507F8-0004-4BD2-8478-2451CF4D47F4}" type="slidenum">
              <a:rPr lang="en-GB" smtClean="0"/>
              <a:t>‹#›</a:t>
            </a:fld>
            <a:endParaRPr lang="en-GB"/>
          </a:p>
        </p:txBody>
      </p:sp>
    </p:spTree>
    <p:extLst>
      <p:ext uri="{BB962C8B-B14F-4D97-AF65-F5344CB8AC3E}">
        <p14:creationId xmlns:p14="http://schemas.microsoft.com/office/powerpoint/2010/main" val="34111841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5" r:id="rId3"/>
    <p:sldLayoutId id="2147483651" r:id="rId4"/>
    <p:sldLayoutId id="2147483658" r:id="rId5"/>
    <p:sldLayoutId id="2147483676" r:id="rId6"/>
    <p:sldLayoutId id="2147483650" r:id="rId7"/>
    <p:sldLayoutId id="2147483652" r:id="rId8"/>
    <p:sldLayoutId id="2147483680" r:id="rId9"/>
    <p:sldLayoutId id="2147483681" r:id="rId10"/>
    <p:sldLayoutId id="2147483682" r:id="rId11"/>
    <p:sldLayoutId id="2147483683" r:id="rId12"/>
    <p:sldLayoutId id="2147483686" r:id="rId13"/>
    <p:sldLayoutId id="2147483687" r:id="rId14"/>
    <p:sldLayoutId id="2147483688" r:id="rId15"/>
    <p:sldLayoutId id="2147483689" r:id="rId16"/>
    <p:sldLayoutId id="2147483695" r:id="rId17"/>
    <p:sldLayoutId id="2147483696" r:id="rId18"/>
    <p:sldLayoutId id="2147483654" r:id="rId19"/>
    <p:sldLayoutId id="2147483655" r:id="rId20"/>
    <p:sldLayoutId id="2147483690" r:id="rId21"/>
    <p:sldLayoutId id="2147483691" r:id="rId22"/>
    <p:sldLayoutId id="2147483692" r:id="rId23"/>
    <p:sldLayoutId id="2147483693" r:id="rId24"/>
    <p:sldLayoutId id="2147483673" r:id="rId25"/>
    <p:sldLayoutId id="2147483694" r:id="rId26"/>
    <p:sldLayoutId id="2147483697" r:id="rId27"/>
    <p:sldLayoutId id="2147483706" r:id="rId28"/>
    <p:sldLayoutId id="2147483707" r:id="rId29"/>
    <p:sldLayoutId id="2147483708" r:id="rId30"/>
    <p:sldLayoutId id="2147483684" r:id="rId31"/>
    <p:sldLayoutId id="2147483698" r:id="rId32"/>
    <p:sldLayoutId id="2147483699" r:id="rId33"/>
    <p:sldLayoutId id="2147483656" r:id="rId34"/>
    <p:sldLayoutId id="2147483700" r:id="rId35"/>
    <p:sldLayoutId id="2147483701" r:id="rId36"/>
  </p:sldLayoutIdLst>
  <p:txStyles>
    <p:title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chart" Target="../charts/chart13.xml"/><Relationship Id="rId3" Type="http://schemas.openxmlformats.org/officeDocument/2006/relationships/image" Target="../media/image22.svg"/><Relationship Id="rId7" Type="http://schemas.openxmlformats.org/officeDocument/2006/relationships/chart" Target="../charts/chart11.xml"/><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27.png"/><Relationship Id="rId5" Type="http://schemas.openxmlformats.org/officeDocument/2006/relationships/image" Target="../media/image23.png"/><Relationship Id="rId10" Type="http://schemas.openxmlformats.org/officeDocument/2006/relationships/chart" Target="../charts/chart12.xml"/><Relationship Id="rId4" Type="http://schemas.openxmlformats.org/officeDocument/2006/relationships/chart" Target="../charts/chart10.xml"/><Relationship Id="rId9"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14.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16.xml"/><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2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hart" Target="../charts/chart23.xml"/><Relationship Id="rId1" Type="http://schemas.openxmlformats.org/officeDocument/2006/relationships/slideLayout" Target="../slideLayouts/slideLayout7.xml"/><Relationship Id="rId4" Type="http://schemas.openxmlformats.org/officeDocument/2006/relationships/image" Target="../media/image3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32.xml"/><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33.xml"/><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4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svg"/><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36.xml"/><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mailto:Helen.Frost@wmca.org.uk" TargetMode="External"/><Relationship Id="rId2" Type="http://schemas.openxmlformats.org/officeDocument/2006/relationships/hyperlink" Target="mailto:Victoria.Tidy@wmca.org.uk" TargetMode="External"/><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chart" Target="../charts/chart40.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chart" Target="../charts/chart41.xml"/><Relationship Id="rId1" Type="http://schemas.openxmlformats.org/officeDocument/2006/relationships/slideLayout" Target="../slideLayouts/slideLayout7.xml"/><Relationship Id="rId4" Type="http://schemas.openxmlformats.org/officeDocument/2006/relationships/image" Target="../media/image60.svg"/></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chart" Target="../charts/chart42.xml"/><Relationship Id="rId1" Type="http://schemas.openxmlformats.org/officeDocument/2006/relationships/slideLayout" Target="../slideLayouts/slideLayout7.xml"/><Relationship Id="rId4" Type="http://schemas.openxmlformats.org/officeDocument/2006/relationships/image" Target="../media/image62.svg"/></Relationships>
</file>

<file path=ppt/slides/_rels/slide6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chart" Target="../charts/chart43.xml"/><Relationship Id="rId1" Type="http://schemas.openxmlformats.org/officeDocument/2006/relationships/slideLayout" Target="../slideLayouts/slideLayout7.xml"/><Relationship Id="rId4" Type="http://schemas.openxmlformats.org/officeDocument/2006/relationships/image" Target="../media/image64.svg"/></Relationships>
</file>

<file path=ppt/slides/_rels/slide66.xml.rels><?xml version="1.0" encoding="UTF-8" standalone="yes"?>
<Relationships xmlns="http://schemas.openxmlformats.org/package/2006/relationships"><Relationship Id="rId8" Type="http://schemas.openxmlformats.org/officeDocument/2006/relationships/chart" Target="../charts/chart46.xml"/><Relationship Id="rId13" Type="http://schemas.openxmlformats.org/officeDocument/2006/relationships/image" Target="../media/image58.svg"/><Relationship Id="rId3" Type="http://schemas.openxmlformats.org/officeDocument/2006/relationships/chart" Target="../charts/chart45.xml"/><Relationship Id="rId7" Type="http://schemas.openxmlformats.org/officeDocument/2006/relationships/image" Target="../media/image38.svg"/><Relationship Id="rId12" Type="http://schemas.openxmlformats.org/officeDocument/2006/relationships/image" Target="../media/image57.png"/><Relationship Id="rId2" Type="http://schemas.openxmlformats.org/officeDocument/2006/relationships/chart" Target="../charts/chart44.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36.svg"/><Relationship Id="rId5" Type="http://schemas.openxmlformats.org/officeDocument/2006/relationships/image" Target="../media/image34.svg"/><Relationship Id="rId10" Type="http://schemas.openxmlformats.org/officeDocument/2006/relationships/image" Target="../media/image35.png"/><Relationship Id="rId4" Type="http://schemas.openxmlformats.org/officeDocument/2006/relationships/image" Target="../media/image33.png"/><Relationship Id="rId9" Type="http://schemas.openxmlformats.org/officeDocument/2006/relationships/chart" Target="../charts/chart47.xml"/></Relationships>
</file>

<file path=ppt/slides/_rels/slide6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chart" Target="../charts/chart49.xml"/><Relationship Id="rId7" Type="http://schemas.openxmlformats.org/officeDocument/2006/relationships/image" Target="../media/image60.svg"/><Relationship Id="rId2" Type="http://schemas.openxmlformats.org/officeDocument/2006/relationships/chart" Target="../charts/chart48.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66.svg"/><Relationship Id="rId10" Type="http://schemas.openxmlformats.org/officeDocument/2006/relationships/chart" Target="../charts/chart50.xml"/><Relationship Id="rId4" Type="http://schemas.openxmlformats.org/officeDocument/2006/relationships/image" Target="../media/image65.png"/><Relationship Id="rId9" Type="http://schemas.openxmlformats.org/officeDocument/2006/relationships/image" Target="../media/image64.svg"/></Relationships>
</file>

<file path=ppt/slides/_rels/slide68.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49A1-1B95-4751-9B6E-28277347E9BC}"/>
              </a:ext>
            </a:extLst>
          </p:cNvPr>
          <p:cNvSpPr>
            <a:spLocks noGrp="1"/>
          </p:cNvSpPr>
          <p:nvPr>
            <p:ph type="ctrTitle"/>
          </p:nvPr>
        </p:nvSpPr>
        <p:spPr/>
        <p:txBody>
          <a:bodyPr/>
          <a:lstStyle/>
          <a:p>
            <a:r>
              <a:rPr lang="en-GB" dirty="0"/>
              <a:t>Inclusive Communities Household Survey</a:t>
            </a:r>
          </a:p>
        </p:txBody>
      </p:sp>
      <p:sp>
        <p:nvSpPr>
          <p:cNvPr id="3" name="Subtitle 2">
            <a:extLst>
              <a:ext uri="{FF2B5EF4-FFF2-40B4-BE49-F238E27FC236}">
                <a16:creationId xmlns:a16="http://schemas.microsoft.com/office/drawing/2014/main" id="{6950AEAE-2ADF-4A43-9CE6-A5942B194D60}"/>
              </a:ext>
            </a:extLst>
          </p:cNvPr>
          <p:cNvSpPr>
            <a:spLocks noGrp="1"/>
          </p:cNvSpPr>
          <p:nvPr>
            <p:ph type="subTitle" idx="1"/>
          </p:nvPr>
        </p:nvSpPr>
        <p:spPr/>
        <p:txBody>
          <a:bodyPr/>
          <a:lstStyle/>
          <a:p>
            <a:r>
              <a:rPr lang="en-GB">
                <a:solidFill>
                  <a:schemeClr val="tx1">
                    <a:lumMod val="65000"/>
                    <a:lumOff val="35000"/>
                  </a:schemeClr>
                </a:solidFill>
              </a:rPr>
              <a:t>Overall report</a:t>
            </a:r>
          </a:p>
          <a:p>
            <a:r>
              <a:rPr lang="en-GB">
                <a:solidFill>
                  <a:schemeClr val="tx1">
                    <a:lumMod val="65000"/>
                    <a:lumOff val="35000"/>
                  </a:schemeClr>
                </a:solidFill>
              </a:rPr>
              <a:t>March 2025</a:t>
            </a:r>
          </a:p>
        </p:txBody>
      </p:sp>
    </p:spTree>
    <p:extLst>
      <p:ext uri="{BB962C8B-B14F-4D97-AF65-F5344CB8AC3E}">
        <p14:creationId xmlns:p14="http://schemas.microsoft.com/office/powerpoint/2010/main" val="379006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1FE10F-39C9-DD27-0482-4CC5D6BC5353}"/>
              </a:ext>
            </a:extLst>
          </p:cNvPr>
          <p:cNvSpPr>
            <a:spLocks noGrp="1"/>
          </p:cNvSpPr>
          <p:nvPr>
            <p:ph idx="1"/>
          </p:nvPr>
        </p:nvSpPr>
        <p:spPr>
          <a:xfrm>
            <a:off x="757519" y="1690688"/>
            <a:ext cx="10062882" cy="4351338"/>
          </a:xfrm>
        </p:spPr>
        <p:txBody>
          <a:bodyPr>
            <a:noAutofit/>
          </a:bodyPr>
          <a:lstStyle/>
          <a:p>
            <a:pPr marL="457200" indent="-457200">
              <a:buClr>
                <a:schemeClr val="tx1">
                  <a:lumMod val="65000"/>
                  <a:lumOff val="35000"/>
                </a:schemeClr>
              </a:buClr>
              <a:buFont typeface="Arial" panose="020B0604020202020204" pitchFamily="34" charset="0"/>
              <a:buChar char="•"/>
            </a:pPr>
            <a:r>
              <a:rPr lang="en-GB" sz="1400" dirty="0">
                <a:solidFill>
                  <a:schemeClr val="tx1">
                    <a:lumMod val="65000"/>
                    <a:lumOff val="35000"/>
                  </a:schemeClr>
                </a:solidFill>
              </a:rPr>
              <a:t>The </a:t>
            </a:r>
            <a:r>
              <a:rPr lang="en-GB" sz="1400" b="1" dirty="0">
                <a:solidFill>
                  <a:schemeClr val="accent2"/>
                </a:solidFill>
              </a:rPr>
              <a:t>majority of residents </a:t>
            </a:r>
            <a:r>
              <a:rPr lang="en-GB" sz="1400" dirty="0">
                <a:solidFill>
                  <a:schemeClr val="tx1">
                    <a:lumMod val="65000"/>
                    <a:lumOff val="35000"/>
                  </a:schemeClr>
                </a:solidFill>
              </a:rPr>
              <a:t>across the West Midlands are </a:t>
            </a:r>
            <a:r>
              <a:rPr lang="en-GB" sz="1400" b="1" dirty="0">
                <a:solidFill>
                  <a:schemeClr val="accent2"/>
                </a:solidFill>
              </a:rPr>
              <a:t>digitally confident </a:t>
            </a:r>
          </a:p>
          <a:p>
            <a:pPr marL="1143000" lvl="1" indent="-457200">
              <a:buClr>
                <a:schemeClr val="tx1">
                  <a:lumMod val="65000"/>
                  <a:lumOff val="35000"/>
                </a:schemeClr>
              </a:buClr>
            </a:pPr>
            <a:r>
              <a:rPr lang="en-GB" sz="1400" dirty="0">
                <a:solidFill>
                  <a:schemeClr val="tx1">
                    <a:lumMod val="65000"/>
                    <a:lumOff val="35000"/>
                  </a:schemeClr>
                </a:solidFill>
              </a:rPr>
              <a:t>Those who are not, are more likely to be older, to live alone and on a lower income, to not be in work, to have lower levels of educational attainment, to be white and living with a disability/ long-term health condition</a:t>
            </a:r>
          </a:p>
          <a:p>
            <a:pPr marL="457200" indent="-457200">
              <a:buClr>
                <a:schemeClr val="tx1">
                  <a:lumMod val="65000"/>
                  <a:lumOff val="35000"/>
                </a:schemeClr>
              </a:buClr>
              <a:buFont typeface="Arial" panose="020B0604020202020204" pitchFamily="34" charset="0"/>
              <a:buChar char="•"/>
            </a:pPr>
            <a:r>
              <a:rPr lang="en-GB" sz="1400" dirty="0">
                <a:solidFill>
                  <a:schemeClr val="tx1">
                    <a:lumMod val="65000"/>
                    <a:lumOff val="35000"/>
                  </a:schemeClr>
                </a:solidFill>
              </a:rPr>
              <a:t>The </a:t>
            </a:r>
            <a:r>
              <a:rPr lang="en-GB" sz="1400" b="1" dirty="0">
                <a:solidFill>
                  <a:schemeClr val="accent2"/>
                </a:solidFill>
              </a:rPr>
              <a:t>most common digitally social activity is scrolling through social media</a:t>
            </a:r>
            <a:r>
              <a:rPr lang="en-GB" sz="1400" dirty="0">
                <a:solidFill>
                  <a:schemeClr val="tx1">
                    <a:lumMod val="65000"/>
                    <a:lumOff val="35000"/>
                  </a:schemeClr>
                </a:solidFill>
              </a:rPr>
              <a:t>, reading and interacting with content made by others</a:t>
            </a:r>
          </a:p>
          <a:p>
            <a:pPr marL="1143000" lvl="1" indent="-457200">
              <a:buClr>
                <a:schemeClr val="tx1">
                  <a:lumMod val="65000"/>
                  <a:lumOff val="35000"/>
                </a:schemeClr>
              </a:buClr>
            </a:pPr>
            <a:r>
              <a:rPr lang="en-GB" sz="1400" dirty="0">
                <a:solidFill>
                  <a:schemeClr val="tx1">
                    <a:lumMod val="65000"/>
                    <a:lumOff val="35000"/>
                  </a:schemeClr>
                </a:solidFill>
              </a:rPr>
              <a:t>Residents spend more than 8 hours a week, on average, doing this</a:t>
            </a:r>
          </a:p>
          <a:p>
            <a:pPr marL="457200" indent="-457200">
              <a:buClr>
                <a:schemeClr val="tx1">
                  <a:lumMod val="65000"/>
                  <a:lumOff val="35000"/>
                </a:schemeClr>
              </a:buClr>
              <a:buFont typeface="Arial" panose="020B0604020202020204" pitchFamily="34" charset="0"/>
              <a:buChar char="•"/>
            </a:pPr>
            <a:r>
              <a:rPr lang="en-GB" sz="1400" dirty="0">
                <a:solidFill>
                  <a:schemeClr val="tx1">
                    <a:lumMod val="65000"/>
                    <a:lumOff val="35000"/>
                  </a:schemeClr>
                </a:solidFill>
              </a:rPr>
              <a:t>Younger people, those with higher household incomes are among the groups of people spending most time connected through digital platforms</a:t>
            </a:r>
          </a:p>
          <a:p>
            <a:pPr marL="1143000" lvl="1" indent="-457200">
              <a:buClr>
                <a:schemeClr val="tx1">
                  <a:lumMod val="65000"/>
                  <a:lumOff val="35000"/>
                </a:schemeClr>
              </a:buClr>
            </a:pPr>
            <a:r>
              <a:rPr lang="en-GB" sz="1400" dirty="0">
                <a:solidFill>
                  <a:schemeClr val="tx1">
                    <a:lumMod val="65000"/>
                    <a:lumOff val="35000"/>
                  </a:schemeClr>
                </a:solidFill>
              </a:rPr>
              <a:t>Males, older people, those living alone, not working and on lower incomes, spend less time digitally connected</a:t>
            </a:r>
          </a:p>
          <a:p>
            <a:pPr marL="457200" indent="-457200">
              <a:buClr>
                <a:schemeClr val="tx1">
                  <a:lumMod val="65000"/>
                  <a:lumOff val="35000"/>
                </a:schemeClr>
              </a:buClr>
              <a:buFont typeface="Arial" panose="020B0604020202020204" pitchFamily="34" charset="0"/>
              <a:buChar char="•"/>
            </a:pPr>
            <a:r>
              <a:rPr lang="en-GB" sz="1400" b="1" dirty="0">
                <a:solidFill>
                  <a:schemeClr val="accent2"/>
                </a:solidFill>
              </a:rPr>
              <a:t>Those that spend more time connecting with people digitally, are more active across all social activities </a:t>
            </a:r>
          </a:p>
          <a:p>
            <a:pPr marL="457200" indent="-457200">
              <a:buClr>
                <a:schemeClr val="tx1">
                  <a:lumMod val="65000"/>
                  <a:lumOff val="35000"/>
                </a:schemeClr>
              </a:buClr>
              <a:buFont typeface="Arial" panose="020B0604020202020204" pitchFamily="34" charset="0"/>
              <a:buChar char="•"/>
            </a:pPr>
            <a:r>
              <a:rPr lang="en-GB" sz="1400" b="1" dirty="0">
                <a:solidFill>
                  <a:schemeClr val="accent2"/>
                </a:solidFill>
              </a:rPr>
              <a:t>More than half (53%) feel positive about their time spent on social media</a:t>
            </a:r>
            <a:endParaRPr lang="en-GB" sz="1400" b="1" dirty="0">
              <a:solidFill>
                <a:schemeClr val="tx1">
                  <a:lumMod val="65000"/>
                  <a:lumOff val="35000"/>
                </a:schemeClr>
              </a:solidFill>
            </a:endParaRPr>
          </a:p>
          <a:p>
            <a:pPr marL="1143000" lvl="1" indent="-457200">
              <a:buClr>
                <a:schemeClr val="tx1">
                  <a:lumMod val="65000"/>
                  <a:lumOff val="35000"/>
                </a:schemeClr>
              </a:buClr>
            </a:pPr>
            <a:r>
              <a:rPr lang="en-GB" sz="1400" dirty="0">
                <a:solidFill>
                  <a:schemeClr val="tx1">
                    <a:lumMod val="65000"/>
                    <a:lumOff val="35000"/>
                  </a:schemeClr>
                </a:solidFill>
              </a:rPr>
              <a:t>Just 6% are negative about this</a:t>
            </a:r>
          </a:p>
          <a:p>
            <a:pPr marL="457200" indent="-457200">
              <a:buClr>
                <a:schemeClr val="tx1">
                  <a:lumMod val="65000"/>
                  <a:lumOff val="35000"/>
                </a:schemeClr>
              </a:buClr>
              <a:buFont typeface="Arial" panose="020B0604020202020204" pitchFamily="34" charset="0"/>
              <a:buChar char="•"/>
            </a:pPr>
            <a:r>
              <a:rPr lang="en-GB" sz="1400" dirty="0">
                <a:solidFill>
                  <a:schemeClr val="tx1">
                    <a:lumMod val="65000"/>
                    <a:lumOff val="35000"/>
                  </a:schemeClr>
                </a:solidFill>
              </a:rPr>
              <a:t>Reasons for </a:t>
            </a:r>
            <a:r>
              <a:rPr lang="en-GB" sz="1400" b="1" dirty="0">
                <a:solidFill>
                  <a:schemeClr val="accent2"/>
                </a:solidFill>
              </a:rPr>
              <a:t>social media positivity </a:t>
            </a:r>
            <a:r>
              <a:rPr lang="en-GB" sz="1400" dirty="0">
                <a:solidFill>
                  <a:schemeClr val="tx1">
                    <a:lumMod val="65000"/>
                    <a:lumOff val="35000"/>
                  </a:schemeClr>
                </a:solidFill>
              </a:rPr>
              <a:t>include </a:t>
            </a:r>
            <a:r>
              <a:rPr lang="en-GB" sz="1400" b="1" dirty="0">
                <a:solidFill>
                  <a:schemeClr val="accent2"/>
                </a:solidFill>
              </a:rPr>
              <a:t>enjoyment, relaxation, to feel connected and to research topics</a:t>
            </a:r>
          </a:p>
          <a:p>
            <a:pPr marL="457200" indent="-457200">
              <a:buClr>
                <a:schemeClr val="tx1">
                  <a:lumMod val="65000"/>
                  <a:lumOff val="35000"/>
                </a:schemeClr>
              </a:buClr>
              <a:buFont typeface="Arial" panose="020B0604020202020204" pitchFamily="34" charset="0"/>
              <a:buChar char="•"/>
            </a:pPr>
            <a:r>
              <a:rPr lang="en-GB" sz="1400" dirty="0">
                <a:solidFill>
                  <a:schemeClr val="tx1">
                    <a:lumMod val="65000"/>
                    <a:lumOff val="35000"/>
                  </a:schemeClr>
                </a:solidFill>
              </a:rPr>
              <a:t>Those </a:t>
            </a:r>
            <a:r>
              <a:rPr lang="en-GB" sz="1400" b="1" dirty="0">
                <a:solidFill>
                  <a:schemeClr val="accent2"/>
                </a:solidFill>
              </a:rPr>
              <a:t>negative about time spent on social media </a:t>
            </a:r>
            <a:r>
              <a:rPr lang="en-GB" sz="1400" dirty="0">
                <a:solidFill>
                  <a:schemeClr val="tx1">
                    <a:lumMod val="65000"/>
                    <a:lumOff val="35000"/>
                  </a:schemeClr>
                </a:solidFill>
              </a:rPr>
              <a:t>feel that it is </a:t>
            </a:r>
            <a:r>
              <a:rPr lang="en-GB" sz="1400" b="1" dirty="0">
                <a:solidFill>
                  <a:schemeClr val="accent2"/>
                </a:solidFill>
              </a:rPr>
              <a:t>unproductive/ wastes time </a:t>
            </a:r>
            <a:r>
              <a:rPr lang="en-GB" sz="1400" dirty="0">
                <a:solidFill>
                  <a:schemeClr val="tx1">
                    <a:lumMod val="65000"/>
                    <a:lumOff val="35000"/>
                  </a:schemeClr>
                </a:solidFill>
              </a:rPr>
              <a:t>and can be a </a:t>
            </a:r>
            <a:r>
              <a:rPr lang="en-GB" sz="1400" b="1" dirty="0">
                <a:solidFill>
                  <a:schemeClr val="accent2"/>
                </a:solidFill>
              </a:rPr>
              <a:t>depressing/sad </a:t>
            </a:r>
            <a:r>
              <a:rPr lang="en-GB" sz="1400" dirty="0">
                <a:solidFill>
                  <a:schemeClr val="tx1">
                    <a:lumMod val="65000"/>
                    <a:lumOff val="35000"/>
                  </a:schemeClr>
                </a:solidFill>
              </a:rPr>
              <a:t>experience </a:t>
            </a:r>
          </a:p>
        </p:txBody>
      </p:sp>
      <p:sp>
        <p:nvSpPr>
          <p:cNvPr id="8" name="Title 1">
            <a:extLst>
              <a:ext uri="{FF2B5EF4-FFF2-40B4-BE49-F238E27FC236}">
                <a16:creationId xmlns:a16="http://schemas.microsoft.com/office/drawing/2014/main" id="{659C0C9B-C923-CCE4-2F86-3AFB514E92AD}"/>
              </a:ext>
            </a:extLst>
          </p:cNvPr>
          <p:cNvSpPr>
            <a:spLocks noGrp="1"/>
          </p:cNvSpPr>
          <p:nvPr>
            <p:ph type="title"/>
          </p:nvPr>
        </p:nvSpPr>
        <p:spPr>
          <a:xfrm>
            <a:off x="838200" y="365125"/>
            <a:ext cx="10515600" cy="1325563"/>
          </a:xfrm>
        </p:spPr>
        <p:txBody>
          <a:bodyPr/>
          <a:lstStyle/>
          <a:p>
            <a:r>
              <a:rPr lang="en-GB"/>
              <a:t>Digital connectivity</a:t>
            </a:r>
          </a:p>
        </p:txBody>
      </p:sp>
    </p:spTree>
    <p:extLst>
      <p:ext uri="{BB962C8B-B14F-4D97-AF65-F5344CB8AC3E}">
        <p14:creationId xmlns:p14="http://schemas.microsoft.com/office/powerpoint/2010/main" val="3261569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AE5E8-C3CB-0572-0626-1349CA082FB8}"/>
              </a:ext>
            </a:extLst>
          </p:cNvPr>
          <p:cNvSpPr>
            <a:spLocks noGrp="1"/>
          </p:cNvSpPr>
          <p:nvPr>
            <p:ph type="title"/>
          </p:nvPr>
        </p:nvSpPr>
        <p:spPr/>
        <p:txBody>
          <a:bodyPr/>
          <a:lstStyle/>
          <a:p>
            <a:r>
              <a:rPr lang="en-GB" dirty="0"/>
              <a:t>Social life</a:t>
            </a:r>
          </a:p>
        </p:txBody>
      </p:sp>
      <p:sp>
        <p:nvSpPr>
          <p:cNvPr id="3" name="Content Placeholder 2">
            <a:extLst>
              <a:ext uri="{FF2B5EF4-FFF2-40B4-BE49-F238E27FC236}">
                <a16:creationId xmlns:a16="http://schemas.microsoft.com/office/drawing/2014/main" id="{C054B756-A369-2643-D049-D07882637060}"/>
              </a:ext>
            </a:extLst>
          </p:cNvPr>
          <p:cNvSpPr>
            <a:spLocks noGrp="1"/>
          </p:cNvSpPr>
          <p:nvPr>
            <p:ph idx="1"/>
          </p:nvPr>
        </p:nvSpPr>
        <p:spPr>
          <a:xfrm>
            <a:off x="838200" y="1539875"/>
            <a:ext cx="9990762" cy="4351338"/>
          </a:xfrm>
        </p:spPr>
        <p:txBody>
          <a:bodyPr>
            <a:noAutofit/>
          </a:bodyPr>
          <a:lstStyle/>
          <a:p>
            <a:pPr marL="285750" indent="-285750">
              <a:buClr>
                <a:schemeClr val="tx1">
                  <a:lumMod val="65000"/>
                  <a:lumOff val="35000"/>
                </a:schemeClr>
              </a:buClr>
              <a:buFont typeface="Arial" panose="020B0604020202020204" pitchFamily="34" charset="0"/>
              <a:buChar char="•"/>
            </a:pPr>
            <a:r>
              <a:rPr lang="en-GB" sz="1400" b="1" dirty="0">
                <a:solidFill>
                  <a:schemeClr val="accent2"/>
                </a:solidFill>
              </a:rPr>
              <a:t>The most common social activity is spending time with family and friends</a:t>
            </a:r>
            <a:endParaRPr lang="en-GB" sz="1400" b="1" dirty="0">
              <a:solidFill>
                <a:schemeClr val="tx1">
                  <a:lumMod val="65000"/>
                  <a:lumOff val="35000"/>
                </a:schemeClr>
              </a:solidFill>
            </a:endParaRPr>
          </a:p>
          <a:p>
            <a:pPr marL="285750" indent="-285750">
              <a:buClr>
                <a:schemeClr val="tx1">
                  <a:lumMod val="65000"/>
                  <a:lumOff val="35000"/>
                </a:schemeClr>
              </a:buClr>
              <a:buFont typeface="Arial" panose="020B0604020202020204" pitchFamily="34" charset="0"/>
              <a:buChar char="•"/>
            </a:pPr>
            <a:r>
              <a:rPr lang="en-GB" sz="1400" dirty="0">
                <a:solidFill>
                  <a:schemeClr val="tx1">
                    <a:lumMod val="65000"/>
                    <a:lumOff val="35000"/>
                  </a:schemeClr>
                </a:solidFill>
              </a:rPr>
              <a:t>Almost </a:t>
            </a:r>
            <a:r>
              <a:rPr lang="en-GB" sz="1400" b="1" dirty="0">
                <a:solidFill>
                  <a:schemeClr val="accent2"/>
                </a:solidFill>
              </a:rPr>
              <a:t>two-thirds (65%) of residents feel positive about their social life</a:t>
            </a:r>
            <a:r>
              <a:rPr lang="en-GB" sz="1400" dirty="0">
                <a:solidFill>
                  <a:schemeClr val="tx1">
                    <a:lumMod val="65000"/>
                    <a:lumOff val="35000"/>
                  </a:schemeClr>
                </a:solidFill>
              </a:rPr>
              <a:t>, while 11% feel negative</a:t>
            </a:r>
          </a:p>
          <a:p>
            <a:pPr marL="285750" indent="-285750">
              <a:buClr>
                <a:schemeClr val="tx1">
                  <a:lumMod val="65000"/>
                  <a:lumOff val="35000"/>
                </a:schemeClr>
              </a:buClr>
              <a:buFont typeface="Arial" panose="020B0604020202020204" pitchFamily="34" charset="0"/>
              <a:buChar char="•"/>
            </a:pPr>
            <a:r>
              <a:rPr lang="en-GB" sz="1400" b="1" dirty="0">
                <a:solidFill>
                  <a:schemeClr val="accent2"/>
                </a:solidFill>
              </a:rPr>
              <a:t>Positivity </a:t>
            </a:r>
            <a:r>
              <a:rPr lang="en-GB" sz="1400" dirty="0">
                <a:solidFill>
                  <a:schemeClr val="tx1">
                    <a:lumMod val="65000"/>
                    <a:lumOff val="35000"/>
                  </a:schemeClr>
                </a:solidFill>
              </a:rPr>
              <a:t>is linked to </a:t>
            </a:r>
            <a:r>
              <a:rPr lang="en-GB" sz="1400" b="1" dirty="0">
                <a:solidFill>
                  <a:schemeClr val="accent2"/>
                </a:solidFill>
              </a:rPr>
              <a:t>spending more time on social activities and having supportive relationships</a:t>
            </a:r>
          </a:p>
          <a:p>
            <a:pPr marL="971550" lvl="1" indent="-285750">
              <a:buClr>
                <a:schemeClr val="tx1">
                  <a:lumMod val="65000"/>
                  <a:lumOff val="35000"/>
                </a:schemeClr>
              </a:buClr>
            </a:pPr>
            <a:r>
              <a:rPr lang="en-GB" sz="1400" dirty="0">
                <a:solidFill>
                  <a:schemeClr val="tx1">
                    <a:lumMod val="65000"/>
                    <a:lumOff val="35000"/>
                  </a:schemeClr>
                </a:solidFill>
              </a:rPr>
              <a:t>Those most positive are more likely to be male, younger, employed, from young families, with higher income and education, religious, from ethnic minorities, active in the community, and feel welcome and connected locally</a:t>
            </a:r>
          </a:p>
          <a:p>
            <a:pPr marL="285750" indent="-285750">
              <a:buClr>
                <a:schemeClr val="tx1">
                  <a:lumMod val="65000"/>
                  <a:lumOff val="35000"/>
                </a:schemeClr>
              </a:buClr>
              <a:buFont typeface="Arial" panose="020B0604020202020204" pitchFamily="34" charset="0"/>
              <a:buChar char="•"/>
            </a:pPr>
            <a:r>
              <a:rPr lang="en-GB" sz="1400" b="1" dirty="0">
                <a:solidFill>
                  <a:schemeClr val="accent2"/>
                </a:solidFill>
              </a:rPr>
              <a:t>Negativity stems from social isolation, lack of outings, and difficulty maintaining friendships</a:t>
            </a:r>
          </a:p>
          <a:p>
            <a:pPr marL="971550" lvl="1" indent="-285750">
              <a:buClr>
                <a:schemeClr val="tx1">
                  <a:lumMod val="65000"/>
                  <a:lumOff val="35000"/>
                </a:schemeClr>
              </a:buClr>
            </a:pPr>
            <a:r>
              <a:rPr lang="en-GB" sz="1400" dirty="0">
                <a:solidFill>
                  <a:schemeClr val="tx1">
                    <a:lumMod val="65000"/>
                    <a:lumOff val="35000"/>
                  </a:schemeClr>
                </a:solidFill>
              </a:rPr>
              <a:t>Those most negative are more likely to be female, live alone, not work, have lower income and education, be disabled, white, non-religious, less socially active, feel less connected, have limited support networks, and lower neighbourhood trust</a:t>
            </a:r>
          </a:p>
          <a:p>
            <a:pPr marL="971550" lvl="1" indent="-285750">
              <a:buClr>
                <a:schemeClr val="tx1">
                  <a:lumMod val="65000"/>
                  <a:lumOff val="35000"/>
                </a:schemeClr>
              </a:buClr>
            </a:pPr>
            <a:r>
              <a:rPr lang="en-GB" sz="1400" b="1" dirty="0">
                <a:solidFill>
                  <a:schemeClr val="accent2"/>
                </a:solidFill>
              </a:rPr>
              <a:t>Lack of money is a key barrier</a:t>
            </a:r>
          </a:p>
          <a:p>
            <a:pPr marL="285750" indent="-285750">
              <a:buClr>
                <a:schemeClr val="tx1">
                  <a:lumMod val="65000"/>
                  <a:lumOff val="35000"/>
                </a:schemeClr>
              </a:buClr>
              <a:buFont typeface="Arial" panose="020B0604020202020204" pitchFamily="34" charset="0"/>
              <a:buChar char="•"/>
            </a:pPr>
            <a:r>
              <a:rPr lang="en-GB" sz="1400" dirty="0">
                <a:solidFill>
                  <a:schemeClr val="tx1">
                    <a:lumMod val="65000"/>
                    <a:lumOff val="35000"/>
                  </a:schemeClr>
                </a:solidFill>
              </a:rPr>
              <a:t>While social activity is generally linked to greater satisfaction with social life, this is not always the case – 56% of less socially active residents still feel positive</a:t>
            </a:r>
          </a:p>
          <a:p>
            <a:pPr marL="285750" indent="-285750">
              <a:buClr>
                <a:schemeClr val="tx1">
                  <a:lumMod val="65000"/>
                  <a:lumOff val="35000"/>
                </a:schemeClr>
              </a:buClr>
              <a:buFont typeface="Arial" panose="020B0604020202020204" pitchFamily="34" charset="0"/>
              <a:buChar char="•"/>
            </a:pPr>
            <a:r>
              <a:rPr lang="en-GB" sz="1400" b="1" dirty="0">
                <a:solidFill>
                  <a:schemeClr val="accent2"/>
                </a:solidFill>
              </a:rPr>
              <a:t>Four in five (81%) want to improve their social life</a:t>
            </a:r>
            <a:r>
              <a:rPr lang="en-GB" sz="1400" dirty="0">
                <a:solidFill>
                  <a:schemeClr val="tx1">
                    <a:lumMod val="65000"/>
                    <a:lumOff val="35000"/>
                  </a:schemeClr>
                </a:solidFill>
              </a:rPr>
              <a:t>, predominantly through having more money</a:t>
            </a:r>
          </a:p>
          <a:p>
            <a:pPr marL="971550" lvl="1" indent="-285750">
              <a:buClr>
                <a:schemeClr val="tx1">
                  <a:lumMod val="65000"/>
                  <a:lumOff val="35000"/>
                </a:schemeClr>
              </a:buClr>
            </a:pPr>
            <a:r>
              <a:rPr lang="en-GB" sz="1400" dirty="0">
                <a:solidFill>
                  <a:schemeClr val="tx1">
                    <a:lumMod val="65000"/>
                    <a:lumOff val="35000"/>
                  </a:schemeClr>
                </a:solidFill>
              </a:rPr>
              <a:t>Those feeling negative also want more confidence, alternative ways to meet people, and better access to suitable social spaces</a:t>
            </a:r>
          </a:p>
          <a:p>
            <a:pPr marL="285750" indent="-285750">
              <a:buClr>
                <a:schemeClr val="tx1">
                  <a:lumMod val="65000"/>
                  <a:lumOff val="35000"/>
                </a:schemeClr>
              </a:buClr>
              <a:buFont typeface="Arial" panose="020B0604020202020204" pitchFamily="34" charset="0"/>
              <a:buChar char="•"/>
            </a:pPr>
            <a:r>
              <a:rPr lang="en-GB" sz="1400" b="1" dirty="0">
                <a:solidFill>
                  <a:schemeClr val="accent2"/>
                </a:solidFill>
              </a:rPr>
              <a:t>The desire for change is not limited to those dissatisfied with their social life </a:t>
            </a:r>
            <a:r>
              <a:rPr lang="en-GB" sz="1400" dirty="0">
                <a:solidFill>
                  <a:schemeClr val="tx1">
                    <a:lumMod val="65000"/>
                    <a:lumOff val="35000"/>
                  </a:schemeClr>
                </a:solidFill>
              </a:rPr>
              <a:t>– young people, employed individuals, higher earners, parents, ethnic minorities, LGBTQ+ residents, and those already active in the community are also most likely to want to make changes to their social life</a:t>
            </a:r>
            <a:endParaRPr lang="en-GB" sz="1400" dirty="0"/>
          </a:p>
          <a:p>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27475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2F931F-D172-2923-DB02-ECFE383E8E5D}"/>
              </a:ext>
            </a:extLst>
          </p:cNvPr>
          <p:cNvSpPr>
            <a:spLocks noGrp="1"/>
          </p:cNvSpPr>
          <p:nvPr>
            <p:ph idx="1"/>
          </p:nvPr>
        </p:nvSpPr>
        <p:spPr>
          <a:xfrm>
            <a:off x="771525" y="1444625"/>
            <a:ext cx="10515600" cy="4351338"/>
          </a:xfrm>
        </p:spPr>
        <p:txBody>
          <a:bodyPr>
            <a:noAutofit/>
          </a:bodyPr>
          <a:lstStyle/>
          <a:p>
            <a:pPr marL="457200" indent="-457200">
              <a:buClr>
                <a:schemeClr val="tx1">
                  <a:lumMod val="65000"/>
                  <a:lumOff val="35000"/>
                </a:schemeClr>
              </a:buClr>
              <a:buFont typeface="Arial" panose="020B0604020202020204" pitchFamily="34" charset="0"/>
              <a:buChar char="•"/>
            </a:pPr>
            <a:r>
              <a:rPr lang="en-GB" sz="1300" b="1" dirty="0">
                <a:solidFill>
                  <a:schemeClr val="accent2"/>
                </a:solidFill>
              </a:rPr>
              <a:t>Over half (57%) feel welcome and included in their community, </a:t>
            </a:r>
            <a:r>
              <a:rPr lang="en-GB" sz="1300" dirty="0">
                <a:solidFill>
                  <a:schemeClr val="tx1">
                    <a:lumMod val="65000"/>
                    <a:lumOff val="35000"/>
                  </a:schemeClr>
                </a:solidFill>
              </a:rPr>
              <a:t>with just 7% feeling unwelcome</a:t>
            </a:r>
          </a:p>
          <a:p>
            <a:pPr marL="457200" indent="-457200">
              <a:buClr>
                <a:schemeClr val="tx1">
                  <a:lumMod val="65000"/>
                  <a:lumOff val="35000"/>
                </a:schemeClr>
              </a:buClr>
              <a:buFont typeface="Arial" panose="020B0604020202020204" pitchFamily="34" charset="0"/>
              <a:buChar char="•"/>
            </a:pPr>
            <a:r>
              <a:rPr lang="en-GB" sz="1300" b="1" dirty="0">
                <a:solidFill>
                  <a:schemeClr val="accent2"/>
                </a:solidFill>
              </a:rPr>
              <a:t>While 36% are active in their community, 41% are not</a:t>
            </a:r>
          </a:p>
          <a:p>
            <a:pPr marL="1143000" lvl="1" indent="-457200">
              <a:buClr>
                <a:schemeClr val="tx1">
                  <a:lumMod val="65000"/>
                  <a:lumOff val="35000"/>
                </a:schemeClr>
              </a:buClr>
            </a:pPr>
            <a:r>
              <a:rPr lang="en-GB" sz="1300" dirty="0">
                <a:solidFill>
                  <a:schemeClr val="tx1">
                    <a:lumMod val="65000"/>
                    <a:lumOff val="35000"/>
                  </a:schemeClr>
                </a:solidFill>
              </a:rPr>
              <a:t>People volunteer to give back, socialise, because they enjoy volunteering, and it gives them a purpose</a:t>
            </a:r>
          </a:p>
          <a:p>
            <a:pPr marL="1143000" lvl="1" indent="-457200">
              <a:buClr>
                <a:schemeClr val="tx1">
                  <a:lumMod val="65000"/>
                  <a:lumOff val="35000"/>
                </a:schemeClr>
              </a:buClr>
            </a:pPr>
            <a:r>
              <a:rPr lang="en-GB" sz="1300" b="1" dirty="0">
                <a:solidFill>
                  <a:schemeClr val="accent2"/>
                </a:solidFill>
              </a:rPr>
              <a:t>Lack of time is the biggest barrier to community participation</a:t>
            </a:r>
          </a:p>
          <a:p>
            <a:pPr marL="457200" indent="-457200">
              <a:buClr>
                <a:schemeClr val="tx1">
                  <a:lumMod val="65000"/>
                  <a:lumOff val="35000"/>
                </a:schemeClr>
              </a:buClr>
              <a:buFont typeface="Arial" panose="020B0604020202020204" pitchFamily="34" charset="0"/>
              <a:buChar char="•"/>
            </a:pPr>
            <a:r>
              <a:rPr lang="en-GB" sz="1300" dirty="0">
                <a:solidFill>
                  <a:schemeClr val="tx1">
                    <a:lumMod val="65000"/>
                    <a:lumOff val="35000"/>
                  </a:schemeClr>
                </a:solidFill>
              </a:rPr>
              <a:t>Almost</a:t>
            </a:r>
            <a:r>
              <a:rPr lang="en-GB" sz="1300" b="1" dirty="0">
                <a:solidFill>
                  <a:schemeClr val="accent2"/>
                </a:solidFill>
              </a:rPr>
              <a:t> two in five (39%) feel connected to their community</a:t>
            </a:r>
            <a:r>
              <a:rPr lang="en-GB" sz="1300" dirty="0">
                <a:solidFill>
                  <a:schemeClr val="tx1">
                    <a:lumMod val="65000"/>
                    <a:lumOff val="35000"/>
                  </a:schemeClr>
                </a:solidFill>
              </a:rPr>
              <a:t>; 25% feel disconnected</a:t>
            </a:r>
          </a:p>
          <a:p>
            <a:pPr marL="457200" indent="-457200">
              <a:buClr>
                <a:schemeClr val="tx1">
                  <a:lumMod val="65000"/>
                  <a:lumOff val="35000"/>
                </a:schemeClr>
              </a:buClr>
              <a:buFont typeface="Arial" panose="020B0604020202020204" pitchFamily="34" charset="0"/>
              <a:buChar char="•"/>
            </a:pPr>
            <a:r>
              <a:rPr lang="en-GB" sz="1300" b="1" dirty="0">
                <a:solidFill>
                  <a:schemeClr val="accent2"/>
                </a:solidFill>
              </a:rPr>
              <a:t>Over half (56%) want stronger community ties</a:t>
            </a:r>
          </a:p>
          <a:p>
            <a:pPr marL="285750" indent="-457200">
              <a:buClr>
                <a:schemeClr val="tx1">
                  <a:lumMod val="65000"/>
                  <a:lumOff val="35000"/>
                </a:schemeClr>
              </a:buClr>
              <a:buFont typeface="Arial" panose="020B0604020202020204" pitchFamily="34" charset="0"/>
              <a:buChar char="•"/>
            </a:pPr>
            <a:r>
              <a:rPr lang="en-GB" sz="1300" b="1" kern="100" dirty="0">
                <a:solidFill>
                  <a:schemeClr val="accent2"/>
                </a:solidFill>
                <a:effectLst/>
                <a:ea typeface="Aptos" panose="020B0004020202020204" pitchFamily="34" charset="0"/>
              </a:rPr>
              <a:t>Not everyone who feels less connected to their community wants this to change</a:t>
            </a:r>
          </a:p>
          <a:p>
            <a:pPr marL="1143000" lvl="1" indent="-457200">
              <a:buClr>
                <a:schemeClr val="tx1">
                  <a:lumMod val="65000"/>
                  <a:lumOff val="35000"/>
                </a:schemeClr>
              </a:buClr>
            </a:pPr>
            <a:r>
              <a:rPr lang="en-GB" sz="1300" kern="100" dirty="0">
                <a:solidFill>
                  <a:schemeClr val="tx1">
                    <a:lumMod val="65000"/>
                    <a:lumOff val="35000"/>
                  </a:schemeClr>
                </a:solidFill>
                <a:effectLst/>
                <a:ea typeface="Aptos" panose="020B0004020202020204" pitchFamily="34" charset="0"/>
              </a:rPr>
              <a:t>Among those who do not feel connected to their local community, almost half (48%) do not want this to change</a:t>
            </a:r>
          </a:p>
          <a:p>
            <a:pPr marL="457200" indent="-457200">
              <a:buClr>
                <a:schemeClr val="tx1">
                  <a:lumMod val="65000"/>
                  <a:lumOff val="35000"/>
                </a:schemeClr>
              </a:buClr>
              <a:buFont typeface="Arial" panose="020B0604020202020204" pitchFamily="34" charset="0"/>
              <a:buChar char="•"/>
            </a:pPr>
            <a:r>
              <a:rPr lang="en-GB" sz="1300" b="1" kern="100" dirty="0">
                <a:solidFill>
                  <a:schemeClr val="accent2"/>
                </a:solidFill>
                <a:ea typeface="Aptos" panose="020B0004020202020204" pitchFamily="34" charset="0"/>
              </a:rPr>
              <a:t>The profile of those with different types of connection to their community varies</a:t>
            </a:r>
            <a:endParaRPr lang="en-GB" sz="1300" kern="100" dirty="0">
              <a:solidFill>
                <a:schemeClr val="tx1">
                  <a:lumMod val="65000"/>
                  <a:lumOff val="35000"/>
                </a:schemeClr>
              </a:solidFill>
              <a:effectLst/>
              <a:ea typeface="Aptos" panose="020B0004020202020204" pitchFamily="34" charset="0"/>
            </a:endParaRPr>
          </a:p>
          <a:p>
            <a:pPr marL="1143000" lvl="1" indent="-457200">
              <a:buClr>
                <a:schemeClr val="tx1">
                  <a:lumMod val="65000"/>
                  <a:lumOff val="35000"/>
                </a:schemeClr>
              </a:buClr>
            </a:pPr>
            <a:r>
              <a:rPr lang="en-GB" sz="1300" dirty="0">
                <a:solidFill>
                  <a:schemeClr val="tx1">
                    <a:lumMod val="65000"/>
                    <a:lumOff val="35000"/>
                  </a:schemeClr>
                </a:solidFill>
              </a:rPr>
              <a:t>Those already connected but wanting greater connection, are more likely to be younger, employed, religious males, living in family units, with higher income/education levels and from ethnic minorities </a:t>
            </a:r>
          </a:p>
          <a:p>
            <a:pPr marL="1143000" lvl="1" indent="-457200">
              <a:buClr>
                <a:schemeClr val="tx1">
                  <a:lumMod val="65000"/>
                  <a:lumOff val="35000"/>
                </a:schemeClr>
              </a:buClr>
            </a:pPr>
            <a:r>
              <a:rPr lang="en-GB" sz="1300" dirty="0">
                <a:solidFill>
                  <a:schemeClr val="tx1">
                    <a:lumMod val="65000"/>
                    <a:lumOff val="35000"/>
                  </a:schemeClr>
                </a:solidFill>
              </a:rPr>
              <a:t>Those disconnected but wanting change are often marginalised women (e.g. living alone, disabled, not working, bisexual)</a:t>
            </a:r>
          </a:p>
          <a:p>
            <a:pPr marL="1143000" lvl="1" indent="-457200">
              <a:buClr>
                <a:schemeClr val="tx1">
                  <a:lumMod val="65000"/>
                  <a:lumOff val="35000"/>
                </a:schemeClr>
              </a:buClr>
            </a:pPr>
            <a:r>
              <a:rPr lang="en-GB" sz="1300" dirty="0">
                <a:solidFill>
                  <a:schemeClr val="tx1">
                    <a:lumMod val="65000"/>
                    <a:lumOff val="35000"/>
                  </a:schemeClr>
                </a:solidFill>
              </a:rPr>
              <a:t>Those disconnected but happy with that are more likely to be older, white and not religious </a:t>
            </a:r>
            <a:r>
              <a:rPr lang="en-GB" sz="1300" kern="100" dirty="0">
                <a:solidFill>
                  <a:schemeClr val="tx1">
                    <a:lumMod val="65000"/>
                    <a:lumOff val="35000"/>
                  </a:schemeClr>
                </a:solidFill>
              </a:rPr>
              <a:t>(potentially retired empty nesters)</a:t>
            </a:r>
            <a:endParaRPr lang="en-GB" sz="1300" dirty="0">
              <a:solidFill>
                <a:schemeClr val="tx1">
                  <a:lumMod val="65000"/>
                  <a:lumOff val="35000"/>
                </a:schemeClr>
              </a:solidFill>
            </a:endParaRPr>
          </a:p>
          <a:p>
            <a:pPr marL="457200" indent="-457200">
              <a:buClr>
                <a:schemeClr val="tx1">
                  <a:lumMod val="65000"/>
                  <a:lumOff val="35000"/>
                </a:schemeClr>
              </a:buClr>
              <a:buFont typeface="Arial" panose="020B0604020202020204" pitchFamily="34" charset="0"/>
              <a:buChar char="•"/>
            </a:pPr>
            <a:r>
              <a:rPr lang="en-GB" sz="1300" b="1" dirty="0">
                <a:solidFill>
                  <a:schemeClr val="accent2"/>
                </a:solidFill>
              </a:rPr>
              <a:t>Most residents (72%) trust some people in their neighbourhood</a:t>
            </a:r>
            <a:r>
              <a:rPr lang="en-GB" sz="1300" dirty="0">
                <a:solidFill>
                  <a:schemeClr val="tx1">
                    <a:lumMod val="65000"/>
                    <a:lumOff val="35000"/>
                  </a:schemeClr>
                </a:solidFill>
              </a:rPr>
              <a:t>, matching the national benchmark</a:t>
            </a:r>
          </a:p>
          <a:p>
            <a:pPr marL="457200" indent="-457200">
              <a:buClr>
                <a:schemeClr val="tx1">
                  <a:lumMod val="65000"/>
                  <a:lumOff val="35000"/>
                </a:schemeClr>
              </a:buClr>
              <a:buFont typeface="Arial" panose="020B0604020202020204" pitchFamily="34" charset="0"/>
              <a:buChar char="•"/>
            </a:pPr>
            <a:r>
              <a:rPr lang="en-GB" sz="1300" b="1" dirty="0">
                <a:solidFill>
                  <a:schemeClr val="accent2"/>
                </a:solidFill>
              </a:rPr>
              <a:t>83% have someone to turn to for help</a:t>
            </a:r>
            <a:r>
              <a:rPr lang="en-GB" sz="1300" dirty="0">
                <a:solidFill>
                  <a:schemeClr val="tx1">
                    <a:lumMod val="65000"/>
                    <a:lumOff val="35000"/>
                  </a:schemeClr>
                </a:solidFill>
              </a:rPr>
              <a:t>, although this is lower than national figures</a:t>
            </a:r>
          </a:p>
        </p:txBody>
      </p:sp>
      <p:sp>
        <p:nvSpPr>
          <p:cNvPr id="4" name="Title 1">
            <a:extLst>
              <a:ext uri="{FF2B5EF4-FFF2-40B4-BE49-F238E27FC236}">
                <a16:creationId xmlns:a16="http://schemas.microsoft.com/office/drawing/2014/main" id="{6F070DD2-0093-09A5-9647-112DD6FB17E1}"/>
              </a:ext>
            </a:extLst>
          </p:cNvPr>
          <p:cNvSpPr>
            <a:spLocks noGrp="1"/>
          </p:cNvSpPr>
          <p:nvPr>
            <p:ph type="title"/>
          </p:nvPr>
        </p:nvSpPr>
        <p:spPr>
          <a:xfrm>
            <a:off x="838200" y="365125"/>
            <a:ext cx="10515600" cy="1325563"/>
          </a:xfrm>
        </p:spPr>
        <p:txBody>
          <a:bodyPr>
            <a:normAutofit/>
          </a:bodyPr>
          <a:lstStyle/>
          <a:p>
            <a:r>
              <a:rPr lang="en-GB" sz="3600" dirty="0"/>
              <a:t>Social inclusion and participation</a:t>
            </a:r>
          </a:p>
        </p:txBody>
      </p:sp>
    </p:spTree>
    <p:extLst>
      <p:ext uri="{BB962C8B-B14F-4D97-AF65-F5344CB8AC3E}">
        <p14:creationId xmlns:p14="http://schemas.microsoft.com/office/powerpoint/2010/main" val="2123999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14F5-B204-9EB4-2BD3-7CE7161F2FBC}"/>
              </a:ext>
            </a:extLst>
          </p:cNvPr>
          <p:cNvSpPr>
            <a:spLocks noGrp="1"/>
          </p:cNvSpPr>
          <p:nvPr>
            <p:ph type="title"/>
          </p:nvPr>
        </p:nvSpPr>
        <p:spPr/>
        <p:txBody>
          <a:bodyPr>
            <a:normAutofit/>
          </a:bodyPr>
          <a:lstStyle/>
          <a:p>
            <a:r>
              <a:rPr lang="en-GB" sz="3600"/>
              <a:t>Social infrastructure and accessibility</a:t>
            </a:r>
          </a:p>
        </p:txBody>
      </p:sp>
      <p:sp>
        <p:nvSpPr>
          <p:cNvPr id="3" name="Content Placeholder 2">
            <a:extLst>
              <a:ext uri="{FF2B5EF4-FFF2-40B4-BE49-F238E27FC236}">
                <a16:creationId xmlns:a16="http://schemas.microsoft.com/office/drawing/2014/main" id="{E8A823D1-4FE4-B012-155B-00EA6786681C}"/>
              </a:ext>
            </a:extLst>
          </p:cNvPr>
          <p:cNvSpPr>
            <a:spLocks noGrp="1"/>
          </p:cNvSpPr>
          <p:nvPr>
            <p:ph idx="1"/>
          </p:nvPr>
        </p:nvSpPr>
        <p:spPr/>
        <p:txBody>
          <a:bodyPr>
            <a:normAutofit/>
          </a:bodyPr>
          <a:lstStyle/>
          <a:p>
            <a:pPr marL="457200" indent="-457200">
              <a:buClr>
                <a:schemeClr val="tx1">
                  <a:lumMod val="65000"/>
                  <a:lumOff val="35000"/>
                </a:schemeClr>
              </a:buClr>
              <a:buFont typeface="Arial" panose="020B0604020202020204" pitchFamily="34" charset="0"/>
              <a:buChar char="•"/>
            </a:pPr>
            <a:r>
              <a:rPr lang="en-GB" sz="1600" b="1" dirty="0">
                <a:solidFill>
                  <a:schemeClr val="accent2"/>
                </a:solidFill>
              </a:rPr>
              <a:t>There is minority agreement among residents that the region offers groups, clubs and activities, jobs and a fulfilling life</a:t>
            </a:r>
          </a:p>
          <a:p>
            <a:pPr marL="1143000" lvl="1" indent="-457200">
              <a:buClr>
                <a:schemeClr val="tx1">
                  <a:lumMod val="65000"/>
                  <a:lumOff val="35000"/>
                </a:schemeClr>
              </a:buClr>
            </a:pPr>
            <a:r>
              <a:rPr lang="en-GB" sz="1600" dirty="0">
                <a:solidFill>
                  <a:schemeClr val="tx1">
                    <a:lumMod val="65000"/>
                    <a:lumOff val="35000"/>
                  </a:schemeClr>
                </a:solidFill>
              </a:rPr>
              <a:t>Around a quarter do not feel that their region offers these</a:t>
            </a:r>
          </a:p>
          <a:p>
            <a:pPr marL="1143000" lvl="1" indent="-457200">
              <a:buClr>
                <a:schemeClr val="tx1">
                  <a:lumMod val="65000"/>
                  <a:lumOff val="35000"/>
                </a:schemeClr>
              </a:buClr>
            </a:pPr>
            <a:r>
              <a:rPr lang="en-GB" sz="1600" dirty="0">
                <a:solidFill>
                  <a:schemeClr val="tx1">
                    <a:lumMod val="65000"/>
                    <a:lumOff val="35000"/>
                  </a:schemeClr>
                </a:solidFill>
              </a:rPr>
              <a:t>Those more positive about their social life, are more likely to feel the region offers them these opportunities</a:t>
            </a:r>
          </a:p>
          <a:p>
            <a:pPr marL="1143000" lvl="1" indent="-457200">
              <a:buClr>
                <a:schemeClr val="tx1">
                  <a:lumMod val="65000"/>
                  <a:lumOff val="35000"/>
                </a:schemeClr>
              </a:buClr>
            </a:pPr>
            <a:r>
              <a:rPr lang="en-GB" sz="1600" dirty="0">
                <a:solidFill>
                  <a:schemeClr val="tx1">
                    <a:lumMod val="65000"/>
                    <a:lumOff val="35000"/>
                  </a:schemeClr>
                </a:solidFill>
              </a:rPr>
              <a:t>Those most negative about their social life are less likely to see these opportunities </a:t>
            </a:r>
          </a:p>
          <a:p>
            <a:pPr lvl="1" indent="0">
              <a:buClr>
                <a:schemeClr val="tx1">
                  <a:lumMod val="65000"/>
                  <a:lumOff val="35000"/>
                </a:schemeClr>
              </a:buClr>
              <a:buNone/>
            </a:pPr>
            <a:endParaRPr lang="en-GB" sz="1600" dirty="0">
              <a:solidFill>
                <a:schemeClr val="tx1">
                  <a:lumMod val="65000"/>
                  <a:lumOff val="35000"/>
                </a:schemeClr>
              </a:solidFill>
            </a:endParaRPr>
          </a:p>
          <a:p>
            <a:pPr marL="457200" indent="-457200">
              <a:buClr>
                <a:schemeClr val="tx1">
                  <a:lumMod val="65000"/>
                  <a:lumOff val="35000"/>
                </a:schemeClr>
              </a:buClr>
              <a:buFont typeface="Arial" panose="020B0604020202020204" pitchFamily="34" charset="0"/>
              <a:buChar char="•"/>
            </a:pPr>
            <a:r>
              <a:rPr lang="en-GB" sz="1600" b="1" dirty="0">
                <a:solidFill>
                  <a:schemeClr val="accent2"/>
                </a:solidFill>
              </a:rPr>
              <a:t>Residents most commonly cite the </a:t>
            </a:r>
            <a:r>
              <a:rPr lang="en-GB" sz="2000" b="1" dirty="0">
                <a:solidFill>
                  <a:schemeClr val="accent2"/>
                </a:solidFill>
              </a:rPr>
              <a:t>people</a:t>
            </a:r>
            <a:r>
              <a:rPr lang="en-GB" sz="1600" b="1" dirty="0">
                <a:solidFill>
                  <a:schemeClr val="accent2"/>
                </a:solidFill>
              </a:rPr>
              <a:t> as the most special aspect of their area</a:t>
            </a:r>
          </a:p>
          <a:p>
            <a:pPr marL="1143000" lvl="1" indent="-457200">
              <a:buClr>
                <a:schemeClr val="tx1">
                  <a:lumMod val="65000"/>
                  <a:lumOff val="35000"/>
                </a:schemeClr>
              </a:buClr>
            </a:pPr>
            <a:r>
              <a:rPr lang="en-GB" sz="1600" dirty="0">
                <a:solidFill>
                  <a:schemeClr val="tx1">
                    <a:lumMod val="65000"/>
                    <a:lumOff val="35000"/>
                  </a:schemeClr>
                </a:solidFill>
              </a:rPr>
              <a:t>Good local amenities, green spaces and quiet/peaceful surroundings are the next most common reasons that residents feel their area is special </a:t>
            </a:r>
          </a:p>
        </p:txBody>
      </p:sp>
    </p:spTree>
    <p:extLst>
      <p:ext uri="{BB962C8B-B14F-4D97-AF65-F5344CB8AC3E}">
        <p14:creationId xmlns:p14="http://schemas.microsoft.com/office/powerpoint/2010/main" val="1929110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87CBD-0DA2-BAA2-6FDD-7B5B8D7C988D}"/>
              </a:ext>
            </a:extLst>
          </p:cNvPr>
          <p:cNvSpPr>
            <a:spLocks noGrp="1"/>
          </p:cNvSpPr>
          <p:nvPr>
            <p:ph type="title"/>
          </p:nvPr>
        </p:nvSpPr>
        <p:spPr/>
        <p:txBody>
          <a:bodyPr/>
          <a:lstStyle/>
          <a:p>
            <a:r>
              <a:rPr lang="en-GB"/>
              <a:t>Digital connectivity</a:t>
            </a:r>
          </a:p>
        </p:txBody>
      </p:sp>
    </p:spTree>
    <p:extLst>
      <p:ext uri="{BB962C8B-B14F-4D97-AF65-F5344CB8AC3E}">
        <p14:creationId xmlns:p14="http://schemas.microsoft.com/office/powerpoint/2010/main" val="2513804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66F51-ED9E-F0E5-3F4D-9C8522E45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E66664-DBD9-74E1-EE00-F24343FD9384}"/>
              </a:ext>
            </a:extLst>
          </p:cNvPr>
          <p:cNvSpPr>
            <a:spLocks noGrp="1"/>
          </p:cNvSpPr>
          <p:nvPr>
            <p:ph type="title"/>
          </p:nvPr>
        </p:nvSpPr>
        <p:spPr>
          <a:xfrm>
            <a:off x="166991" y="126816"/>
            <a:ext cx="9002887" cy="607641"/>
          </a:xfrm>
        </p:spPr>
        <p:txBody>
          <a:bodyPr>
            <a:normAutofit/>
          </a:bodyPr>
          <a:lstStyle/>
          <a:p>
            <a:r>
              <a:rPr lang="en-GB" sz="2800"/>
              <a:t>Almost nine in ten (89%) feel confident digitally</a:t>
            </a:r>
          </a:p>
        </p:txBody>
      </p:sp>
      <p:sp>
        <p:nvSpPr>
          <p:cNvPr id="5" name="TextBox 4">
            <a:extLst>
              <a:ext uri="{FF2B5EF4-FFF2-40B4-BE49-F238E27FC236}">
                <a16:creationId xmlns:a16="http://schemas.microsoft.com/office/drawing/2014/main" id="{BA407E1C-63FC-90FD-66A1-E5F110773AD7}"/>
              </a:ext>
            </a:extLst>
          </p:cNvPr>
          <p:cNvSpPr txBox="1"/>
          <p:nvPr/>
        </p:nvSpPr>
        <p:spPr>
          <a:xfrm>
            <a:off x="3925019" y="6294827"/>
            <a:ext cx="6577416"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Q1. Do you feel that you can fully access services or participate in everyday activities using online technology, such as paying council tax and other bills online or doing online shopping?</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 </a:t>
            </a: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 2800</a:t>
            </a:r>
          </a:p>
        </p:txBody>
      </p:sp>
      <p:sp>
        <p:nvSpPr>
          <p:cNvPr id="3" name="TextBox 2">
            <a:extLst>
              <a:ext uri="{FF2B5EF4-FFF2-40B4-BE49-F238E27FC236}">
                <a16:creationId xmlns:a16="http://schemas.microsoft.com/office/drawing/2014/main" id="{0FCDF2BA-6B75-60A9-98A9-D55A1022498F}"/>
              </a:ext>
            </a:extLst>
          </p:cNvPr>
          <p:cNvSpPr txBox="1"/>
          <p:nvPr/>
        </p:nvSpPr>
        <p:spPr>
          <a:xfrm>
            <a:off x="166991" y="811356"/>
            <a:ext cx="9649869"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a:solidFill>
                  <a:schemeClr val="tx1">
                    <a:lumMod val="65000"/>
                    <a:lumOff val="35000"/>
                  </a:schemeClr>
                </a:solidFill>
                <a:latin typeface="Arial" panose="020B0604020202020204" pitchFamily="34" charset="0"/>
                <a:cs typeface="Arial" panose="020B0604020202020204" pitchFamily="34" charset="0"/>
              </a:rPr>
              <a:t>Over six in ten (62%) are fully confident online, whilst a quarter (27%) occasionally encounter challenges</a:t>
            </a:r>
            <a:endPar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graphicFrame>
        <p:nvGraphicFramePr>
          <p:cNvPr id="10" name="Content Placeholder 5">
            <a:extLst>
              <a:ext uri="{FF2B5EF4-FFF2-40B4-BE49-F238E27FC236}">
                <a16:creationId xmlns:a16="http://schemas.microsoft.com/office/drawing/2014/main" id="{F742216B-5901-CAAD-0577-74077CC234C3}"/>
              </a:ext>
            </a:extLst>
          </p:cNvPr>
          <p:cNvGraphicFramePr>
            <a:graphicFrameLocks noGrp="1"/>
          </p:cNvGraphicFramePr>
          <p:nvPr>
            <p:ph idx="1"/>
            <p:extLst>
              <p:ext uri="{D42A27DB-BD31-4B8C-83A1-F6EECF244321}">
                <p14:modId xmlns:p14="http://schemas.microsoft.com/office/powerpoint/2010/main" val="1726096878"/>
              </p:ext>
            </p:extLst>
          </p:nvPr>
        </p:nvGraphicFramePr>
        <p:xfrm>
          <a:off x="-732696" y="1761500"/>
          <a:ext cx="9315430" cy="338398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391DDFF8-8308-034D-C93C-ABB6113F684D}"/>
              </a:ext>
            </a:extLst>
          </p:cNvPr>
          <p:cNvSpPr txBox="1"/>
          <p:nvPr/>
        </p:nvSpPr>
        <p:spPr>
          <a:xfrm>
            <a:off x="334527" y="5331137"/>
            <a:ext cx="4007573" cy="461665"/>
          </a:xfrm>
          <a:prstGeom prst="rect">
            <a:avLst/>
          </a:prstGeom>
          <a:noFill/>
        </p:spPr>
        <p:txBody>
          <a:bodyPr wrap="square" rtlCol="0">
            <a:spAutoFit/>
          </a:bodyPr>
          <a:lstStyle/>
          <a:p>
            <a:pPr algn="r"/>
            <a:r>
              <a:rPr lang="en-GB" sz="2400" b="1">
                <a:solidFill>
                  <a:schemeClr val="accent2"/>
                </a:solidFill>
                <a:latin typeface="Arial" panose="020B0604020202020204" pitchFamily="34" charset="0"/>
                <a:cs typeface="Arial" panose="020B0604020202020204" pitchFamily="34" charset="0"/>
              </a:rPr>
              <a:t>89% Digitally confident</a:t>
            </a:r>
          </a:p>
        </p:txBody>
      </p:sp>
      <p:sp>
        <p:nvSpPr>
          <p:cNvPr id="13" name="TextBox 12">
            <a:extLst>
              <a:ext uri="{FF2B5EF4-FFF2-40B4-BE49-F238E27FC236}">
                <a16:creationId xmlns:a16="http://schemas.microsoft.com/office/drawing/2014/main" id="{F65F3AE9-12E6-7064-AB19-985DFB5235D4}"/>
              </a:ext>
            </a:extLst>
          </p:cNvPr>
          <p:cNvSpPr txBox="1"/>
          <p:nvPr/>
        </p:nvSpPr>
        <p:spPr>
          <a:xfrm>
            <a:off x="4616420" y="5331137"/>
            <a:ext cx="4240634" cy="461665"/>
          </a:xfrm>
          <a:prstGeom prst="rect">
            <a:avLst/>
          </a:prstGeom>
          <a:noFill/>
        </p:spPr>
        <p:txBody>
          <a:bodyPr wrap="square" rtlCol="0">
            <a:spAutoFit/>
          </a:bodyPr>
          <a:lstStyle/>
          <a:p>
            <a:r>
              <a:rPr lang="en-GB" sz="2400" b="1">
                <a:solidFill>
                  <a:schemeClr val="accent2"/>
                </a:solidFill>
                <a:latin typeface="Arial" panose="020B0604020202020204" pitchFamily="34" charset="0"/>
                <a:cs typeface="Arial" panose="020B0604020202020204" pitchFamily="34" charset="0"/>
              </a:rPr>
              <a:t>8% Not digitally confident</a:t>
            </a:r>
          </a:p>
        </p:txBody>
      </p:sp>
      <p:graphicFrame>
        <p:nvGraphicFramePr>
          <p:cNvPr id="4" name="Table 3">
            <a:extLst>
              <a:ext uri="{FF2B5EF4-FFF2-40B4-BE49-F238E27FC236}">
                <a16:creationId xmlns:a16="http://schemas.microsoft.com/office/drawing/2014/main" id="{AD57624A-33D3-BDF4-7F15-8C8017D7AA95}"/>
              </a:ext>
            </a:extLst>
          </p:cNvPr>
          <p:cNvGraphicFramePr>
            <a:graphicFrameLocks noGrp="1"/>
          </p:cNvGraphicFramePr>
          <p:nvPr>
            <p:extLst>
              <p:ext uri="{D42A27DB-BD31-4B8C-83A1-F6EECF244321}">
                <p14:modId xmlns:p14="http://schemas.microsoft.com/office/powerpoint/2010/main" val="800617"/>
              </p:ext>
            </p:extLst>
          </p:nvPr>
        </p:nvGraphicFramePr>
        <p:xfrm>
          <a:off x="7512866" y="2910965"/>
          <a:ext cx="3314023" cy="1955800"/>
        </p:xfrm>
        <a:graphic>
          <a:graphicData uri="http://schemas.openxmlformats.org/drawingml/2006/table">
            <a:tbl>
              <a:tblPr firstRow="1" bandRow="1">
                <a:tableStyleId>{69C7853C-536D-4A76-A0AE-DD22124D55A5}</a:tableStyleId>
              </a:tblPr>
              <a:tblGrid>
                <a:gridCol w="3314023">
                  <a:extLst>
                    <a:ext uri="{9D8B030D-6E8A-4147-A177-3AD203B41FA5}">
                      <a16:colId xmlns:a16="http://schemas.microsoft.com/office/drawing/2014/main" val="865011794"/>
                    </a:ext>
                  </a:extLst>
                </a:gridCol>
              </a:tblGrid>
              <a:tr h="370840">
                <a:tc>
                  <a:txBody>
                    <a:bodyPr/>
                    <a:lstStyle/>
                    <a:p>
                      <a:pPr algn="ctr"/>
                      <a:r>
                        <a:rPr lang="en-GB" sz="1600">
                          <a:latin typeface="Arial" panose="020B0604020202020204" pitchFamily="34" charset="0"/>
                          <a:cs typeface="Arial" panose="020B0604020202020204" pitchFamily="34" charset="0"/>
                        </a:rPr>
                        <a:t>Lower digital confidence</a:t>
                      </a:r>
                    </a:p>
                  </a:txBody>
                  <a:tcPr anchor="ctr"/>
                </a:tc>
                <a:extLst>
                  <a:ext uri="{0D108BD9-81ED-4DB2-BD59-A6C34878D82A}">
                    <a16:rowId xmlns:a16="http://schemas.microsoft.com/office/drawing/2014/main" val="3043988852"/>
                  </a:ext>
                </a:extLst>
              </a:tr>
              <a:tr h="370840">
                <a:tc>
                  <a:txBody>
                    <a:bodyPr/>
                    <a:lstStyle/>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Aged 55 plus</a:t>
                      </a:r>
                    </a:p>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Lives alone or with adult children</a:t>
                      </a:r>
                    </a:p>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Economically inactive</a:t>
                      </a:r>
                    </a:p>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Lower income</a:t>
                      </a:r>
                    </a:p>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White</a:t>
                      </a:r>
                    </a:p>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Living with a disability</a:t>
                      </a:r>
                    </a:p>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Lower educational attainment</a:t>
                      </a:r>
                    </a:p>
                  </a:txBody>
                  <a:tcPr>
                    <a:solidFill>
                      <a:schemeClr val="bg2">
                        <a:alpha val="40000"/>
                      </a:schemeClr>
                    </a:solidFill>
                  </a:tcPr>
                </a:tc>
                <a:extLst>
                  <a:ext uri="{0D108BD9-81ED-4DB2-BD59-A6C34878D82A}">
                    <a16:rowId xmlns:a16="http://schemas.microsoft.com/office/drawing/2014/main" val="534658902"/>
                  </a:ext>
                </a:extLst>
              </a:tr>
            </a:tbl>
          </a:graphicData>
        </a:graphic>
      </p:graphicFrame>
    </p:spTree>
    <p:extLst>
      <p:ext uri="{BB962C8B-B14F-4D97-AF65-F5344CB8AC3E}">
        <p14:creationId xmlns:p14="http://schemas.microsoft.com/office/powerpoint/2010/main" val="3805726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B6095-2332-70EC-0C72-61537D7700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A3E3FA-7277-7E17-2DEE-8955DF3B9844}"/>
              </a:ext>
            </a:extLst>
          </p:cNvPr>
          <p:cNvSpPr>
            <a:spLocks noGrp="1"/>
          </p:cNvSpPr>
          <p:nvPr>
            <p:ph type="title"/>
          </p:nvPr>
        </p:nvSpPr>
        <p:spPr>
          <a:xfrm>
            <a:off x="166992" y="266094"/>
            <a:ext cx="9049436" cy="607641"/>
          </a:xfrm>
        </p:spPr>
        <p:txBody>
          <a:bodyPr>
            <a:normAutofit fontScale="90000"/>
          </a:bodyPr>
          <a:lstStyle/>
          <a:p>
            <a:r>
              <a:rPr lang="en-GB" sz="2800"/>
              <a:t>‘Passive’ interaction on social media and video calling are the most common digitally social activities</a:t>
            </a:r>
          </a:p>
        </p:txBody>
      </p:sp>
      <p:sp>
        <p:nvSpPr>
          <p:cNvPr id="5" name="TextBox 4">
            <a:extLst>
              <a:ext uri="{FF2B5EF4-FFF2-40B4-BE49-F238E27FC236}">
                <a16:creationId xmlns:a16="http://schemas.microsoft.com/office/drawing/2014/main" id="{7690E47E-5E27-45F9-35D9-79E4A39104AA}"/>
              </a:ext>
            </a:extLst>
          </p:cNvPr>
          <p:cNvSpPr txBox="1"/>
          <p:nvPr/>
        </p:nvSpPr>
        <p:spPr>
          <a:xfrm>
            <a:off x="3801979" y="6454534"/>
            <a:ext cx="6700456"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Q2. How many hours per week do you use each of the following as part of your digital social life?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 2800. * denotes &lt;0.5% </a:t>
            </a:r>
          </a:p>
        </p:txBody>
      </p:sp>
      <p:sp>
        <p:nvSpPr>
          <p:cNvPr id="20" name="Oval 19">
            <a:extLst>
              <a:ext uri="{FF2B5EF4-FFF2-40B4-BE49-F238E27FC236}">
                <a16:creationId xmlns:a16="http://schemas.microsoft.com/office/drawing/2014/main" id="{B24BEB97-D207-F387-1F1B-D824A8F751DC}"/>
              </a:ext>
              <a:ext uri="{C183D7F6-B498-43B3-948B-1728B52AA6E4}">
                <adec:decorative xmlns:adec="http://schemas.microsoft.com/office/drawing/2017/decorative" val="1"/>
              </a:ext>
            </a:extLst>
          </p:cNvPr>
          <p:cNvSpPr/>
          <p:nvPr/>
        </p:nvSpPr>
        <p:spPr>
          <a:xfrm>
            <a:off x="629446" y="1929801"/>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Graphic 26" descr="Comment Like with solid fill">
            <a:extLst>
              <a:ext uri="{FF2B5EF4-FFF2-40B4-BE49-F238E27FC236}">
                <a16:creationId xmlns:a16="http://schemas.microsoft.com/office/drawing/2014/main" id="{57E19DE0-DAEE-B1F7-998D-876A7FC29C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5871" y="2091638"/>
            <a:ext cx="773783" cy="773783"/>
          </a:xfrm>
          <a:prstGeom prst="rect">
            <a:avLst/>
          </a:prstGeom>
        </p:spPr>
      </p:pic>
      <p:graphicFrame>
        <p:nvGraphicFramePr>
          <p:cNvPr id="28" name="Chart 27">
            <a:extLst>
              <a:ext uri="{FF2B5EF4-FFF2-40B4-BE49-F238E27FC236}">
                <a16:creationId xmlns:a16="http://schemas.microsoft.com/office/drawing/2014/main" id="{30751FAB-7DF1-D792-C6E3-E6363BC2386C}"/>
              </a:ext>
            </a:extLst>
          </p:cNvPr>
          <p:cNvGraphicFramePr/>
          <p:nvPr>
            <p:extLst>
              <p:ext uri="{D42A27DB-BD31-4B8C-83A1-F6EECF244321}">
                <p14:modId xmlns:p14="http://schemas.microsoft.com/office/powerpoint/2010/main" val="3192563339"/>
              </p:ext>
            </p:extLst>
          </p:nvPr>
        </p:nvGraphicFramePr>
        <p:xfrm>
          <a:off x="1596178" y="1822766"/>
          <a:ext cx="4372598" cy="1727712"/>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a:extLst>
              <a:ext uri="{FF2B5EF4-FFF2-40B4-BE49-F238E27FC236}">
                <a16:creationId xmlns:a16="http://schemas.microsoft.com/office/drawing/2014/main" id="{8BD02D16-DE24-7919-938F-8F5B4D0F1C51}"/>
              </a:ext>
            </a:extLst>
          </p:cNvPr>
          <p:cNvSpPr txBox="1"/>
          <p:nvPr/>
        </p:nvSpPr>
        <p:spPr>
          <a:xfrm>
            <a:off x="136092" y="3065358"/>
            <a:ext cx="2018775" cy="1046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E7624"/>
                </a:solidFill>
                <a:effectLst/>
                <a:uLnTx/>
                <a:uFillTx/>
                <a:latin typeface="Arial" panose="020B0604020202020204" pitchFamily="34" charset="0"/>
                <a:cs typeface="Arial" panose="020B0604020202020204" pitchFamily="34" charset="0"/>
              </a:rPr>
              <a:t>Scrolling through, reading and interacting with content made by other people on social media</a:t>
            </a:r>
            <a:endParaRPr kumimoji="0" lang="en-GB" sz="1200" b="0" i="0" u="none" strike="noStrike" kern="1200" cap="none" spc="0" normalizeH="0" baseline="0" noProof="0">
              <a:ln>
                <a:noFill/>
              </a:ln>
              <a:solidFill>
                <a:srgbClr val="EE7624"/>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EE7624"/>
              </a:solidFill>
              <a:effectLst/>
              <a:uLnTx/>
              <a:uFillTx/>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93B499DB-D3CE-B541-AFAF-44E14687C519}"/>
              </a:ext>
            </a:extLst>
          </p:cNvPr>
          <p:cNvSpPr txBox="1"/>
          <p:nvPr/>
        </p:nvSpPr>
        <p:spPr>
          <a:xfrm>
            <a:off x="3140120" y="1650640"/>
            <a:ext cx="2393091" cy="338554"/>
          </a:xfrm>
          <a:prstGeom prst="rect">
            <a:avLst/>
          </a:prstGeom>
          <a:noFill/>
        </p:spPr>
        <p:txBody>
          <a:bodyPr wrap="none" rtlCol="0">
            <a:spAutoFit/>
          </a:bodyPr>
          <a:lstStyle/>
          <a:p>
            <a:r>
              <a:rPr lang="en-GB" sz="1600">
                <a:solidFill>
                  <a:schemeClr val="accent2"/>
                </a:solidFill>
                <a:latin typeface="Arial" panose="020B0604020202020204" pitchFamily="34" charset="0"/>
                <a:cs typeface="Arial" panose="020B0604020202020204" pitchFamily="34" charset="0"/>
              </a:rPr>
              <a:t>Average 8.2 hours/week</a:t>
            </a:r>
          </a:p>
        </p:txBody>
      </p:sp>
      <p:sp>
        <p:nvSpPr>
          <p:cNvPr id="33" name="Oval 32">
            <a:extLst>
              <a:ext uri="{FF2B5EF4-FFF2-40B4-BE49-F238E27FC236}">
                <a16:creationId xmlns:a16="http://schemas.microsoft.com/office/drawing/2014/main" id="{9621DC6D-9F19-9357-752E-23E88F0D7F76}"/>
              </a:ext>
              <a:ext uri="{C183D7F6-B498-43B3-948B-1728B52AA6E4}">
                <adec:decorative xmlns:adec="http://schemas.microsoft.com/office/drawing/2017/decorative" val="1"/>
              </a:ext>
            </a:extLst>
          </p:cNvPr>
          <p:cNvSpPr/>
          <p:nvPr/>
        </p:nvSpPr>
        <p:spPr>
          <a:xfrm>
            <a:off x="623606" y="4283537"/>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Graphic 33" descr="Online meeting with solid fill">
            <a:extLst>
              <a:ext uri="{FF2B5EF4-FFF2-40B4-BE49-F238E27FC236}">
                <a16:creationId xmlns:a16="http://schemas.microsoft.com/office/drawing/2014/main" id="{D5CE2872-CA75-C6F9-483F-5D58854ABD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7396" y="4425113"/>
            <a:ext cx="737647" cy="737647"/>
          </a:xfrm>
          <a:prstGeom prst="rect">
            <a:avLst/>
          </a:prstGeom>
        </p:spPr>
      </p:pic>
      <p:graphicFrame>
        <p:nvGraphicFramePr>
          <p:cNvPr id="36" name="Chart 35">
            <a:extLst>
              <a:ext uri="{FF2B5EF4-FFF2-40B4-BE49-F238E27FC236}">
                <a16:creationId xmlns:a16="http://schemas.microsoft.com/office/drawing/2014/main" id="{9460665B-3FF2-B8D7-4444-8AD9B78C6CB3}"/>
              </a:ext>
            </a:extLst>
          </p:cNvPr>
          <p:cNvGraphicFramePr/>
          <p:nvPr>
            <p:extLst>
              <p:ext uri="{D42A27DB-BD31-4B8C-83A1-F6EECF244321}">
                <p14:modId xmlns:p14="http://schemas.microsoft.com/office/powerpoint/2010/main" val="2800843856"/>
              </p:ext>
            </p:extLst>
          </p:nvPr>
        </p:nvGraphicFramePr>
        <p:xfrm>
          <a:off x="1529980" y="4192556"/>
          <a:ext cx="4372598" cy="1727712"/>
        </p:xfrm>
        <a:graphic>
          <a:graphicData uri="http://schemas.openxmlformats.org/drawingml/2006/chart">
            <c:chart xmlns:c="http://schemas.openxmlformats.org/drawingml/2006/chart" xmlns:r="http://schemas.openxmlformats.org/officeDocument/2006/relationships" r:id="rId7"/>
          </a:graphicData>
        </a:graphic>
      </p:graphicFrame>
      <p:sp>
        <p:nvSpPr>
          <p:cNvPr id="37" name="TextBox 36">
            <a:extLst>
              <a:ext uri="{FF2B5EF4-FFF2-40B4-BE49-F238E27FC236}">
                <a16:creationId xmlns:a16="http://schemas.microsoft.com/office/drawing/2014/main" id="{FBC24A1F-78AF-FF59-9498-44CF8E7D6DFC}"/>
              </a:ext>
            </a:extLst>
          </p:cNvPr>
          <p:cNvSpPr txBox="1"/>
          <p:nvPr/>
        </p:nvSpPr>
        <p:spPr>
          <a:xfrm>
            <a:off x="576915" y="5426549"/>
            <a:ext cx="1140643" cy="276999"/>
          </a:xfrm>
          <a:prstGeom prst="rect">
            <a:avLst/>
          </a:prstGeom>
          <a:noFill/>
        </p:spPr>
        <p:txBody>
          <a:bodyPr wrap="square" rtlCol="0">
            <a:spAutoFit/>
          </a:bodyPr>
          <a:lstStyle/>
          <a:p>
            <a:pPr algn="ctr"/>
            <a:r>
              <a:rPr lang="en-GB" sz="1200">
                <a:solidFill>
                  <a:srgbClr val="EE7624"/>
                </a:solidFill>
                <a:latin typeface="Arial" panose="020B0604020202020204" pitchFamily="34" charset="0"/>
                <a:cs typeface="Arial" panose="020B0604020202020204" pitchFamily="34" charset="0"/>
              </a:rPr>
              <a:t>Video calling</a:t>
            </a:r>
          </a:p>
        </p:txBody>
      </p:sp>
      <p:sp>
        <p:nvSpPr>
          <p:cNvPr id="38" name="TextBox 37">
            <a:extLst>
              <a:ext uri="{FF2B5EF4-FFF2-40B4-BE49-F238E27FC236}">
                <a16:creationId xmlns:a16="http://schemas.microsoft.com/office/drawing/2014/main" id="{FDF5FCA6-E2B0-2C13-2E2D-AC6A098968FD}"/>
              </a:ext>
            </a:extLst>
          </p:cNvPr>
          <p:cNvSpPr txBox="1"/>
          <p:nvPr/>
        </p:nvSpPr>
        <p:spPr>
          <a:xfrm>
            <a:off x="3138402" y="4130441"/>
            <a:ext cx="2393091" cy="338554"/>
          </a:xfrm>
          <a:prstGeom prst="rect">
            <a:avLst/>
          </a:prstGeom>
          <a:noFill/>
        </p:spPr>
        <p:txBody>
          <a:bodyPr wrap="none" rtlCol="0">
            <a:spAutoFit/>
          </a:bodyPr>
          <a:lstStyle/>
          <a:p>
            <a:r>
              <a:rPr lang="en-GB" sz="1600">
                <a:solidFill>
                  <a:schemeClr val="accent2"/>
                </a:solidFill>
                <a:latin typeface="Arial" panose="020B0604020202020204" pitchFamily="34" charset="0"/>
                <a:cs typeface="Arial" panose="020B0604020202020204" pitchFamily="34" charset="0"/>
              </a:rPr>
              <a:t>Average 4.3 hours/week</a:t>
            </a:r>
          </a:p>
        </p:txBody>
      </p:sp>
      <p:sp>
        <p:nvSpPr>
          <p:cNvPr id="39" name="Oval 38">
            <a:extLst>
              <a:ext uri="{FF2B5EF4-FFF2-40B4-BE49-F238E27FC236}">
                <a16:creationId xmlns:a16="http://schemas.microsoft.com/office/drawing/2014/main" id="{6420D6DB-8AF4-B215-77BA-FD2CC5253A3D}"/>
              </a:ext>
              <a:ext uri="{C183D7F6-B498-43B3-948B-1728B52AA6E4}">
                <adec:decorative xmlns:adec="http://schemas.microsoft.com/office/drawing/2017/decorative" val="1"/>
              </a:ext>
            </a:extLst>
          </p:cNvPr>
          <p:cNvSpPr/>
          <p:nvPr/>
        </p:nvSpPr>
        <p:spPr>
          <a:xfrm>
            <a:off x="6246215" y="2037709"/>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Graphic 39" descr="Game controller with solid fill">
            <a:extLst>
              <a:ext uri="{FF2B5EF4-FFF2-40B4-BE49-F238E27FC236}">
                <a16:creationId xmlns:a16="http://schemas.microsoft.com/office/drawing/2014/main" id="{1D279D8F-955B-8737-E904-D7BE6CB9F92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98222" y="2167497"/>
            <a:ext cx="761214" cy="761214"/>
          </a:xfrm>
          <a:prstGeom prst="rect">
            <a:avLst/>
          </a:prstGeom>
        </p:spPr>
      </p:pic>
      <p:sp>
        <p:nvSpPr>
          <p:cNvPr id="41" name="TextBox 40">
            <a:extLst>
              <a:ext uri="{FF2B5EF4-FFF2-40B4-BE49-F238E27FC236}">
                <a16:creationId xmlns:a16="http://schemas.microsoft.com/office/drawing/2014/main" id="{40F7CB54-CD5A-4648-7CF8-79D1D18BD26C}"/>
              </a:ext>
            </a:extLst>
          </p:cNvPr>
          <p:cNvSpPr txBox="1"/>
          <p:nvPr/>
        </p:nvSpPr>
        <p:spPr>
          <a:xfrm>
            <a:off x="6233515" y="3088813"/>
            <a:ext cx="1140643" cy="461665"/>
          </a:xfrm>
          <a:prstGeom prst="rect">
            <a:avLst/>
          </a:prstGeom>
          <a:noFill/>
        </p:spPr>
        <p:txBody>
          <a:bodyPr wrap="square" rtlCol="0">
            <a:spAutoFit/>
          </a:bodyPr>
          <a:lstStyle/>
          <a:p>
            <a:pPr algn="ctr"/>
            <a:r>
              <a:rPr lang="en-GB" sz="1200">
                <a:solidFill>
                  <a:srgbClr val="EE7624"/>
                </a:solidFill>
                <a:latin typeface="Arial" panose="020B0604020202020204" pitchFamily="34" charset="0"/>
                <a:cs typeface="Arial" panose="020B0604020202020204" pitchFamily="34" charset="0"/>
              </a:rPr>
              <a:t>Gaming with friends</a:t>
            </a:r>
          </a:p>
        </p:txBody>
      </p:sp>
      <p:graphicFrame>
        <p:nvGraphicFramePr>
          <p:cNvPr id="42" name="Chart 41">
            <a:extLst>
              <a:ext uri="{FF2B5EF4-FFF2-40B4-BE49-F238E27FC236}">
                <a16:creationId xmlns:a16="http://schemas.microsoft.com/office/drawing/2014/main" id="{E5922EFE-939F-8665-9DD2-2FC48DD6D8DD}"/>
              </a:ext>
            </a:extLst>
          </p:cNvPr>
          <p:cNvGraphicFramePr/>
          <p:nvPr>
            <p:extLst>
              <p:ext uri="{D42A27DB-BD31-4B8C-83A1-F6EECF244321}">
                <p14:modId xmlns:p14="http://schemas.microsoft.com/office/powerpoint/2010/main" val="1936132467"/>
              </p:ext>
            </p:extLst>
          </p:nvPr>
        </p:nvGraphicFramePr>
        <p:xfrm>
          <a:off x="7177598" y="1855185"/>
          <a:ext cx="4372598" cy="1727712"/>
        </p:xfrm>
        <a:graphic>
          <a:graphicData uri="http://schemas.openxmlformats.org/drawingml/2006/chart">
            <c:chart xmlns:c="http://schemas.openxmlformats.org/drawingml/2006/chart" xmlns:r="http://schemas.openxmlformats.org/officeDocument/2006/relationships" r:id="rId10"/>
          </a:graphicData>
        </a:graphic>
      </p:graphicFrame>
      <p:sp>
        <p:nvSpPr>
          <p:cNvPr id="43" name="TextBox 42">
            <a:extLst>
              <a:ext uri="{FF2B5EF4-FFF2-40B4-BE49-F238E27FC236}">
                <a16:creationId xmlns:a16="http://schemas.microsoft.com/office/drawing/2014/main" id="{5877BC06-52F3-78D3-A58E-4C7CF2D9F409}"/>
              </a:ext>
            </a:extLst>
          </p:cNvPr>
          <p:cNvSpPr txBox="1"/>
          <p:nvPr/>
        </p:nvSpPr>
        <p:spPr>
          <a:xfrm>
            <a:off x="8786020" y="1650640"/>
            <a:ext cx="2393091" cy="338554"/>
          </a:xfrm>
          <a:prstGeom prst="rect">
            <a:avLst/>
          </a:prstGeom>
          <a:noFill/>
        </p:spPr>
        <p:txBody>
          <a:bodyPr wrap="none" rtlCol="0">
            <a:spAutoFit/>
          </a:bodyPr>
          <a:lstStyle/>
          <a:p>
            <a:r>
              <a:rPr lang="en-GB" sz="1600">
                <a:solidFill>
                  <a:schemeClr val="accent2"/>
                </a:solidFill>
                <a:latin typeface="Arial" panose="020B0604020202020204" pitchFamily="34" charset="0"/>
                <a:cs typeface="Arial" panose="020B0604020202020204" pitchFamily="34" charset="0"/>
              </a:rPr>
              <a:t>Average 2.6 hours/week</a:t>
            </a:r>
          </a:p>
        </p:txBody>
      </p:sp>
      <p:sp>
        <p:nvSpPr>
          <p:cNvPr id="44" name="TextBox 43">
            <a:extLst>
              <a:ext uri="{FF2B5EF4-FFF2-40B4-BE49-F238E27FC236}">
                <a16:creationId xmlns:a16="http://schemas.microsoft.com/office/drawing/2014/main" id="{DB95BA27-36DE-B6C9-33A1-346216034AA1}"/>
              </a:ext>
            </a:extLst>
          </p:cNvPr>
          <p:cNvSpPr txBox="1"/>
          <p:nvPr/>
        </p:nvSpPr>
        <p:spPr>
          <a:xfrm>
            <a:off x="10330683" y="2604071"/>
            <a:ext cx="380232" cy="276999"/>
          </a:xfrm>
          <a:prstGeom prst="rect">
            <a:avLst/>
          </a:prstGeom>
          <a:noFill/>
        </p:spPr>
        <p:txBody>
          <a:bodyPr wrap="none" rtlCol="0">
            <a:spAutoFit/>
          </a:bodyPr>
          <a:lstStyle/>
          <a:p>
            <a:r>
              <a:rPr lang="en-GB" sz="1200">
                <a:solidFill>
                  <a:schemeClr val="tx1">
                    <a:lumMod val="65000"/>
                    <a:lumOff val="35000"/>
                  </a:schemeClr>
                </a:solidFill>
                <a:latin typeface="Arial" panose="020B0604020202020204" pitchFamily="34" charset="0"/>
                <a:cs typeface="Arial" panose="020B0604020202020204" pitchFamily="34" charset="0"/>
              </a:rPr>
              <a:t>*%</a:t>
            </a:r>
          </a:p>
        </p:txBody>
      </p:sp>
      <p:sp>
        <p:nvSpPr>
          <p:cNvPr id="45" name="Oval 44">
            <a:extLst>
              <a:ext uri="{FF2B5EF4-FFF2-40B4-BE49-F238E27FC236}">
                <a16:creationId xmlns:a16="http://schemas.microsoft.com/office/drawing/2014/main" id="{C2D3F923-CF2A-60E3-EDF2-0DB52E9D653B}"/>
              </a:ext>
              <a:ext uri="{C183D7F6-B498-43B3-948B-1728B52AA6E4}">
                <adec:decorative xmlns:adec="http://schemas.microsoft.com/office/drawing/2017/decorative" val="1"/>
              </a:ext>
            </a:extLst>
          </p:cNvPr>
          <p:cNvSpPr/>
          <p:nvPr/>
        </p:nvSpPr>
        <p:spPr>
          <a:xfrm>
            <a:off x="6263291" y="4448226"/>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6" name="Graphic 45" descr="Influencer with solid fill">
            <a:extLst>
              <a:ext uri="{FF2B5EF4-FFF2-40B4-BE49-F238E27FC236}">
                <a16:creationId xmlns:a16="http://schemas.microsoft.com/office/drawing/2014/main" id="{360E8920-318B-E554-8574-5E9CE8E4D54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21294" y="4482567"/>
            <a:ext cx="914400" cy="914400"/>
          </a:xfrm>
          <a:prstGeom prst="rect">
            <a:avLst/>
          </a:prstGeom>
        </p:spPr>
      </p:pic>
      <p:sp>
        <p:nvSpPr>
          <p:cNvPr id="47" name="TextBox 46">
            <a:extLst>
              <a:ext uri="{FF2B5EF4-FFF2-40B4-BE49-F238E27FC236}">
                <a16:creationId xmlns:a16="http://schemas.microsoft.com/office/drawing/2014/main" id="{FF66EDCB-0DF7-3878-A4CB-68BE6072011A}"/>
              </a:ext>
            </a:extLst>
          </p:cNvPr>
          <p:cNvSpPr txBox="1"/>
          <p:nvPr/>
        </p:nvSpPr>
        <p:spPr>
          <a:xfrm>
            <a:off x="6056207" y="5512524"/>
            <a:ext cx="1522573" cy="1046440"/>
          </a:xfrm>
          <a:prstGeom prst="rect">
            <a:avLst/>
          </a:prstGeom>
          <a:noFill/>
        </p:spPr>
        <p:txBody>
          <a:bodyPr wrap="square" rtlCol="0">
            <a:spAutoFit/>
          </a:bodyPr>
          <a:lstStyle/>
          <a:p>
            <a:pPr algn="ctr"/>
            <a:r>
              <a:rPr lang="en-US" sz="1200">
                <a:solidFill>
                  <a:srgbClr val="EE7624"/>
                </a:solidFill>
                <a:latin typeface="Arial" panose="020B0604020202020204" pitchFamily="34" charset="0"/>
                <a:cs typeface="Arial" panose="020B0604020202020204" pitchFamily="34" charset="0"/>
              </a:rPr>
              <a:t>Creating your own content such as posts and videos for social media</a:t>
            </a:r>
            <a:endParaRPr lang="en-GB" sz="1200">
              <a:solidFill>
                <a:srgbClr val="EE7624"/>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EE7624"/>
              </a:solidFill>
              <a:effectLst/>
              <a:uLnTx/>
              <a:uFillTx/>
              <a:latin typeface="Arial" panose="020B0604020202020204" pitchFamily="34" charset="0"/>
              <a:cs typeface="Arial" panose="020B0604020202020204" pitchFamily="34" charset="0"/>
            </a:endParaRPr>
          </a:p>
        </p:txBody>
      </p:sp>
      <p:graphicFrame>
        <p:nvGraphicFramePr>
          <p:cNvPr id="48" name="Chart 47">
            <a:extLst>
              <a:ext uri="{FF2B5EF4-FFF2-40B4-BE49-F238E27FC236}">
                <a16:creationId xmlns:a16="http://schemas.microsoft.com/office/drawing/2014/main" id="{990AD704-1D6F-61D5-9B37-35ABBF4AF0CD}"/>
              </a:ext>
            </a:extLst>
          </p:cNvPr>
          <p:cNvGraphicFramePr/>
          <p:nvPr>
            <p:extLst>
              <p:ext uri="{D42A27DB-BD31-4B8C-83A1-F6EECF244321}">
                <p14:modId xmlns:p14="http://schemas.microsoft.com/office/powerpoint/2010/main" val="4266505611"/>
              </p:ext>
            </p:extLst>
          </p:nvPr>
        </p:nvGraphicFramePr>
        <p:xfrm>
          <a:off x="7241541" y="4219638"/>
          <a:ext cx="4372598" cy="1727712"/>
        </p:xfrm>
        <a:graphic>
          <a:graphicData uri="http://schemas.openxmlformats.org/drawingml/2006/chart">
            <c:chart xmlns:c="http://schemas.openxmlformats.org/drawingml/2006/chart" xmlns:r="http://schemas.openxmlformats.org/officeDocument/2006/relationships" r:id="rId13"/>
          </a:graphicData>
        </a:graphic>
      </p:graphicFrame>
      <p:sp>
        <p:nvSpPr>
          <p:cNvPr id="49" name="TextBox 48">
            <a:extLst>
              <a:ext uri="{FF2B5EF4-FFF2-40B4-BE49-F238E27FC236}">
                <a16:creationId xmlns:a16="http://schemas.microsoft.com/office/drawing/2014/main" id="{99E79207-D5F0-4FDE-6177-68037F0964CF}"/>
              </a:ext>
            </a:extLst>
          </p:cNvPr>
          <p:cNvSpPr txBox="1"/>
          <p:nvPr/>
        </p:nvSpPr>
        <p:spPr>
          <a:xfrm>
            <a:off x="10398061" y="4977475"/>
            <a:ext cx="380232" cy="276999"/>
          </a:xfrm>
          <a:prstGeom prst="rect">
            <a:avLst/>
          </a:prstGeom>
          <a:noFill/>
        </p:spPr>
        <p:txBody>
          <a:bodyPr wrap="none" rtlCol="0">
            <a:spAutoFit/>
          </a:bodyPr>
          <a:lstStyle/>
          <a:p>
            <a:r>
              <a:rPr lang="en-GB" sz="1200">
                <a:solidFill>
                  <a:schemeClr val="tx1">
                    <a:lumMod val="65000"/>
                    <a:lumOff val="35000"/>
                  </a:schemeClr>
                </a:solidFill>
                <a:latin typeface="Arial" panose="020B0604020202020204" pitchFamily="34" charset="0"/>
                <a:cs typeface="Arial" panose="020B0604020202020204" pitchFamily="34" charset="0"/>
              </a:rPr>
              <a:t>*%</a:t>
            </a:r>
          </a:p>
        </p:txBody>
      </p:sp>
      <p:sp>
        <p:nvSpPr>
          <p:cNvPr id="50" name="TextBox 49">
            <a:extLst>
              <a:ext uri="{FF2B5EF4-FFF2-40B4-BE49-F238E27FC236}">
                <a16:creationId xmlns:a16="http://schemas.microsoft.com/office/drawing/2014/main" id="{F60867DA-5E62-1780-8C92-0B7B7F7E14AA}"/>
              </a:ext>
            </a:extLst>
          </p:cNvPr>
          <p:cNvSpPr txBox="1"/>
          <p:nvPr/>
        </p:nvSpPr>
        <p:spPr>
          <a:xfrm>
            <a:off x="8687509" y="4144013"/>
            <a:ext cx="2393091" cy="338554"/>
          </a:xfrm>
          <a:prstGeom prst="rect">
            <a:avLst/>
          </a:prstGeom>
          <a:noFill/>
        </p:spPr>
        <p:txBody>
          <a:bodyPr wrap="none" rtlCol="0">
            <a:spAutoFit/>
          </a:bodyPr>
          <a:lstStyle/>
          <a:p>
            <a:r>
              <a:rPr lang="en-GB" sz="1600">
                <a:solidFill>
                  <a:schemeClr val="accent2"/>
                </a:solidFill>
                <a:latin typeface="Arial" panose="020B0604020202020204" pitchFamily="34" charset="0"/>
                <a:cs typeface="Arial" panose="020B0604020202020204" pitchFamily="34" charset="0"/>
              </a:rPr>
              <a:t>Average 2.2 hours/week</a:t>
            </a:r>
          </a:p>
        </p:txBody>
      </p:sp>
      <p:sp>
        <p:nvSpPr>
          <p:cNvPr id="4" name="TextBox 3">
            <a:extLst>
              <a:ext uri="{FF2B5EF4-FFF2-40B4-BE49-F238E27FC236}">
                <a16:creationId xmlns:a16="http://schemas.microsoft.com/office/drawing/2014/main" id="{79B8ED55-F1D3-66DD-777B-EE57F4F296E2}"/>
              </a:ext>
            </a:extLst>
          </p:cNvPr>
          <p:cNvSpPr txBox="1"/>
          <p:nvPr/>
        </p:nvSpPr>
        <p:spPr>
          <a:xfrm>
            <a:off x="166993" y="921677"/>
            <a:ext cx="918020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Under 35s and those living in households with £100,000k+ income are most digitally connected, on average</a:t>
            </a:r>
          </a:p>
        </p:txBody>
      </p:sp>
    </p:spTree>
    <p:extLst>
      <p:ext uri="{BB962C8B-B14F-4D97-AF65-F5344CB8AC3E}">
        <p14:creationId xmlns:p14="http://schemas.microsoft.com/office/powerpoint/2010/main" val="2861424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a:extLst>
              <a:ext uri="{FF2B5EF4-FFF2-40B4-BE49-F238E27FC236}">
                <a16:creationId xmlns:a16="http://schemas.microsoft.com/office/drawing/2014/main" id="{DBC0C4AA-8826-DAF9-CD38-461B9C2326B1}"/>
              </a:ext>
            </a:extLst>
          </p:cNvPr>
          <p:cNvGraphicFramePr>
            <a:graphicFrameLocks/>
          </p:cNvGraphicFramePr>
          <p:nvPr>
            <p:extLst>
              <p:ext uri="{D42A27DB-BD31-4B8C-83A1-F6EECF244321}">
                <p14:modId xmlns:p14="http://schemas.microsoft.com/office/powerpoint/2010/main" val="3575868412"/>
              </p:ext>
            </p:extLst>
          </p:nvPr>
        </p:nvGraphicFramePr>
        <p:xfrm>
          <a:off x="708214" y="1796084"/>
          <a:ext cx="3436063" cy="25750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D4D07740-6D68-817D-E9EF-6D4F84518D1E}"/>
              </a:ext>
            </a:extLst>
          </p:cNvPr>
          <p:cNvGraphicFramePr>
            <a:graphicFrameLocks noGrp="1"/>
          </p:cNvGraphicFramePr>
          <p:nvPr>
            <p:extLst>
              <p:ext uri="{D42A27DB-BD31-4B8C-83A1-F6EECF244321}">
                <p14:modId xmlns:p14="http://schemas.microsoft.com/office/powerpoint/2010/main" val="3206749230"/>
              </p:ext>
            </p:extLst>
          </p:nvPr>
        </p:nvGraphicFramePr>
        <p:xfrm>
          <a:off x="5018808" y="2057771"/>
          <a:ext cx="5724000" cy="3102885"/>
        </p:xfrm>
        <a:graphic>
          <a:graphicData uri="http://schemas.openxmlformats.org/drawingml/2006/table">
            <a:tbl>
              <a:tblPr firstRow="1" bandRow="1">
                <a:tableStyleId>{69C7853C-536D-4A76-A0AE-DD22124D55A5}</a:tableStyleId>
              </a:tblPr>
              <a:tblGrid>
                <a:gridCol w="2862000">
                  <a:extLst>
                    <a:ext uri="{9D8B030D-6E8A-4147-A177-3AD203B41FA5}">
                      <a16:colId xmlns:a16="http://schemas.microsoft.com/office/drawing/2014/main" val="865011794"/>
                    </a:ext>
                  </a:extLst>
                </a:gridCol>
                <a:gridCol w="2862000">
                  <a:extLst>
                    <a:ext uri="{9D8B030D-6E8A-4147-A177-3AD203B41FA5}">
                      <a16:colId xmlns:a16="http://schemas.microsoft.com/office/drawing/2014/main" val="622791431"/>
                    </a:ext>
                  </a:extLst>
                </a:gridCol>
              </a:tblGrid>
              <a:tr h="255756">
                <a:tc gridSpan="2">
                  <a:txBody>
                    <a:bodyPr/>
                    <a:lstStyle/>
                    <a:p>
                      <a:pPr marL="0" indent="0" algn="ctr">
                        <a:buFont typeface="Arial" panose="020B0604020202020204" pitchFamily="34" charset="0"/>
                        <a:buNone/>
                      </a:pPr>
                      <a:r>
                        <a:rPr lang="en-GB" sz="1400">
                          <a:solidFill>
                            <a:schemeClr val="bg1"/>
                          </a:solidFill>
                          <a:latin typeface="Arial" panose="020B0604020202020204" pitchFamily="34" charset="0"/>
                          <a:cs typeface="Arial" panose="020B0604020202020204" pitchFamily="34" charset="0"/>
                        </a:rPr>
                        <a:t>Digital social life: Non or light user</a:t>
                      </a:r>
                    </a:p>
                  </a:txBody>
                  <a:tcPr anchor="ctr">
                    <a:lnR w="12700" cap="flat" cmpd="sng" algn="ctr">
                      <a:solidFill>
                        <a:schemeClr val="bg2"/>
                      </a:solidFill>
                      <a:prstDash val="solid"/>
                      <a:round/>
                      <a:headEnd type="none" w="med" len="med"/>
                      <a:tailEnd type="none" w="med" len="med"/>
                    </a:lnR>
                    <a:solidFill>
                      <a:schemeClr val="accent3"/>
                    </a:solidFill>
                  </a:tcPr>
                </a:tc>
                <a:tc hMerge="1">
                  <a:txBody>
                    <a:bodyPr/>
                    <a:lstStyle/>
                    <a:p>
                      <a:endParaRPr lang="en-GB"/>
                    </a:p>
                  </a:txBody>
                  <a:tcPr/>
                </a:tc>
                <a:extLst>
                  <a:ext uri="{0D108BD9-81ED-4DB2-BD59-A6C34878D82A}">
                    <a16:rowId xmlns:a16="http://schemas.microsoft.com/office/drawing/2014/main" val="3923414683"/>
                  </a:ext>
                </a:extLst>
              </a:tr>
              <a:tr h="1449285">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Male </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Older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Live alone </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Economically inactive</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Christian</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Lower educational attainment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Lower income</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Heterosexual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White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Living with disability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Not active in community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a:solidFill>
                            <a:schemeClr val="tx1">
                              <a:lumMod val="65000"/>
                              <a:lumOff val="35000"/>
                            </a:schemeClr>
                          </a:solidFill>
                          <a:latin typeface="Arial" panose="020B0604020202020204" pitchFamily="34" charset="0"/>
                          <a:cs typeface="Arial" panose="020B0604020202020204" pitchFamily="34" charset="0"/>
                        </a:rPr>
                        <a:t>More likely to feel: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Negative about social life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Disconnected from community </a:t>
                      </a:r>
                    </a:p>
                  </a:txBody>
                  <a:tcPr>
                    <a:solidFill>
                      <a:schemeClr val="bg2"/>
                    </a:solidFill>
                  </a:tcPr>
                </a:tc>
                <a:extLst>
                  <a:ext uri="{0D108BD9-81ED-4DB2-BD59-A6C34878D82A}">
                    <a16:rowId xmlns:a16="http://schemas.microsoft.com/office/drawing/2014/main" val="3232927112"/>
                  </a:ext>
                </a:extLst>
              </a:tr>
              <a:tr h="255756">
                <a:tc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a:solidFill>
                            <a:schemeClr val="bg1"/>
                          </a:solidFill>
                          <a:latin typeface="Arial" panose="020B0604020202020204" pitchFamily="34" charset="0"/>
                          <a:cs typeface="Arial" panose="020B0604020202020204" pitchFamily="34" charset="0"/>
                        </a:rPr>
                        <a:t>Digital social life: Heavy user</a:t>
                      </a:r>
                    </a:p>
                  </a:txBody>
                  <a:tcPr>
                    <a:solidFill>
                      <a:schemeClr val="accent3"/>
                    </a:solidFill>
                  </a:tcPr>
                </a:tc>
                <a:tc hMerge="1">
                  <a:txBody>
                    <a:bodyPr/>
                    <a:lstStyle/>
                    <a:p>
                      <a:endParaRPr lang="en-GB"/>
                    </a:p>
                  </a:txBody>
                  <a:tcPr/>
                </a:tc>
                <a:extLst>
                  <a:ext uri="{0D108BD9-81ED-4DB2-BD59-A6C34878D82A}">
                    <a16:rowId xmlns:a16="http://schemas.microsoft.com/office/drawing/2014/main" val="369634882"/>
                  </a:ext>
                </a:extLst>
              </a:tr>
              <a:tr h="1044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Younger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Economically active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Live with children &lt;18/ extended family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Never married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a:solidFill>
                            <a:schemeClr val="tx1">
                              <a:lumMod val="65000"/>
                              <a:lumOff val="35000"/>
                            </a:schemeClr>
                          </a:solidFill>
                          <a:latin typeface="Arial" panose="020B0604020202020204" pitchFamily="34" charset="0"/>
                          <a:ea typeface="+mn-ea"/>
                          <a:cs typeface="Arial" panose="020B0604020202020204" pitchFamily="34" charset="0"/>
                        </a:rPr>
                        <a:t>Higher income</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a:solidFill>
                            <a:schemeClr val="tx1">
                              <a:lumMod val="65000"/>
                              <a:lumOff val="35000"/>
                            </a:schemeClr>
                          </a:solidFill>
                          <a:latin typeface="Arial" panose="020B0604020202020204" pitchFamily="34" charset="0"/>
                          <a:ea typeface="+mn-ea"/>
                          <a:cs typeface="Arial" panose="020B0604020202020204" pitchFamily="34" charset="0"/>
                        </a:rPr>
                        <a:t>Bisexual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a:solidFill>
                            <a:schemeClr val="tx1">
                              <a:lumMod val="65000"/>
                              <a:lumOff val="35000"/>
                            </a:schemeClr>
                          </a:solidFill>
                          <a:latin typeface="Arial" panose="020B0604020202020204" pitchFamily="34" charset="0"/>
                          <a:ea typeface="+mn-ea"/>
                          <a:cs typeface="Arial" panose="020B0604020202020204" pitchFamily="34" charset="0"/>
                        </a:rPr>
                        <a:t>Ethnic minority</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Higher educational attainment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a:solidFill>
                            <a:schemeClr val="tx1">
                              <a:lumMod val="65000"/>
                              <a:lumOff val="35000"/>
                            </a:schemeClr>
                          </a:solidFill>
                          <a:latin typeface="Arial" panose="020B0604020202020204" pitchFamily="34" charset="0"/>
                          <a:ea typeface="+mn-ea"/>
                          <a:cs typeface="Arial" panose="020B0604020202020204" pitchFamily="34" charset="0"/>
                        </a:rPr>
                        <a:t>Active in community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a:solidFill>
                            <a:schemeClr val="tx1">
                              <a:lumMod val="65000"/>
                              <a:lumOff val="35000"/>
                            </a:schemeClr>
                          </a:solidFill>
                          <a:latin typeface="Arial" panose="020B0604020202020204" pitchFamily="34" charset="0"/>
                          <a:ea typeface="+mn-ea"/>
                          <a:cs typeface="Arial" panose="020B0604020202020204" pitchFamily="34" charset="0"/>
                        </a:rPr>
                        <a:t>Very socially active</a:t>
                      </a:r>
                    </a:p>
                  </a:txBody>
                  <a:tcPr>
                    <a:solidFill>
                      <a:schemeClr val="bg2"/>
                    </a:solidFill>
                  </a:tcPr>
                </a:tc>
                <a:extLst>
                  <a:ext uri="{0D108BD9-81ED-4DB2-BD59-A6C34878D82A}">
                    <a16:rowId xmlns:a16="http://schemas.microsoft.com/office/drawing/2014/main" val="3469913822"/>
                  </a:ext>
                </a:extLst>
              </a:tr>
            </a:tbl>
          </a:graphicData>
        </a:graphic>
      </p:graphicFrame>
      <p:sp>
        <p:nvSpPr>
          <p:cNvPr id="10" name="TextBox 9">
            <a:extLst>
              <a:ext uri="{FF2B5EF4-FFF2-40B4-BE49-F238E27FC236}">
                <a16:creationId xmlns:a16="http://schemas.microsoft.com/office/drawing/2014/main" id="{E93E2532-A923-AF42-7D71-10209C944D6A}"/>
              </a:ext>
            </a:extLst>
          </p:cNvPr>
          <p:cNvSpPr txBox="1"/>
          <p:nvPr/>
        </p:nvSpPr>
        <p:spPr>
          <a:xfrm>
            <a:off x="5378823" y="6245660"/>
            <a:ext cx="5258081"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Q2. How many hours per week do you use each of the following as part of your digital social life? Based on all digitally social activities combined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bases range from 64 to 2121</a:t>
            </a:r>
          </a:p>
        </p:txBody>
      </p:sp>
      <p:sp>
        <p:nvSpPr>
          <p:cNvPr id="11" name="Rectangle 10">
            <a:extLst>
              <a:ext uri="{FF2B5EF4-FFF2-40B4-BE49-F238E27FC236}">
                <a16:creationId xmlns:a16="http://schemas.microsoft.com/office/drawing/2014/main" id="{414E4D6F-8855-4837-EA05-A77F7F732765}"/>
              </a:ext>
            </a:extLst>
          </p:cNvPr>
          <p:cNvSpPr/>
          <p:nvPr/>
        </p:nvSpPr>
        <p:spPr>
          <a:xfrm>
            <a:off x="941297" y="4533319"/>
            <a:ext cx="3001759" cy="195955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GB" sz="1200">
                <a:solidFill>
                  <a:schemeClr val="accent2"/>
                </a:solidFill>
                <a:latin typeface="Arial" panose="020B0604020202020204" pitchFamily="34" charset="0"/>
                <a:cs typeface="Arial" panose="020B0604020202020204" pitchFamily="34" charset="0"/>
              </a:rPr>
              <a:t>Those without someone to rely on spend more time passively scrolling on social media – perhaps due to having more time or seeking connection this way. It may be interesting to explore this in further research</a:t>
            </a:r>
          </a:p>
        </p:txBody>
      </p:sp>
      <p:pic>
        <p:nvPicPr>
          <p:cNvPr id="12" name="Graphic 11" descr="Lights On with solid fill">
            <a:extLst>
              <a:ext uri="{FF2B5EF4-FFF2-40B4-BE49-F238E27FC236}">
                <a16:creationId xmlns:a16="http://schemas.microsoft.com/office/drawing/2014/main" id="{B4EAC1A7-F757-2FC5-F887-213E7F2178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0176" y="4615892"/>
            <a:ext cx="684000" cy="684000"/>
          </a:xfrm>
          <a:prstGeom prst="rect">
            <a:avLst/>
          </a:prstGeom>
        </p:spPr>
      </p:pic>
      <p:sp>
        <p:nvSpPr>
          <p:cNvPr id="17" name="Title 1">
            <a:extLst>
              <a:ext uri="{FF2B5EF4-FFF2-40B4-BE49-F238E27FC236}">
                <a16:creationId xmlns:a16="http://schemas.microsoft.com/office/drawing/2014/main" id="{7BA6BF70-6D16-2A8E-D8EB-B139DF4BFB92}"/>
              </a:ext>
            </a:extLst>
          </p:cNvPr>
          <p:cNvSpPr>
            <a:spLocks noGrp="1"/>
          </p:cNvSpPr>
          <p:nvPr>
            <p:ph type="title"/>
          </p:nvPr>
        </p:nvSpPr>
        <p:spPr>
          <a:xfrm>
            <a:off x="166992" y="365126"/>
            <a:ext cx="9049436" cy="607641"/>
          </a:xfrm>
        </p:spPr>
        <p:txBody>
          <a:bodyPr>
            <a:normAutofit fontScale="90000"/>
          </a:bodyPr>
          <a:lstStyle/>
          <a:p>
            <a:r>
              <a:rPr lang="en-GB" sz="2800"/>
              <a:t>Residents who do not have someone to rely on when they need help, spend more time consuming social media content</a:t>
            </a:r>
          </a:p>
        </p:txBody>
      </p:sp>
      <p:sp>
        <p:nvSpPr>
          <p:cNvPr id="18" name="TextBox 17">
            <a:extLst>
              <a:ext uri="{FF2B5EF4-FFF2-40B4-BE49-F238E27FC236}">
                <a16:creationId xmlns:a16="http://schemas.microsoft.com/office/drawing/2014/main" id="{CE73D2E0-7D39-F03E-8D81-C919CED83573}"/>
              </a:ext>
            </a:extLst>
          </p:cNvPr>
          <p:cNvSpPr txBox="1"/>
          <p:nvPr/>
        </p:nvSpPr>
        <p:spPr>
          <a:xfrm>
            <a:off x="1211165" y="1545712"/>
            <a:ext cx="2462021" cy="338554"/>
          </a:xfrm>
          <a:prstGeom prst="rect">
            <a:avLst/>
          </a:prstGeom>
          <a:noFill/>
        </p:spPr>
        <p:txBody>
          <a:bodyPr wrap="none" rtlCol="0">
            <a:spAutoFit/>
          </a:bodyPr>
          <a:lstStyle/>
          <a:p>
            <a:r>
              <a:rPr lang="en-GB" sz="1600">
                <a:solidFill>
                  <a:schemeClr val="tx1">
                    <a:lumMod val="65000"/>
                    <a:lumOff val="35000"/>
                  </a:schemeClr>
                </a:solidFill>
                <a:latin typeface="Arial" panose="020B0604020202020204" pitchFamily="34" charset="0"/>
                <a:cs typeface="Arial" panose="020B0604020202020204" pitchFamily="34" charset="0"/>
              </a:rPr>
              <a:t>Average hours per week</a:t>
            </a:r>
          </a:p>
        </p:txBody>
      </p:sp>
    </p:spTree>
    <p:extLst>
      <p:ext uri="{BB962C8B-B14F-4D97-AF65-F5344CB8AC3E}">
        <p14:creationId xmlns:p14="http://schemas.microsoft.com/office/powerpoint/2010/main" val="1369511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ADA6EF5F-8135-7507-0194-B7A427815B3D}"/>
              </a:ext>
            </a:extLst>
          </p:cNvPr>
          <p:cNvGraphicFramePr>
            <a:graphicFrameLocks/>
          </p:cNvGraphicFramePr>
          <p:nvPr>
            <p:extLst>
              <p:ext uri="{D42A27DB-BD31-4B8C-83A1-F6EECF244321}">
                <p14:modId xmlns:p14="http://schemas.microsoft.com/office/powerpoint/2010/main" val="433338163"/>
              </p:ext>
            </p:extLst>
          </p:nvPr>
        </p:nvGraphicFramePr>
        <p:xfrm>
          <a:off x="-74976" y="1493464"/>
          <a:ext cx="10169236" cy="432456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99F908CF-454C-A8FE-E14D-932041059C90}"/>
              </a:ext>
            </a:extLst>
          </p:cNvPr>
          <p:cNvSpPr txBox="1"/>
          <p:nvPr/>
        </p:nvSpPr>
        <p:spPr>
          <a:xfrm>
            <a:off x="2707342" y="6215876"/>
            <a:ext cx="7837394" cy="553998"/>
          </a:xfrm>
          <a:prstGeom prst="rect">
            <a:avLst/>
          </a:prstGeom>
        </p:spPr>
        <p:txBody>
          <a:bodyPr wrap="square" lIns="0" tIns="0" rIns="0" bIns="0" rtlCol="0" anchor="ctr" anchorCtr="0">
            <a:spAutoFit/>
          </a:bodyPr>
          <a:lstStyle>
            <a:defPPr>
              <a:defRPr lang="en-US"/>
            </a:defPPr>
            <a:lvl1pPr marR="0" lvl="0" indent="0" algn="r" fontAlgn="auto">
              <a:lnSpc>
                <a:spcPct val="100000"/>
              </a:lnSpc>
              <a:spcBef>
                <a:spcPts val="0"/>
              </a:spcBef>
              <a:spcAft>
                <a:spcPts val="0"/>
              </a:spcAft>
              <a:buClrTx/>
              <a:buSzTx/>
              <a:buFontTx/>
              <a:buNone/>
              <a:tabLst/>
              <a:defRPr sz="1200">
                <a:solidFill>
                  <a:schemeClr val="tx1">
                    <a:lumMod val="65000"/>
                    <a:lumOff val="35000"/>
                  </a:schemeClr>
                </a:solidFill>
                <a:latin typeface="Arial" panose="020B0604020202020204" pitchFamily="34" charset="0"/>
                <a:cs typeface="Arial" panose="020B0604020202020204" pitchFamily="34" charset="0"/>
              </a:defRPr>
            </a:lvl1pPr>
          </a:lstStyle>
          <a:p>
            <a:r>
              <a:rPr lang="en-GB"/>
              <a:t>Q2. How many hours per week do you use each of the following as part of your digital social life?</a:t>
            </a:r>
          </a:p>
          <a:p>
            <a:r>
              <a:rPr lang="en-GB"/>
              <a:t>Q5. During an average month, how many hours do you spend on each of the following activities?</a:t>
            </a:r>
          </a:p>
          <a:p>
            <a:r>
              <a:rPr lang="en-GB"/>
              <a:t>Unweighted bases in parentheses</a:t>
            </a:r>
          </a:p>
        </p:txBody>
      </p:sp>
      <p:sp>
        <p:nvSpPr>
          <p:cNvPr id="13" name="Title 1">
            <a:extLst>
              <a:ext uri="{FF2B5EF4-FFF2-40B4-BE49-F238E27FC236}">
                <a16:creationId xmlns:a16="http://schemas.microsoft.com/office/drawing/2014/main" id="{319280CC-2A83-2A98-92F5-7DDAE87B17A5}"/>
              </a:ext>
            </a:extLst>
          </p:cNvPr>
          <p:cNvSpPr txBox="1">
            <a:spLocks/>
          </p:cNvSpPr>
          <p:nvPr/>
        </p:nvSpPr>
        <p:spPr>
          <a:xfrm>
            <a:off x="166992" y="413141"/>
            <a:ext cx="8483949" cy="6076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r>
              <a:rPr lang="en-GB" sz="2500"/>
              <a:t>Residents most socially active across all activities, are most likely to be most socially active online</a:t>
            </a:r>
          </a:p>
        </p:txBody>
      </p:sp>
      <p:sp>
        <p:nvSpPr>
          <p:cNvPr id="14" name="TextBox 13">
            <a:extLst>
              <a:ext uri="{FF2B5EF4-FFF2-40B4-BE49-F238E27FC236}">
                <a16:creationId xmlns:a16="http://schemas.microsoft.com/office/drawing/2014/main" id="{BF7EE4B0-C270-DEC7-23B1-3D8BD5AED7E9}"/>
              </a:ext>
            </a:extLst>
          </p:cNvPr>
          <p:cNvSpPr txBox="1"/>
          <p:nvPr/>
        </p:nvSpPr>
        <p:spPr>
          <a:xfrm>
            <a:off x="166991" y="1089260"/>
            <a:ext cx="92850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This includes video calling, gaming with friends, passive and active use of social media</a:t>
            </a:r>
          </a:p>
        </p:txBody>
      </p:sp>
    </p:spTree>
    <p:extLst>
      <p:ext uri="{BB962C8B-B14F-4D97-AF65-F5344CB8AC3E}">
        <p14:creationId xmlns:p14="http://schemas.microsoft.com/office/powerpoint/2010/main" val="3600929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204E5-BD28-0264-4728-5989E5EF10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C7F2C6-F02F-6DC4-DA0D-FB6ED7BC193F}"/>
              </a:ext>
            </a:extLst>
          </p:cNvPr>
          <p:cNvSpPr>
            <a:spLocks noGrp="1"/>
          </p:cNvSpPr>
          <p:nvPr>
            <p:ph type="title"/>
          </p:nvPr>
        </p:nvSpPr>
        <p:spPr>
          <a:xfrm>
            <a:off x="166992" y="330015"/>
            <a:ext cx="8407665" cy="607641"/>
          </a:xfrm>
        </p:spPr>
        <p:txBody>
          <a:bodyPr>
            <a:normAutofit fontScale="90000"/>
          </a:bodyPr>
          <a:lstStyle/>
          <a:p>
            <a:r>
              <a:rPr lang="en-GB" sz="2800"/>
              <a:t>Over half (53%) say that social media makes them feel positive, with two in five (39%) feeling neutral</a:t>
            </a:r>
          </a:p>
        </p:txBody>
      </p:sp>
      <p:sp>
        <p:nvSpPr>
          <p:cNvPr id="5" name="TextBox 4">
            <a:extLst>
              <a:ext uri="{FF2B5EF4-FFF2-40B4-BE49-F238E27FC236}">
                <a16:creationId xmlns:a16="http://schemas.microsoft.com/office/drawing/2014/main" id="{3A97AC56-12AA-5AF4-2303-D02FE0E3D4C1}"/>
              </a:ext>
            </a:extLst>
          </p:cNvPr>
          <p:cNvSpPr txBox="1"/>
          <p:nvPr/>
        </p:nvSpPr>
        <p:spPr>
          <a:xfrm>
            <a:off x="311372" y="6408743"/>
            <a:ext cx="10335443"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Arial" panose="020B0604020202020204" pitchFamily="34" charset="0"/>
                <a:cs typeface="Arial" panose="020B0604020202020204" pitchFamily="34" charset="0"/>
              </a:rPr>
              <a:t>Q3. You said that you spend time on social media each week. How does spending this time on social media make you feel?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 2323 (those </a:t>
            </a:r>
            <a:r>
              <a:rPr lang="en-US" sz="1200" dirty="0">
                <a:solidFill>
                  <a:schemeClr val="tx1">
                    <a:lumMod val="65000"/>
                    <a:lumOff val="35000"/>
                  </a:schemeClr>
                </a:solidFill>
                <a:latin typeface="Arial" panose="020B0604020202020204" pitchFamily="34" charset="0"/>
                <a:cs typeface="Arial" panose="020B0604020202020204" pitchFamily="34" charset="0"/>
              </a:rPr>
              <a:t>that</a:t>
            </a:r>
            <a:r>
              <a:rPr kumimoji="0" lang="en-US"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 spend time on social media)</a:t>
            </a:r>
          </a:p>
        </p:txBody>
      </p:sp>
      <p:sp>
        <p:nvSpPr>
          <p:cNvPr id="3" name="TextBox 2">
            <a:extLst>
              <a:ext uri="{FF2B5EF4-FFF2-40B4-BE49-F238E27FC236}">
                <a16:creationId xmlns:a16="http://schemas.microsoft.com/office/drawing/2014/main" id="{8B4DE96D-83AF-D862-2912-E3CDB7B4A22A}"/>
              </a:ext>
            </a:extLst>
          </p:cNvPr>
          <p:cNvSpPr txBox="1"/>
          <p:nvPr/>
        </p:nvSpPr>
        <p:spPr>
          <a:xfrm>
            <a:off x="166991" y="1014555"/>
            <a:ext cx="84076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Only around one in twenty (6%) felt </a:t>
            </a:r>
            <a:r>
              <a:rPr lang="en-GB">
                <a:solidFill>
                  <a:schemeClr val="tx1">
                    <a:lumMod val="65000"/>
                    <a:lumOff val="35000"/>
                  </a:schemeClr>
                </a:solidFill>
                <a:latin typeface="Arial" panose="020B0604020202020204" pitchFamily="34" charset="0"/>
                <a:cs typeface="Arial" panose="020B0604020202020204" pitchFamily="34" charset="0"/>
              </a:rPr>
              <a:t>social media</a:t>
            </a:r>
            <a:r>
              <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 had a negative impact on them </a:t>
            </a:r>
          </a:p>
        </p:txBody>
      </p:sp>
      <p:graphicFrame>
        <p:nvGraphicFramePr>
          <p:cNvPr id="9" name="Content Placeholder 5">
            <a:extLst>
              <a:ext uri="{FF2B5EF4-FFF2-40B4-BE49-F238E27FC236}">
                <a16:creationId xmlns:a16="http://schemas.microsoft.com/office/drawing/2014/main" id="{418C0AF3-73F4-744B-C583-64B3670309A4}"/>
              </a:ext>
            </a:extLst>
          </p:cNvPr>
          <p:cNvGraphicFramePr>
            <a:graphicFrameLocks noGrp="1"/>
          </p:cNvGraphicFramePr>
          <p:nvPr>
            <p:ph idx="1"/>
            <p:extLst>
              <p:ext uri="{D42A27DB-BD31-4B8C-83A1-F6EECF244321}">
                <p14:modId xmlns:p14="http://schemas.microsoft.com/office/powerpoint/2010/main" val="1718545111"/>
              </p:ext>
            </p:extLst>
          </p:nvPr>
        </p:nvGraphicFramePr>
        <p:xfrm>
          <a:off x="511348" y="2019702"/>
          <a:ext cx="6873563" cy="1860492"/>
        </p:xfrm>
        <a:graphic>
          <a:graphicData uri="http://schemas.openxmlformats.org/drawingml/2006/chart">
            <c:chart xmlns:c="http://schemas.openxmlformats.org/drawingml/2006/chart" xmlns:r="http://schemas.openxmlformats.org/officeDocument/2006/relationships" r:id="rId2"/>
          </a:graphicData>
        </a:graphic>
      </p:graphicFrame>
      <p:sp>
        <p:nvSpPr>
          <p:cNvPr id="17" name="Oval 16">
            <a:extLst>
              <a:ext uri="{FF2B5EF4-FFF2-40B4-BE49-F238E27FC236}">
                <a16:creationId xmlns:a16="http://schemas.microsoft.com/office/drawing/2014/main" id="{967693D6-FAE6-4790-9C17-004FF6D6C24F}"/>
              </a:ext>
              <a:ext uri="{C183D7F6-B498-43B3-948B-1728B52AA6E4}">
                <adec:decorative xmlns:adec="http://schemas.microsoft.com/office/drawing/2017/decorative" val="1"/>
              </a:ext>
            </a:extLst>
          </p:cNvPr>
          <p:cNvSpPr/>
          <p:nvPr/>
        </p:nvSpPr>
        <p:spPr>
          <a:xfrm>
            <a:off x="2201491" y="4144648"/>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Graphic 18" descr="Thumbs up sign with solid fill">
            <a:extLst>
              <a:ext uri="{FF2B5EF4-FFF2-40B4-BE49-F238E27FC236}">
                <a16:creationId xmlns:a16="http://schemas.microsoft.com/office/drawing/2014/main" id="{98A1E010-FFE9-C7A8-2B52-5AB12D1C64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35982" y="4319212"/>
            <a:ext cx="596245" cy="596245"/>
          </a:xfrm>
          <a:prstGeom prst="rect">
            <a:avLst/>
          </a:prstGeom>
        </p:spPr>
      </p:pic>
      <p:sp>
        <p:nvSpPr>
          <p:cNvPr id="21" name="Oval 20">
            <a:extLst>
              <a:ext uri="{FF2B5EF4-FFF2-40B4-BE49-F238E27FC236}">
                <a16:creationId xmlns:a16="http://schemas.microsoft.com/office/drawing/2014/main" id="{BEA0973E-0F89-887F-8295-8CAB6EC4EEB5}"/>
              </a:ext>
              <a:ext uri="{C183D7F6-B498-43B3-948B-1728B52AA6E4}">
                <adec:decorative xmlns:adec="http://schemas.microsoft.com/office/drawing/2017/decorative" val="1"/>
              </a:ext>
            </a:extLst>
          </p:cNvPr>
          <p:cNvSpPr/>
          <p:nvPr/>
        </p:nvSpPr>
        <p:spPr>
          <a:xfrm>
            <a:off x="3643793" y="4144648"/>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Graphic 21" descr="Thumbs up sign with solid fill">
            <a:extLst>
              <a:ext uri="{FF2B5EF4-FFF2-40B4-BE49-F238E27FC236}">
                <a16:creationId xmlns:a16="http://schemas.microsoft.com/office/drawing/2014/main" id="{4138F7C8-54F8-F332-BE96-1DAE356945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3878284" y="4413484"/>
            <a:ext cx="596245" cy="596245"/>
          </a:xfrm>
          <a:prstGeom prst="rect">
            <a:avLst/>
          </a:prstGeom>
        </p:spPr>
      </p:pic>
      <p:sp>
        <p:nvSpPr>
          <p:cNvPr id="25" name="TextBox 24">
            <a:extLst>
              <a:ext uri="{FF2B5EF4-FFF2-40B4-BE49-F238E27FC236}">
                <a16:creationId xmlns:a16="http://schemas.microsoft.com/office/drawing/2014/main" id="{ECD61EB0-AF38-137B-6866-D608DF7D182E}"/>
              </a:ext>
            </a:extLst>
          </p:cNvPr>
          <p:cNvSpPr txBox="1"/>
          <p:nvPr/>
        </p:nvSpPr>
        <p:spPr>
          <a:xfrm>
            <a:off x="1987170" y="5370683"/>
            <a:ext cx="1346844" cy="830997"/>
          </a:xfrm>
          <a:prstGeom prst="rect">
            <a:avLst/>
          </a:prstGeom>
          <a:noFill/>
        </p:spPr>
        <p:txBody>
          <a:bodyPr wrap="none" rtlCol="0">
            <a:spAutoFit/>
          </a:bodyPr>
          <a:lstStyle/>
          <a:p>
            <a:pPr algn="ctr"/>
            <a:r>
              <a:rPr lang="en-GB" sz="2400" b="1">
                <a:solidFill>
                  <a:srgbClr val="EE7624"/>
                </a:solidFill>
                <a:latin typeface="Arial" panose="020B0604020202020204" pitchFamily="34" charset="0"/>
                <a:cs typeface="Arial" panose="020B0604020202020204" pitchFamily="34" charset="0"/>
              </a:rPr>
              <a:t>53% </a:t>
            </a:r>
          </a:p>
          <a:p>
            <a:pPr algn="ctr"/>
            <a:r>
              <a:rPr lang="en-GB" sz="2400" b="1">
                <a:solidFill>
                  <a:srgbClr val="EE7624"/>
                </a:solidFill>
                <a:latin typeface="Arial" panose="020B0604020202020204" pitchFamily="34" charset="0"/>
                <a:cs typeface="Arial" panose="020B0604020202020204" pitchFamily="34" charset="0"/>
              </a:rPr>
              <a:t>positive</a:t>
            </a:r>
          </a:p>
        </p:txBody>
      </p:sp>
      <p:sp>
        <p:nvSpPr>
          <p:cNvPr id="26" name="TextBox 25">
            <a:extLst>
              <a:ext uri="{FF2B5EF4-FFF2-40B4-BE49-F238E27FC236}">
                <a16:creationId xmlns:a16="http://schemas.microsoft.com/office/drawing/2014/main" id="{29D430E6-3422-8187-65DE-7CFC9B98DB11}"/>
              </a:ext>
            </a:extLst>
          </p:cNvPr>
          <p:cNvSpPr txBox="1"/>
          <p:nvPr/>
        </p:nvSpPr>
        <p:spPr>
          <a:xfrm>
            <a:off x="3459703" y="5370682"/>
            <a:ext cx="1433406" cy="830997"/>
          </a:xfrm>
          <a:prstGeom prst="rect">
            <a:avLst/>
          </a:prstGeom>
          <a:noFill/>
        </p:spPr>
        <p:txBody>
          <a:bodyPr wrap="none" rtlCol="0">
            <a:spAutoFit/>
          </a:bodyPr>
          <a:lstStyle/>
          <a:p>
            <a:pPr algn="ctr"/>
            <a:r>
              <a:rPr lang="en-GB" sz="2400" b="1">
                <a:solidFill>
                  <a:srgbClr val="EE7624"/>
                </a:solidFill>
                <a:latin typeface="Arial" panose="020B0604020202020204" pitchFamily="34" charset="0"/>
                <a:cs typeface="Arial" panose="020B0604020202020204" pitchFamily="34" charset="0"/>
              </a:rPr>
              <a:t>6%</a:t>
            </a:r>
          </a:p>
          <a:p>
            <a:pPr algn="ctr"/>
            <a:r>
              <a:rPr lang="en-GB" sz="2400" b="1">
                <a:solidFill>
                  <a:srgbClr val="EE7624"/>
                </a:solidFill>
                <a:latin typeface="Arial" panose="020B0604020202020204" pitchFamily="34" charset="0"/>
                <a:cs typeface="Arial" panose="020B0604020202020204" pitchFamily="34" charset="0"/>
              </a:rPr>
              <a:t>negative</a:t>
            </a:r>
          </a:p>
        </p:txBody>
      </p:sp>
      <p:graphicFrame>
        <p:nvGraphicFramePr>
          <p:cNvPr id="4" name="Table 3">
            <a:extLst>
              <a:ext uri="{FF2B5EF4-FFF2-40B4-BE49-F238E27FC236}">
                <a16:creationId xmlns:a16="http://schemas.microsoft.com/office/drawing/2014/main" id="{0245C7A7-0BEE-62C7-6DED-AE8E39902625}"/>
              </a:ext>
            </a:extLst>
          </p:cNvPr>
          <p:cNvGraphicFramePr>
            <a:graphicFrameLocks noGrp="1"/>
          </p:cNvGraphicFramePr>
          <p:nvPr>
            <p:extLst>
              <p:ext uri="{D42A27DB-BD31-4B8C-83A1-F6EECF244321}">
                <p14:modId xmlns:p14="http://schemas.microsoft.com/office/powerpoint/2010/main" val="3288683948"/>
              </p:ext>
            </p:extLst>
          </p:nvPr>
        </p:nvGraphicFramePr>
        <p:xfrm>
          <a:off x="7647710" y="2484730"/>
          <a:ext cx="3314023" cy="1529080"/>
        </p:xfrm>
        <a:graphic>
          <a:graphicData uri="http://schemas.openxmlformats.org/drawingml/2006/table">
            <a:tbl>
              <a:tblPr firstRow="1" bandRow="1">
                <a:tableStyleId>{69C7853C-536D-4A76-A0AE-DD22124D55A5}</a:tableStyleId>
              </a:tblPr>
              <a:tblGrid>
                <a:gridCol w="3314023">
                  <a:extLst>
                    <a:ext uri="{9D8B030D-6E8A-4147-A177-3AD203B41FA5}">
                      <a16:colId xmlns:a16="http://schemas.microsoft.com/office/drawing/2014/main" val="865011794"/>
                    </a:ext>
                  </a:extLst>
                </a:gridCol>
              </a:tblGrid>
              <a:tr h="370840">
                <a:tc>
                  <a:txBody>
                    <a:bodyPr/>
                    <a:lstStyle/>
                    <a:p>
                      <a:pPr algn="ctr"/>
                      <a:r>
                        <a:rPr lang="en-GB" sz="1600">
                          <a:latin typeface="Arial" panose="020B0604020202020204" pitchFamily="34" charset="0"/>
                          <a:cs typeface="Arial" panose="020B0604020202020204" pitchFamily="34" charset="0"/>
                        </a:rPr>
                        <a:t>Most POSITIVE impact on</a:t>
                      </a:r>
                    </a:p>
                  </a:txBody>
                  <a:tcPr anchor="ctr"/>
                </a:tc>
                <a:extLst>
                  <a:ext uri="{0D108BD9-81ED-4DB2-BD59-A6C34878D82A}">
                    <a16:rowId xmlns:a16="http://schemas.microsoft.com/office/drawing/2014/main" val="3043988852"/>
                  </a:ext>
                </a:extLst>
              </a:tr>
              <a:tr h="370840">
                <a:tc>
                  <a:txBody>
                    <a:bodyPr/>
                    <a:lstStyle/>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Aged 18 to 34</a:t>
                      </a:r>
                    </a:p>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Economically active</a:t>
                      </a:r>
                    </a:p>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Lived with children &lt;18</a:t>
                      </a:r>
                    </a:p>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Ethnic minorities</a:t>
                      </a:r>
                    </a:p>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Higher educational attainment</a:t>
                      </a:r>
                    </a:p>
                  </a:txBody>
                  <a:tcPr>
                    <a:solidFill>
                      <a:schemeClr val="bg2">
                        <a:alpha val="40000"/>
                      </a:schemeClr>
                    </a:solidFill>
                  </a:tcPr>
                </a:tc>
                <a:extLst>
                  <a:ext uri="{0D108BD9-81ED-4DB2-BD59-A6C34878D82A}">
                    <a16:rowId xmlns:a16="http://schemas.microsoft.com/office/drawing/2014/main" val="534658902"/>
                  </a:ext>
                </a:extLst>
              </a:tr>
            </a:tbl>
          </a:graphicData>
        </a:graphic>
      </p:graphicFrame>
    </p:spTree>
    <p:extLst>
      <p:ext uri="{BB962C8B-B14F-4D97-AF65-F5344CB8AC3E}">
        <p14:creationId xmlns:p14="http://schemas.microsoft.com/office/powerpoint/2010/main" val="750603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8C27F-51F2-F9C1-79A1-F3A6C82141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38FE52-B652-596D-88D4-ED10C96B8950}"/>
              </a:ext>
            </a:extLst>
          </p:cNvPr>
          <p:cNvSpPr>
            <a:spLocks noGrp="1"/>
          </p:cNvSpPr>
          <p:nvPr>
            <p:ph type="title"/>
          </p:nvPr>
        </p:nvSpPr>
        <p:spPr/>
        <p:txBody>
          <a:bodyPr>
            <a:normAutofit/>
          </a:bodyPr>
          <a:lstStyle/>
          <a:p>
            <a:r>
              <a:rPr lang="en-GB" sz="5400"/>
              <a:t>Background and methodology</a:t>
            </a:r>
          </a:p>
        </p:txBody>
      </p:sp>
    </p:spTree>
    <p:extLst>
      <p:ext uri="{BB962C8B-B14F-4D97-AF65-F5344CB8AC3E}">
        <p14:creationId xmlns:p14="http://schemas.microsoft.com/office/powerpoint/2010/main" val="539097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11353-D973-8053-C9BF-EB1D5165F1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2278A4-9B9F-C4D7-76EF-BAA21E7518C1}"/>
              </a:ext>
            </a:extLst>
          </p:cNvPr>
          <p:cNvSpPr>
            <a:spLocks noGrp="1"/>
          </p:cNvSpPr>
          <p:nvPr>
            <p:ph type="title"/>
          </p:nvPr>
        </p:nvSpPr>
        <p:spPr>
          <a:xfrm>
            <a:off x="166992" y="395758"/>
            <a:ext cx="8851502" cy="607641"/>
          </a:xfrm>
        </p:spPr>
        <p:txBody>
          <a:bodyPr>
            <a:normAutofit fontScale="90000"/>
          </a:bodyPr>
          <a:lstStyle/>
          <a:p>
            <a:r>
              <a:rPr lang="en-GB" sz="2800"/>
              <a:t>For residents that feel positive about their use of social media, many use it for enjoyment and relaxation, to feel connected and to research topics of interest</a:t>
            </a:r>
          </a:p>
        </p:txBody>
      </p:sp>
      <p:sp>
        <p:nvSpPr>
          <p:cNvPr id="5" name="TextBox 4">
            <a:extLst>
              <a:ext uri="{FF2B5EF4-FFF2-40B4-BE49-F238E27FC236}">
                <a16:creationId xmlns:a16="http://schemas.microsoft.com/office/drawing/2014/main" id="{23157C7E-7986-321A-433A-46937BD718D4}"/>
              </a:ext>
            </a:extLst>
          </p:cNvPr>
          <p:cNvSpPr txBox="1"/>
          <p:nvPr/>
        </p:nvSpPr>
        <p:spPr>
          <a:xfrm>
            <a:off x="1900518" y="6294826"/>
            <a:ext cx="8601917" cy="553998"/>
          </a:xfrm>
          <a:prstGeom prst="rect">
            <a:avLst/>
          </a:prstGeom>
        </p:spPr>
        <p:txBody>
          <a:bodyPr wrap="square" lIns="0" tIns="0" rIns="0" bIns="0" rtlCol="0" anchor="ctr" anchorCtr="0">
            <a:spAutoFit/>
          </a:bodyPr>
          <a:lstStyle/>
          <a:p>
            <a:pPr algn="r">
              <a:defRPr/>
            </a:pPr>
            <a:r>
              <a:rPr lang="en-GB" sz="1200">
                <a:solidFill>
                  <a:schemeClr val="tx1">
                    <a:lumMod val="65000"/>
                    <a:lumOff val="35000"/>
                  </a:schemeClr>
                </a:solidFill>
                <a:latin typeface="Arial" panose="020B0604020202020204" pitchFamily="34" charset="0"/>
                <a:cs typeface="Arial" panose="020B0604020202020204" pitchFamily="34" charset="0"/>
              </a:rPr>
              <a:t>Q4. Please can you explain your answer?</a:t>
            </a:r>
          </a:p>
          <a:p>
            <a:pPr algn="r">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Unweighted sample base: 1236 </a:t>
            </a:r>
            <a:r>
              <a:rPr lang="en-GB" sz="1200">
                <a:solidFill>
                  <a:schemeClr val="tx1">
                    <a:lumMod val="65000"/>
                    <a:lumOff val="35000"/>
                  </a:schemeClr>
                </a:solidFill>
                <a:latin typeface="Arial" panose="020B0604020202020204" pitchFamily="34" charset="0"/>
                <a:cs typeface="Arial" panose="020B0604020202020204" pitchFamily="34" charset="0"/>
              </a:rPr>
              <a:t>(</a:t>
            </a: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those who were positive about time spent on social media and answered the question</a:t>
            </a:r>
            <a:r>
              <a:rPr lang="en-GB" sz="1200">
                <a:solidFill>
                  <a:schemeClr val="tx1">
                    <a:lumMod val="65000"/>
                    <a:lumOff val="35000"/>
                  </a:schemeClr>
                </a:solidFill>
                <a:latin typeface="Arial" panose="020B0604020202020204" pitchFamily="34" charset="0"/>
                <a:cs typeface="Arial" panose="020B0604020202020204" pitchFamily="34" charset="0"/>
              </a:rPr>
              <a:t>)</a:t>
            </a:r>
          </a:p>
          <a:p>
            <a:pPr algn="r">
              <a:defRPr/>
            </a:pPr>
            <a:r>
              <a:rPr lang="en-US" sz="1200">
                <a:solidFill>
                  <a:schemeClr val="tx1">
                    <a:lumMod val="65000"/>
                    <a:lumOff val="35000"/>
                  </a:schemeClr>
                </a:solidFill>
                <a:latin typeface="Arial" panose="020B0604020202020204" pitchFamily="34" charset="0"/>
                <a:cs typeface="Arial" panose="020B0604020202020204" pitchFamily="34" charset="0"/>
              </a:rPr>
              <a:t>Showing responses provided by &gt;2% of respondents </a:t>
            </a:r>
          </a:p>
        </p:txBody>
      </p:sp>
      <p:graphicFrame>
        <p:nvGraphicFramePr>
          <p:cNvPr id="10" name="Content Placeholder 5">
            <a:extLst>
              <a:ext uri="{FF2B5EF4-FFF2-40B4-BE49-F238E27FC236}">
                <a16:creationId xmlns:a16="http://schemas.microsoft.com/office/drawing/2014/main" id="{0FF01399-9084-8A5E-8D27-A3B03DCF00DE}"/>
              </a:ext>
            </a:extLst>
          </p:cNvPr>
          <p:cNvGraphicFramePr>
            <a:graphicFrameLocks noGrp="1"/>
          </p:cNvGraphicFramePr>
          <p:nvPr>
            <p:ph idx="1"/>
            <p:extLst>
              <p:ext uri="{D42A27DB-BD31-4B8C-83A1-F6EECF244321}">
                <p14:modId xmlns:p14="http://schemas.microsoft.com/office/powerpoint/2010/main" val="2238102246"/>
              </p:ext>
            </p:extLst>
          </p:nvPr>
        </p:nvGraphicFramePr>
        <p:xfrm>
          <a:off x="1054545" y="2025337"/>
          <a:ext cx="7963949" cy="33839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6679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17F53-F88E-17AF-FBE7-9747ACC784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2CAECE-E075-49F0-0269-F0A66FAD011B}"/>
              </a:ext>
            </a:extLst>
          </p:cNvPr>
          <p:cNvSpPr>
            <a:spLocks noGrp="1"/>
          </p:cNvSpPr>
          <p:nvPr>
            <p:ph type="title"/>
          </p:nvPr>
        </p:nvSpPr>
        <p:spPr>
          <a:xfrm>
            <a:off x="166993" y="228413"/>
            <a:ext cx="9124790" cy="607641"/>
          </a:xfrm>
        </p:spPr>
        <p:txBody>
          <a:bodyPr>
            <a:normAutofit fontScale="90000"/>
          </a:bodyPr>
          <a:lstStyle/>
          <a:p>
            <a:r>
              <a:rPr lang="en-GB" sz="2800"/>
              <a:t>Illustrative positive comments about time spent on social media </a:t>
            </a:r>
          </a:p>
        </p:txBody>
      </p:sp>
      <p:sp>
        <p:nvSpPr>
          <p:cNvPr id="5" name="TextBox 4">
            <a:extLst>
              <a:ext uri="{FF2B5EF4-FFF2-40B4-BE49-F238E27FC236}">
                <a16:creationId xmlns:a16="http://schemas.microsoft.com/office/drawing/2014/main" id="{61B25BD2-33E9-442A-BD51-ACC228EF11CA}"/>
              </a:ext>
            </a:extLst>
          </p:cNvPr>
          <p:cNvSpPr txBox="1"/>
          <p:nvPr/>
        </p:nvSpPr>
        <p:spPr>
          <a:xfrm>
            <a:off x="2115127" y="6442576"/>
            <a:ext cx="8387308" cy="369332"/>
          </a:xfrm>
          <a:prstGeom prst="rect">
            <a:avLst/>
          </a:prstGeom>
        </p:spPr>
        <p:txBody>
          <a:bodyPr wrap="square" lIns="0" tIns="0" rIns="0" bIns="0" rtlCol="0" anchor="ctr" anchorCtr="0">
            <a:spAutoFit/>
          </a:bodyPr>
          <a:lstStyle/>
          <a:p>
            <a:pPr algn="r">
              <a:defRPr/>
            </a:pPr>
            <a:r>
              <a:rPr lang="en-GB" sz="1200">
                <a:solidFill>
                  <a:schemeClr val="tx1">
                    <a:lumMod val="65000"/>
                    <a:lumOff val="35000"/>
                  </a:schemeClr>
                </a:solidFill>
                <a:latin typeface="Arial" panose="020B0604020202020204" pitchFamily="34" charset="0"/>
                <a:cs typeface="Arial" panose="020B0604020202020204" pitchFamily="34" charset="0"/>
              </a:rPr>
              <a:t>Q4. Please can you explain your answer? </a:t>
            </a:r>
          </a:p>
          <a:p>
            <a:pPr algn="r">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Unweighted sample base: </a:t>
            </a:r>
            <a:r>
              <a:rPr kumimoji="0" 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1236 </a:t>
            </a:r>
            <a:r>
              <a:rPr lang="en-GB" sz="1200">
                <a:solidFill>
                  <a:prstClr val="black">
                    <a:lumMod val="75000"/>
                    <a:lumOff val="25000"/>
                  </a:prstClr>
                </a:solidFill>
                <a:latin typeface="Arial" panose="020B0604020202020204" pitchFamily="34" charset="0"/>
                <a:cs typeface="Arial" panose="020B0604020202020204" pitchFamily="34" charset="0"/>
              </a:rPr>
              <a:t>(</a:t>
            </a: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those who were positive about time spent on social media and answered the question</a:t>
            </a:r>
            <a:r>
              <a:rPr lang="en-GB" sz="1200">
                <a:solidFill>
                  <a:prstClr val="black">
                    <a:lumMod val="75000"/>
                    <a:lumOff val="25000"/>
                  </a:prstClr>
                </a:solidFill>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4170A782-0121-BD3A-0A26-08237BE36E7B}"/>
              </a:ext>
            </a:extLst>
          </p:cNvPr>
          <p:cNvSpPr txBox="1"/>
          <p:nvPr/>
        </p:nvSpPr>
        <p:spPr>
          <a:xfrm>
            <a:off x="1895763" y="4922748"/>
            <a:ext cx="3855026" cy="307777"/>
          </a:xfrm>
          <a:prstGeom prst="rect">
            <a:avLst/>
          </a:prstGeom>
          <a:noFill/>
          <a:ln w="19050">
            <a:solidFill>
              <a:schemeClr val="accent2"/>
            </a:solidFill>
          </a:ln>
        </p:spPr>
        <p:txBody>
          <a:bodyPr wrap="square">
            <a:spAutoFit/>
          </a:bodyPr>
          <a:lstStyle/>
          <a:p>
            <a:r>
              <a:rPr lang="en-GB" sz="1400" i="1">
                <a:solidFill>
                  <a:schemeClr val="tx1">
                    <a:lumMod val="65000"/>
                    <a:lumOff val="35000"/>
                  </a:schemeClr>
                </a:solidFill>
                <a:latin typeface="Arial" panose="020B0604020202020204" pitchFamily="34" charset="0"/>
                <a:cs typeface="Arial" panose="020B0604020202020204" pitchFamily="34" charset="0"/>
              </a:rPr>
              <a:t>“I learn a lot from time spent on social media”</a:t>
            </a:r>
          </a:p>
        </p:txBody>
      </p:sp>
      <p:sp>
        <p:nvSpPr>
          <p:cNvPr id="12" name="TextBox 11">
            <a:extLst>
              <a:ext uri="{FF2B5EF4-FFF2-40B4-BE49-F238E27FC236}">
                <a16:creationId xmlns:a16="http://schemas.microsoft.com/office/drawing/2014/main" id="{38352783-D0B7-8C64-F554-4E53B2597787}"/>
              </a:ext>
            </a:extLst>
          </p:cNvPr>
          <p:cNvSpPr txBox="1"/>
          <p:nvPr/>
        </p:nvSpPr>
        <p:spPr>
          <a:xfrm>
            <a:off x="1895763" y="3504834"/>
            <a:ext cx="4371848" cy="307777"/>
          </a:xfrm>
          <a:prstGeom prst="rect">
            <a:avLst/>
          </a:prstGeom>
          <a:noFill/>
          <a:ln w="19050">
            <a:solidFill>
              <a:schemeClr val="accent2"/>
            </a:solidFill>
          </a:ln>
        </p:spPr>
        <p:txBody>
          <a:bodyPr wrap="square">
            <a:spAutoFit/>
          </a:bodyPr>
          <a:lstStyle/>
          <a:p>
            <a:r>
              <a:rPr lang="en-GB" sz="1400" i="1">
                <a:solidFill>
                  <a:schemeClr val="tx1">
                    <a:lumMod val="65000"/>
                    <a:lumOff val="35000"/>
                  </a:schemeClr>
                </a:solidFill>
                <a:latin typeface="Arial" panose="020B0604020202020204" pitchFamily="34" charset="0"/>
                <a:cs typeface="Arial" panose="020B0604020202020204" pitchFamily="34" charset="0"/>
              </a:rPr>
              <a:t>“I enjoy seeing what my friends and family are doing”</a:t>
            </a:r>
          </a:p>
        </p:txBody>
      </p:sp>
      <p:sp>
        <p:nvSpPr>
          <p:cNvPr id="14" name="TextBox 13">
            <a:extLst>
              <a:ext uri="{FF2B5EF4-FFF2-40B4-BE49-F238E27FC236}">
                <a16:creationId xmlns:a16="http://schemas.microsoft.com/office/drawing/2014/main" id="{C2DB8590-26EE-BAB5-D6B2-5D6C0C2BAB69}"/>
              </a:ext>
            </a:extLst>
          </p:cNvPr>
          <p:cNvSpPr txBox="1"/>
          <p:nvPr/>
        </p:nvSpPr>
        <p:spPr>
          <a:xfrm>
            <a:off x="7386781" y="1390534"/>
            <a:ext cx="2863274" cy="307777"/>
          </a:xfrm>
          <a:prstGeom prst="rect">
            <a:avLst/>
          </a:prstGeom>
          <a:noFill/>
          <a:ln w="19050">
            <a:solidFill>
              <a:schemeClr val="accent2"/>
            </a:solidFill>
          </a:ln>
        </p:spPr>
        <p:txBody>
          <a:bodyPr wrap="square">
            <a:spAutoFit/>
          </a:bodyPr>
          <a:lstStyle/>
          <a:p>
            <a:r>
              <a:rPr lang="en-GB" sz="1400" i="1">
                <a:solidFill>
                  <a:schemeClr val="tx1">
                    <a:lumMod val="65000"/>
                    <a:lumOff val="35000"/>
                  </a:schemeClr>
                </a:solidFill>
                <a:latin typeface="Arial" panose="020B0604020202020204" pitchFamily="34" charset="0"/>
                <a:cs typeface="Arial" panose="020B0604020202020204" pitchFamily="34" charset="0"/>
              </a:rPr>
              <a:t>“It’s nice to engage with others”</a:t>
            </a:r>
          </a:p>
        </p:txBody>
      </p:sp>
      <p:sp>
        <p:nvSpPr>
          <p:cNvPr id="16" name="TextBox 15">
            <a:extLst>
              <a:ext uri="{FF2B5EF4-FFF2-40B4-BE49-F238E27FC236}">
                <a16:creationId xmlns:a16="http://schemas.microsoft.com/office/drawing/2014/main" id="{1FC9F15D-DAC7-92F8-A6E3-78AB5ACA61CB}"/>
              </a:ext>
            </a:extLst>
          </p:cNvPr>
          <p:cNvSpPr txBox="1"/>
          <p:nvPr/>
        </p:nvSpPr>
        <p:spPr>
          <a:xfrm>
            <a:off x="6964218" y="4753877"/>
            <a:ext cx="4107872" cy="523220"/>
          </a:xfrm>
          <a:prstGeom prst="rect">
            <a:avLst/>
          </a:prstGeom>
          <a:noFill/>
          <a:ln w="19050">
            <a:solidFill>
              <a:schemeClr val="accent2"/>
            </a:solidFill>
          </a:ln>
        </p:spPr>
        <p:txBody>
          <a:bodyPr wrap="square">
            <a:spAutoFit/>
          </a:bodyPr>
          <a:lstStyle/>
          <a:p>
            <a:r>
              <a:rPr lang="en-GB" sz="1400" i="1">
                <a:solidFill>
                  <a:schemeClr val="tx1">
                    <a:lumMod val="65000"/>
                    <a:lumOff val="35000"/>
                  </a:schemeClr>
                </a:solidFill>
                <a:latin typeface="Arial" panose="020B0604020202020204" pitchFamily="34" charset="0"/>
                <a:cs typeface="Arial" panose="020B0604020202020204" pitchFamily="34" charset="0"/>
              </a:rPr>
              <a:t>“I use it mainly to catch up and keep in contact with friends and family, I really enjoy doing that”</a:t>
            </a:r>
          </a:p>
        </p:txBody>
      </p:sp>
      <p:sp>
        <p:nvSpPr>
          <p:cNvPr id="18" name="TextBox 17">
            <a:extLst>
              <a:ext uri="{FF2B5EF4-FFF2-40B4-BE49-F238E27FC236}">
                <a16:creationId xmlns:a16="http://schemas.microsoft.com/office/drawing/2014/main" id="{01D4FD13-F9DA-C69D-DFB2-7714BDFC9D01}"/>
              </a:ext>
            </a:extLst>
          </p:cNvPr>
          <p:cNvSpPr txBox="1"/>
          <p:nvPr/>
        </p:nvSpPr>
        <p:spPr>
          <a:xfrm>
            <a:off x="5611091" y="1979149"/>
            <a:ext cx="6100618" cy="523220"/>
          </a:xfrm>
          <a:prstGeom prst="rect">
            <a:avLst/>
          </a:prstGeom>
          <a:noFill/>
          <a:ln w="19050">
            <a:solidFill>
              <a:schemeClr val="accent2"/>
            </a:solidFill>
          </a:ln>
        </p:spPr>
        <p:txBody>
          <a:bodyPr wrap="square">
            <a:spAutoFit/>
          </a:bodyPr>
          <a:lstStyle/>
          <a:p>
            <a:r>
              <a:rPr lang="en-GB" sz="1400" i="1">
                <a:solidFill>
                  <a:schemeClr val="tx1">
                    <a:lumMod val="65000"/>
                    <a:lumOff val="35000"/>
                  </a:schemeClr>
                </a:solidFill>
                <a:latin typeface="Arial" panose="020B0604020202020204" pitchFamily="34" charset="0"/>
                <a:cs typeface="Arial" panose="020B0604020202020204" pitchFamily="34" charset="0"/>
              </a:rPr>
              <a:t>“I like to be educated and informed about things that are happening and other health related issues that affect my life”</a:t>
            </a:r>
          </a:p>
        </p:txBody>
      </p:sp>
      <p:sp>
        <p:nvSpPr>
          <p:cNvPr id="20" name="TextBox 19">
            <a:extLst>
              <a:ext uri="{FF2B5EF4-FFF2-40B4-BE49-F238E27FC236}">
                <a16:creationId xmlns:a16="http://schemas.microsoft.com/office/drawing/2014/main" id="{46D378D1-A1B9-5B67-D835-20433FCCB1ED}"/>
              </a:ext>
            </a:extLst>
          </p:cNvPr>
          <p:cNvSpPr txBox="1"/>
          <p:nvPr/>
        </p:nvSpPr>
        <p:spPr>
          <a:xfrm>
            <a:off x="436419" y="5551249"/>
            <a:ext cx="3855026" cy="523220"/>
          </a:xfrm>
          <a:prstGeom prst="rect">
            <a:avLst/>
          </a:prstGeom>
          <a:noFill/>
          <a:ln w="19050">
            <a:solidFill>
              <a:schemeClr val="accent2"/>
            </a:solidFill>
          </a:ln>
        </p:spPr>
        <p:txBody>
          <a:bodyPr wrap="square">
            <a:spAutoFit/>
          </a:bodyPr>
          <a:lstStyle/>
          <a:p>
            <a:r>
              <a:rPr lang="en-GB" sz="1400" i="1">
                <a:solidFill>
                  <a:schemeClr val="tx1">
                    <a:lumMod val="65000"/>
                    <a:lumOff val="35000"/>
                  </a:schemeClr>
                </a:solidFill>
                <a:latin typeface="Arial" panose="020B0604020202020204" pitchFamily="34" charset="0"/>
                <a:cs typeface="Arial" panose="020B0604020202020204" pitchFamily="34" charset="0"/>
              </a:rPr>
              <a:t>“With social media, I can connect with friends and family which makes me very happy”</a:t>
            </a:r>
          </a:p>
        </p:txBody>
      </p:sp>
      <p:sp>
        <p:nvSpPr>
          <p:cNvPr id="22" name="TextBox 21">
            <a:extLst>
              <a:ext uri="{FF2B5EF4-FFF2-40B4-BE49-F238E27FC236}">
                <a16:creationId xmlns:a16="http://schemas.microsoft.com/office/drawing/2014/main" id="{26E8319C-D289-BC2F-7346-AA7FF1544065}"/>
              </a:ext>
            </a:extLst>
          </p:cNvPr>
          <p:cNvSpPr txBox="1"/>
          <p:nvPr/>
        </p:nvSpPr>
        <p:spPr>
          <a:xfrm>
            <a:off x="5110018" y="4067255"/>
            <a:ext cx="5687291" cy="307777"/>
          </a:xfrm>
          <a:prstGeom prst="rect">
            <a:avLst/>
          </a:prstGeom>
          <a:noFill/>
          <a:ln w="19050">
            <a:solidFill>
              <a:schemeClr val="accent2"/>
            </a:solidFill>
          </a:ln>
        </p:spPr>
        <p:txBody>
          <a:bodyPr wrap="square">
            <a:spAutoFit/>
          </a:bodyPr>
          <a:lstStyle/>
          <a:p>
            <a:r>
              <a:rPr lang="en-GB" sz="1400" i="1">
                <a:solidFill>
                  <a:schemeClr val="tx1">
                    <a:lumMod val="65000"/>
                    <a:lumOff val="35000"/>
                  </a:schemeClr>
                </a:solidFill>
                <a:latin typeface="Arial" panose="020B0604020202020204" pitchFamily="34" charset="0"/>
                <a:cs typeface="Arial" panose="020B0604020202020204" pitchFamily="34" charset="0"/>
              </a:rPr>
              <a:t>“I look out for academic research and spiritual development contents”</a:t>
            </a:r>
          </a:p>
        </p:txBody>
      </p:sp>
      <p:sp>
        <p:nvSpPr>
          <p:cNvPr id="26" name="TextBox 25">
            <a:extLst>
              <a:ext uri="{FF2B5EF4-FFF2-40B4-BE49-F238E27FC236}">
                <a16:creationId xmlns:a16="http://schemas.microsoft.com/office/drawing/2014/main" id="{D06AD163-91D0-26D2-E59E-5BC76726CA4C}"/>
              </a:ext>
            </a:extLst>
          </p:cNvPr>
          <p:cNvSpPr txBox="1"/>
          <p:nvPr/>
        </p:nvSpPr>
        <p:spPr>
          <a:xfrm>
            <a:off x="353292" y="1276937"/>
            <a:ext cx="6100618" cy="523220"/>
          </a:xfrm>
          <a:prstGeom prst="rect">
            <a:avLst/>
          </a:prstGeom>
          <a:noFill/>
          <a:ln w="19050">
            <a:solidFill>
              <a:schemeClr val="accent2"/>
            </a:solidFill>
          </a:ln>
        </p:spPr>
        <p:txBody>
          <a:bodyPr wrap="square">
            <a:spAutoFit/>
          </a:bodyPr>
          <a:lstStyle/>
          <a:p>
            <a:r>
              <a:rPr lang="en-GB" sz="1400" i="1">
                <a:solidFill>
                  <a:schemeClr val="tx1">
                    <a:lumMod val="65000"/>
                    <a:lumOff val="35000"/>
                  </a:schemeClr>
                </a:solidFill>
                <a:latin typeface="Arial" panose="020B0604020202020204" pitchFamily="34" charset="0"/>
                <a:cs typeface="Arial" panose="020B0604020202020204" pitchFamily="34" charset="0"/>
              </a:rPr>
              <a:t>“I enjoy seeing what other people are getting up to in their lives, staying connected with friends and being inspired by strangers”</a:t>
            </a:r>
          </a:p>
        </p:txBody>
      </p:sp>
      <p:sp>
        <p:nvSpPr>
          <p:cNvPr id="28" name="TextBox 27">
            <a:extLst>
              <a:ext uri="{FF2B5EF4-FFF2-40B4-BE49-F238E27FC236}">
                <a16:creationId xmlns:a16="http://schemas.microsoft.com/office/drawing/2014/main" id="{4BE7FF6A-D599-FCD8-583B-3DA5D1E6CCCF}"/>
              </a:ext>
            </a:extLst>
          </p:cNvPr>
          <p:cNvSpPr txBox="1"/>
          <p:nvPr/>
        </p:nvSpPr>
        <p:spPr>
          <a:xfrm>
            <a:off x="5253179" y="5583362"/>
            <a:ext cx="3764975" cy="523220"/>
          </a:xfrm>
          <a:prstGeom prst="rect">
            <a:avLst/>
          </a:prstGeom>
          <a:noFill/>
          <a:ln w="19050">
            <a:solidFill>
              <a:schemeClr val="accent2"/>
            </a:solidFill>
          </a:ln>
        </p:spPr>
        <p:txBody>
          <a:bodyPr wrap="square">
            <a:spAutoFit/>
          </a:bodyPr>
          <a:lstStyle/>
          <a:p>
            <a:r>
              <a:rPr lang="en-GB" sz="1400" i="1">
                <a:solidFill>
                  <a:schemeClr val="tx1">
                    <a:lumMod val="65000"/>
                    <a:lumOff val="35000"/>
                  </a:schemeClr>
                </a:solidFill>
                <a:latin typeface="Arial" panose="020B0604020202020204" pitchFamily="34" charset="0"/>
                <a:cs typeface="Arial" panose="020B0604020202020204" pitchFamily="34" charset="0"/>
              </a:rPr>
              <a:t>“It helps me relax and connect with family and friends. It also entertains me”</a:t>
            </a:r>
          </a:p>
        </p:txBody>
      </p:sp>
      <p:sp>
        <p:nvSpPr>
          <p:cNvPr id="30" name="TextBox 29">
            <a:extLst>
              <a:ext uri="{FF2B5EF4-FFF2-40B4-BE49-F238E27FC236}">
                <a16:creationId xmlns:a16="http://schemas.microsoft.com/office/drawing/2014/main" id="{B0E43A0D-C287-5254-0139-BECB6C51E084}"/>
              </a:ext>
            </a:extLst>
          </p:cNvPr>
          <p:cNvSpPr txBox="1"/>
          <p:nvPr/>
        </p:nvSpPr>
        <p:spPr>
          <a:xfrm>
            <a:off x="778164" y="2627890"/>
            <a:ext cx="6100618" cy="307777"/>
          </a:xfrm>
          <a:prstGeom prst="rect">
            <a:avLst/>
          </a:prstGeom>
          <a:noFill/>
          <a:ln w="19050">
            <a:solidFill>
              <a:schemeClr val="accent2"/>
            </a:solidFill>
          </a:ln>
        </p:spPr>
        <p:txBody>
          <a:bodyPr wrap="square">
            <a:spAutoFit/>
          </a:bodyPr>
          <a:lstStyle>
            <a:defPPr>
              <a:defRPr lang="en-US"/>
            </a:defPPr>
            <a:lvl1pPr>
              <a:defRPr sz="1400" i="1">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keep up with family and friends that are not local to me and local news”</a:t>
            </a:r>
          </a:p>
        </p:txBody>
      </p:sp>
      <p:sp>
        <p:nvSpPr>
          <p:cNvPr id="32" name="TextBox 31">
            <a:extLst>
              <a:ext uri="{FF2B5EF4-FFF2-40B4-BE49-F238E27FC236}">
                <a16:creationId xmlns:a16="http://schemas.microsoft.com/office/drawing/2014/main" id="{828B777E-1740-6998-3ADB-564F7F0DDD0D}"/>
              </a:ext>
            </a:extLst>
          </p:cNvPr>
          <p:cNvSpPr txBox="1"/>
          <p:nvPr/>
        </p:nvSpPr>
        <p:spPr>
          <a:xfrm>
            <a:off x="259357" y="4153095"/>
            <a:ext cx="4146388" cy="523220"/>
          </a:xfrm>
          <a:prstGeom prst="rect">
            <a:avLst/>
          </a:prstGeom>
          <a:noFill/>
          <a:ln w="19050">
            <a:solidFill>
              <a:schemeClr val="accent2"/>
            </a:solidFill>
          </a:ln>
        </p:spPr>
        <p:txBody>
          <a:bodyPr wrap="square">
            <a:spAutoFit/>
          </a:bodyPr>
          <a:lstStyle>
            <a:defPPr>
              <a:defRPr lang="en-US"/>
            </a:defPPr>
            <a:lvl1pPr>
              <a:defRPr sz="1400" i="1">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enjoy spending time on social media because I can connect with my friends and family”</a:t>
            </a:r>
          </a:p>
        </p:txBody>
      </p:sp>
      <p:sp>
        <p:nvSpPr>
          <p:cNvPr id="34" name="TextBox 33">
            <a:extLst>
              <a:ext uri="{FF2B5EF4-FFF2-40B4-BE49-F238E27FC236}">
                <a16:creationId xmlns:a16="http://schemas.microsoft.com/office/drawing/2014/main" id="{69901DF6-CC95-B765-1256-269F04ABDDC9}"/>
              </a:ext>
            </a:extLst>
          </p:cNvPr>
          <p:cNvSpPr txBox="1"/>
          <p:nvPr/>
        </p:nvSpPr>
        <p:spPr>
          <a:xfrm>
            <a:off x="6705599" y="3099669"/>
            <a:ext cx="4745181" cy="523220"/>
          </a:xfrm>
          <a:prstGeom prst="rect">
            <a:avLst/>
          </a:prstGeom>
          <a:noFill/>
          <a:ln w="19050">
            <a:solidFill>
              <a:schemeClr val="accent2"/>
            </a:solidFill>
          </a:ln>
        </p:spPr>
        <p:txBody>
          <a:bodyPr wrap="square">
            <a:spAutoFit/>
          </a:bodyPr>
          <a:lstStyle>
            <a:defPPr>
              <a:defRPr lang="en-US"/>
            </a:defPPr>
            <a:lvl1pPr>
              <a:defRPr sz="1400" i="1">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use it to get inspiration, whether that’s home decor or fashion and I also engage with content creators I enjoy”</a:t>
            </a:r>
          </a:p>
        </p:txBody>
      </p:sp>
    </p:spTree>
    <p:extLst>
      <p:ext uri="{BB962C8B-B14F-4D97-AF65-F5344CB8AC3E}">
        <p14:creationId xmlns:p14="http://schemas.microsoft.com/office/powerpoint/2010/main" val="1165769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20CC4-7FC2-C691-A239-9F40916F551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E2F55FA-C6D8-2402-520E-3A7460504030}"/>
              </a:ext>
            </a:extLst>
          </p:cNvPr>
          <p:cNvSpPr txBox="1"/>
          <p:nvPr/>
        </p:nvSpPr>
        <p:spPr>
          <a:xfrm>
            <a:off x="1900518" y="6294826"/>
            <a:ext cx="8601917"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Q4. Please can you explain your answer?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Unweighted sample base: 145 </a:t>
            </a: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those who were </a:t>
            </a:r>
            <a:r>
              <a:rPr lang="en-US" sz="1200">
                <a:solidFill>
                  <a:prstClr val="black">
                    <a:lumMod val="65000"/>
                    <a:lumOff val="35000"/>
                  </a:prstClr>
                </a:solidFill>
                <a:latin typeface="Arial" panose="020B0604020202020204" pitchFamily="34" charset="0"/>
                <a:cs typeface="Arial" panose="020B0604020202020204" pitchFamily="34" charset="0"/>
              </a:rPr>
              <a:t>negative</a:t>
            </a: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about time spent on social media and answered the question</a:t>
            </a: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Showing responses provided by &gt;2% of respondents </a:t>
            </a:r>
          </a:p>
        </p:txBody>
      </p:sp>
      <p:graphicFrame>
        <p:nvGraphicFramePr>
          <p:cNvPr id="10" name="Content Placeholder 5">
            <a:extLst>
              <a:ext uri="{FF2B5EF4-FFF2-40B4-BE49-F238E27FC236}">
                <a16:creationId xmlns:a16="http://schemas.microsoft.com/office/drawing/2014/main" id="{32CDE62E-9B9F-43B8-5FF1-E13214843608}"/>
              </a:ext>
            </a:extLst>
          </p:cNvPr>
          <p:cNvGraphicFramePr>
            <a:graphicFrameLocks noGrp="1"/>
          </p:cNvGraphicFramePr>
          <p:nvPr>
            <p:ph idx="1"/>
            <p:extLst>
              <p:ext uri="{D42A27DB-BD31-4B8C-83A1-F6EECF244321}">
                <p14:modId xmlns:p14="http://schemas.microsoft.com/office/powerpoint/2010/main" val="2078615551"/>
              </p:ext>
            </p:extLst>
          </p:nvPr>
        </p:nvGraphicFramePr>
        <p:xfrm>
          <a:off x="371054" y="1551710"/>
          <a:ext cx="9030749" cy="442421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F13F96F8-B8FC-709F-F4BC-825F8FAFE2CD}"/>
              </a:ext>
            </a:extLst>
          </p:cNvPr>
          <p:cNvSpPr>
            <a:spLocks noGrp="1"/>
          </p:cNvSpPr>
          <p:nvPr>
            <p:ph type="title"/>
          </p:nvPr>
        </p:nvSpPr>
        <p:spPr>
          <a:xfrm>
            <a:off x="166992" y="395758"/>
            <a:ext cx="8851502" cy="607641"/>
          </a:xfrm>
        </p:spPr>
        <p:txBody>
          <a:bodyPr>
            <a:normAutofit fontScale="90000"/>
          </a:bodyPr>
          <a:lstStyle/>
          <a:p>
            <a:r>
              <a:rPr lang="en-GB" sz="2800"/>
              <a:t>Negativity around social media use is largely driven by feeling that it is an unproductive use of time and can be a depressing or sad experience</a:t>
            </a:r>
          </a:p>
        </p:txBody>
      </p:sp>
    </p:spTree>
    <p:extLst>
      <p:ext uri="{BB962C8B-B14F-4D97-AF65-F5344CB8AC3E}">
        <p14:creationId xmlns:p14="http://schemas.microsoft.com/office/powerpoint/2010/main" val="4193937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018DE-4610-242E-A72F-E90E5EA24B1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1BED673-3284-A698-4B60-441DA06DDFFF}"/>
              </a:ext>
            </a:extLst>
          </p:cNvPr>
          <p:cNvSpPr txBox="1"/>
          <p:nvPr/>
        </p:nvSpPr>
        <p:spPr>
          <a:xfrm>
            <a:off x="2115127" y="6442576"/>
            <a:ext cx="8387308"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Q4. Please can you explain your answer?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Unweighted sample base: 145 (those who were negative about time spent on social media and who answered the question)</a:t>
            </a:r>
          </a:p>
        </p:txBody>
      </p:sp>
      <p:sp>
        <p:nvSpPr>
          <p:cNvPr id="26" name="TextBox 25">
            <a:extLst>
              <a:ext uri="{FF2B5EF4-FFF2-40B4-BE49-F238E27FC236}">
                <a16:creationId xmlns:a16="http://schemas.microsoft.com/office/drawing/2014/main" id="{BCA75AB1-6245-8D61-8A7F-00EF5749D672}"/>
              </a:ext>
            </a:extLst>
          </p:cNvPr>
          <p:cNvSpPr txBox="1"/>
          <p:nvPr/>
        </p:nvSpPr>
        <p:spPr>
          <a:xfrm>
            <a:off x="353292" y="1276937"/>
            <a:ext cx="3193472" cy="307777"/>
          </a:xfrm>
          <a:prstGeom prst="rect">
            <a:avLst/>
          </a:prstGeom>
          <a:noFill/>
          <a:ln w="19050">
            <a:solidFill>
              <a:schemeClr val="accent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“It’s often bad news or celebrity items”</a:t>
            </a:r>
          </a:p>
        </p:txBody>
      </p:sp>
      <p:sp>
        <p:nvSpPr>
          <p:cNvPr id="4" name="TextBox 3">
            <a:extLst>
              <a:ext uri="{FF2B5EF4-FFF2-40B4-BE49-F238E27FC236}">
                <a16:creationId xmlns:a16="http://schemas.microsoft.com/office/drawing/2014/main" id="{0B121566-2C83-0C43-58FA-F3989F3D7611}"/>
              </a:ext>
            </a:extLst>
          </p:cNvPr>
          <p:cNvSpPr txBox="1"/>
          <p:nvPr/>
        </p:nvSpPr>
        <p:spPr>
          <a:xfrm>
            <a:off x="496455" y="2996741"/>
            <a:ext cx="4345707"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“There is too much fake news plus a lot of nonsense”</a:t>
            </a:r>
          </a:p>
        </p:txBody>
      </p:sp>
      <p:sp>
        <p:nvSpPr>
          <p:cNvPr id="7" name="TextBox 6">
            <a:extLst>
              <a:ext uri="{FF2B5EF4-FFF2-40B4-BE49-F238E27FC236}">
                <a16:creationId xmlns:a16="http://schemas.microsoft.com/office/drawing/2014/main" id="{CA8B56EB-1102-E735-55B2-B3E2B0E2B1A5}"/>
              </a:ext>
            </a:extLst>
          </p:cNvPr>
          <p:cNvSpPr txBox="1"/>
          <p:nvPr/>
        </p:nvSpPr>
        <p:spPr>
          <a:xfrm>
            <a:off x="4842162" y="1257995"/>
            <a:ext cx="5232400"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“A lot of the content is news and politics and I find it depressing”</a:t>
            </a:r>
          </a:p>
        </p:txBody>
      </p:sp>
      <p:sp>
        <p:nvSpPr>
          <p:cNvPr id="10" name="TextBox 9">
            <a:extLst>
              <a:ext uri="{FF2B5EF4-FFF2-40B4-BE49-F238E27FC236}">
                <a16:creationId xmlns:a16="http://schemas.microsoft.com/office/drawing/2014/main" id="{4EC147F4-7096-3F2D-55B1-670152F71A04}"/>
              </a:ext>
            </a:extLst>
          </p:cNvPr>
          <p:cNvSpPr txBox="1"/>
          <p:nvPr/>
        </p:nvSpPr>
        <p:spPr>
          <a:xfrm>
            <a:off x="4518890" y="2487054"/>
            <a:ext cx="6601692"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“It takes away a lot of my time which I could use to do some productive work”</a:t>
            </a:r>
          </a:p>
        </p:txBody>
      </p:sp>
      <p:sp>
        <p:nvSpPr>
          <p:cNvPr id="13" name="TextBox 12">
            <a:extLst>
              <a:ext uri="{FF2B5EF4-FFF2-40B4-BE49-F238E27FC236}">
                <a16:creationId xmlns:a16="http://schemas.microsoft.com/office/drawing/2014/main" id="{036D7605-40DC-5B1D-C0D6-208D6850FF8F}"/>
              </a:ext>
            </a:extLst>
          </p:cNvPr>
          <p:cNvSpPr txBox="1"/>
          <p:nvPr/>
        </p:nvSpPr>
        <p:spPr>
          <a:xfrm>
            <a:off x="4408053" y="4181338"/>
            <a:ext cx="6100618" cy="523220"/>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“There are a lot of people that leave harmful and abusive comments, not so much for me, but for other people, which can be quite horrible to see”</a:t>
            </a:r>
          </a:p>
        </p:txBody>
      </p:sp>
      <p:sp>
        <p:nvSpPr>
          <p:cNvPr id="17" name="TextBox 16">
            <a:extLst>
              <a:ext uri="{FF2B5EF4-FFF2-40B4-BE49-F238E27FC236}">
                <a16:creationId xmlns:a16="http://schemas.microsoft.com/office/drawing/2014/main" id="{5638A281-99BF-4998-4E3D-D18BDF2F9444}"/>
              </a:ext>
            </a:extLst>
          </p:cNvPr>
          <p:cNvSpPr txBox="1"/>
          <p:nvPr/>
        </p:nvSpPr>
        <p:spPr>
          <a:xfrm>
            <a:off x="852055" y="4886675"/>
            <a:ext cx="6100618" cy="738664"/>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think the internet is a negative place to be most of the time, of course there are nice things to see and uplifting things but the majority are heavy, depressing and negative”</a:t>
            </a:r>
          </a:p>
        </p:txBody>
      </p:sp>
      <p:sp>
        <p:nvSpPr>
          <p:cNvPr id="21" name="TextBox 20">
            <a:extLst>
              <a:ext uri="{FF2B5EF4-FFF2-40B4-BE49-F238E27FC236}">
                <a16:creationId xmlns:a16="http://schemas.microsoft.com/office/drawing/2014/main" id="{FA986786-B183-248F-D42F-E0D56B88BA66}"/>
              </a:ext>
            </a:extLst>
          </p:cNvPr>
          <p:cNvSpPr txBox="1"/>
          <p:nvPr/>
        </p:nvSpPr>
        <p:spPr>
          <a:xfrm>
            <a:off x="1679079" y="1725882"/>
            <a:ext cx="6726012" cy="523220"/>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see how well some people are doing which makes me feel I'm under achieving yet I also see stories about people worse off than me which is concerning”</a:t>
            </a:r>
          </a:p>
        </p:txBody>
      </p:sp>
      <p:sp>
        <p:nvSpPr>
          <p:cNvPr id="24" name="TextBox 23">
            <a:extLst>
              <a:ext uri="{FF2B5EF4-FFF2-40B4-BE49-F238E27FC236}">
                <a16:creationId xmlns:a16="http://schemas.microsoft.com/office/drawing/2014/main" id="{C8191A3B-7EB3-6F27-33D3-5340E0ABF299}"/>
              </a:ext>
            </a:extLst>
          </p:cNvPr>
          <p:cNvSpPr txBox="1"/>
          <p:nvPr/>
        </p:nvSpPr>
        <p:spPr>
          <a:xfrm>
            <a:off x="3191165" y="5801560"/>
            <a:ext cx="5213926"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don't feel at the time it's negative but looking back probably is”</a:t>
            </a:r>
          </a:p>
        </p:txBody>
      </p:sp>
      <p:sp>
        <p:nvSpPr>
          <p:cNvPr id="27" name="TextBox 26">
            <a:extLst>
              <a:ext uri="{FF2B5EF4-FFF2-40B4-BE49-F238E27FC236}">
                <a16:creationId xmlns:a16="http://schemas.microsoft.com/office/drawing/2014/main" id="{D5DE8AE6-CA06-5C43-D704-6D230073B3C2}"/>
              </a:ext>
            </a:extLst>
          </p:cNvPr>
          <p:cNvSpPr txBox="1"/>
          <p:nvPr/>
        </p:nvSpPr>
        <p:spPr>
          <a:xfrm>
            <a:off x="852055" y="3687537"/>
            <a:ext cx="6527800"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feel jealous of seeing everybody else with lot of money enjoying themselves”</a:t>
            </a:r>
          </a:p>
        </p:txBody>
      </p:sp>
      <p:sp>
        <p:nvSpPr>
          <p:cNvPr id="31" name="TextBox 30">
            <a:extLst>
              <a:ext uri="{FF2B5EF4-FFF2-40B4-BE49-F238E27FC236}">
                <a16:creationId xmlns:a16="http://schemas.microsoft.com/office/drawing/2014/main" id="{3569441C-8DC5-22F3-8140-878BA60601A9}"/>
              </a:ext>
            </a:extLst>
          </p:cNvPr>
          <p:cNvSpPr txBox="1"/>
          <p:nvPr/>
        </p:nvSpPr>
        <p:spPr>
          <a:xfrm>
            <a:off x="5594927" y="3185150"/>
            <a:ext cx="4980709"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“It makes me feel unproductive, but I cannot seem to stop it”</a:t>
            </a:r>
          </a:p>
        </p:txBody>
      </p:sp>
      <p:sp>
        <p:nvSpPr>
          <p:cNvPr id="36" name="Title 1">
            <a:extLst>
              <a:ext uri="{FF2B5EF4-FFF2-40B4-BE49-F238E27FC236}">
                <a16:creationId xmlns:a16="http://schemas.microsoft.com/office/drawing/2014/main" id="{B8D453E5-F43C-AEA0-982F-F78D4382F2EA}"/>
              </a:ext>
            </a:extLst>
          </p:cNvPr>
          <p:cNvSpPr txBox="1">
            <a:spLocks/>
          </p:cNvSpPr>
          <p:nvPr/>
        </p:nvSpPr>
        <p:spPr>
          <a:xfrm>
            <a:off x="166993" y="228413"/>
            <a:ext cx="9124790" cy="6076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r>
              <a:rPr lang="en-GB" sz="2500"/>
              <a:t>Illustrative negative comments about time spent on social media </a:t>
            </a:r>
          </a:p>
        </p:txBody>
      </p:sp>
    </p:spTree>
    <p:extLst>
      <p:ext uri="{BB962C8B-B14F-4D97-AF65-F5344CB8AC3E}">
        <p14:creationId xmlns:p14="http://schemas.microsoft.com/office/powerpoint/2010/main" val="2981430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BEE75-08E8-C723-B8EF-F6388196CB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19ACD4-3A80-44B9-E120-1BF4D0B3F176}"/>
              </a:ext>
            </a:extLst>
          </p:cNvPr>
          <p:cNvSpPr>
            <a:spLocks noGrp="1"/>
          </p:cNvSpPr>
          <p:nvPr>
            <p:ph type="title"/>
          </p:nvPr>
        </p:nvSpPr>
        <p:spPr/>
        <p:txBody>
          <a:bodyPr/>
          <a:lstStyle/>
          <a:p>
            <a:r>
              <a:rPr lang="en-GB"/>
              <a:t>Social life</a:t>
            </a:r>
          </a:p>
        </p:txBody>
      </p:sp>
    </p:spTree>
    <p:extLst>
      <p:ext uri="{BB962C8B-B14F-4D97-AF65-F5344CB8AC3E}">
        <p14:creationId xmlns:p14="http://schemas.microsoft.com/office/powerpoint/2010/main" val="3703643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10BB7945-4B6B-84BF-E7E7-FD45C122DB59}"/>
              </a:ext>
            </a:extLst>
          </p:cNvPr>
          <p:cNvGraphicFramePr>
            <a:graphicFrameLocks/>
          </p:cNvGraphicFramePr>
          <p:nvPr>
            <p:extLst>
              <p:ext uri="{D42A27DB-BD31-4B8C-83A1-F6EECF244321}">
                <p14:modId xmlns:p14="http://schemas.microsoft.com/office/powerpoint/2010/main" val="1929424077"/>
              </p:ext>
            </p:extLst>
          </p:nvPr>
        </p:nvGraphicFramePr>
        <p:xfrm>
          <a:off x="697143" y="2262910"/>
          <a:ext cx="10451147" cy="371259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13D58F-0DDD-6996-401A-6F73068ED6EF}"/>
              </a:ext>
            </a:extLst>
          </p:cNvPr>
          <p:cNvSpPr txBox="1"/>
          <p:nvPr/>
        </p:nvSpPr>
        <p:spPr>
          <a:xfrm>
            <a:off x="3700732" y="6411689"/>
            <a:ext cx="6879458"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Q5. During an average month, how many hours do you spend on each of the following activities?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tx1">
                    <a:lumMod val="65000"/>
                    <a:lumOff val="35000"/>
                  </a:schemeClr>
                </a:solidFill>
                <a:latin typeface="Arial" panose="020B0604020202020204" pitchFamily="34" charset="0"/>
                <a:cs typeface="Arial" panose="020B0604020202020204" pitchFamily="34" charset="0"/>
              </a:rPr>
              <a:t>Unweighted sample </a:t>
            </a: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base: 2800</a:t>
            </a:r>
          </a:p>
        </p:txBody>
      </p:sp>
      <p:sp>
        <p:nvSpPr>
          <p:cNvPr id="6" name="Title 1">
            <a:extLst>
              <a:ext uri="{FF2B5EF4-FFF2-40B4-BE49-F238E27FC236}">
                <a16:creationId xmlns:a16="http://schemas.microsoft.com/office/drawing/2014/main" id="{7E172A5A-48DB-CE16-933B-BBD16F8B8C8F}"/>
              </a:ext>
            </a:extLst>
          </p:cNvPr>
          <p:cNvSpPr>
            <a:spLocks noGrp="1"/>
          </p:cNvSpPr>
          <p:nvPr>
            <p:ph type="title"/>
          </p:nvPr>
        </p:nvSpPr>
        <p:spPr>
          <a:xfrm>
            <a:off x="240883" y="274859"/>
            <a:ext cx="9106317" cy="607641"/>
          </a:xfrm>
        </p:spPr>
        <p:txBody>
          <a:bodyPr>
            <a:normAutofit fontScale="90000"/>
          </a:bodyPr>
          <a:lstStyle/>
          <a:p>
            <a:r>
              <a:rPr lang="en-GB" sz="2800"/>
              <a:t>The most common social activity of West Midlands residents is socialising with family and friends</a:t>
            </a:r>
          </a:p>
        </p:txBody>
      </p:sp>
      <p:sp>
        <p:nvSpPr>
          <p:cNvPr id="7" name="TextBox 6">
            <a:extLst>
              <a:ext uri="{FF2B5EF4-FFF2-40B4-BE49-F238E27FC236}">
                <a16:creationId xmlns:a16="http://schemas.microsoft.com/office/drawing/2014/main" id="{4BC7CAD1-51FB-70CF-D003-A2C3125B936B}"/>
              </a:ext>
            </a:extLst>
          </p:cNvPr>
          <p:cNvSpPr txBox="1"/>
          <p:nvPr/>
        </p:nvSpPr>
        <p:spPr>
          <a:xfrm>
            <a:off x="3040857" y="1955345"/>
            <a:ext cx="5840060" cy="338554"/>
          </a:xfrm>
          <a:prstGeom prst="rect">
            <a:avLst/>
          </a:prstGeom>
          <a:noFill/>
        </p:spPr>
        <p:txBody>
          <a:bodyPr wrap="none" rtlCol="0">
            <a:spAutoFit/>
          </a:bodyPr>
          <a:lstStyle/>
          <a:p>
            <a:r>
              <a:rPr lang="en-GB" sz="1600">
                <a:solidFill>
                  <a:schemeClr val="tx1">
                    <a:lumMod val="65000"/>
                    <a:lumOff val="35000"/>
                  </a:schemeClr>
                </a:solidFill>
                <a:latin typeface="Arial" panose="020B0604020202020204" pitchFamily="34" charset="0"/>
                <a:cs typeface="Arial" panose="020B0604020202020204" pitchFamily="34" charset="0"/>
              </a:rPr>
              <a:t>Showing average hours per month spent doing these activities</a:t>
            </a:r>
          </a:p>
        </p:txBody>
      </p:sp>
    </p:spTree>
    <p:extLst>
      <p:ext uri="{BB962C8B-B14F-4D97-AF65-F5344CB8AC3E}">
        <p14:creationId xmlns:p14="http://schemas.microsoft.com/office/powerpoint/2010/main" val="155762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0E1B4-57D2-0C1E-F8AF-6B39FFC90E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EF9BDE-5A19-8F78-464D-1859D1210949}"/>
              </a:ext>
            </a:extLst>
          </p:cNvPr>
          <p:cNvSpPr>
            <a:spLocks noGrp="1"/>
          </p:cNvSpPr>
          <p:nvPr>
            <p:ph type="title"/>
          </p:nvPr>
        </p:nvSpPr>
        <p:spPr>
          <a:xfrm>
            <a:off x="233667" y="241116"/>
            <a:ext cx="9013222" cy="607641"/>
          </a:xfrm>
        </p:spPr>
        <p:txBody>
          <a:bodyPr>
            <a:normAutofit fontScale="90000"/>
          </a:bodyPr>
          <a:lstStyle/>
          <a:p>
            <a:r>
              <a:rPr lang="en-GB" sz="2800"/>
              <a:t>Two thirds (65%) feel positive about their social life, with just one in ten (11%) feeling negative</a:t>
            </a:r>
          </a:p>
        </p:txBody>
      </p:sp>
      <p:sp>
        <p:nvSpPr>
          <p:cNvPr id="5" name="TextBox 4">
            <a:extLst>
              <a:ext uri="{FF2B5EF4-FFF2-40B4-BE49-F238E27FC236}">
                <a16:creationId xmlns:a16="http://schemas.microsoft.com/office/drawing/2014/main" id="{82E6E531-8C25-513F-4E31-D63F3724D5F2}"/>
              </a:ext>
            </a:extLst>
          </p:cNvPr>
          <p:cNvSpPr txBox="1"/>
          <p:nvPr/>
        </p:nvSpPr>
        <p:spPr>
          <a:xfrm>
            <a:off x="4100660" y="6387158"/>
            <a:ext cx="6401775"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prstClr val="black">
                    <a:lumMod val="75000"/>
                    <a:lumOff val="25000"/>
                  </a:prstClr>
                </a:solidFill>
                <a:latin typeface="Arial" panose="020B0604020202020204" pitchFamily="34" charset="0"/>
                <a:cs typeface="Arial" panose="020B0604020202020204" pitchFamily="34" charset="0"/>
              </a:rPr>
              <a:t>Q6. How do you feel about your social life?</a:t>
            </a:r>
            <a:endPar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Unweighted sample base: 2800</a:t>
            </a:r>
          </a:p>
        </p:txBody>
      </p:sp>
      <p:sp>
        <p:nvSpPr>
          <p:cNvPr id="3" name="TextBox 2">
            <a:extLst>
              <a:ext uri="{FF2B5EF4-FFF2-40B4-BE49-F238E27FC236}">
                <a16:creationId xmlns:a16="http://schemas.microsoft.com/office/drawing/2014/main" id="{951E6FF8-69FF-D9AA-C353-74A432A4CD13}"/>
              </a:ext>
            </a:extLst>
          </p:cNvPr>
          <p:cNvSpPr txBox="1"/>
          <p:nvPr/>
        </p:nvSpPr>
        <p:spPr>
          <a:xfrm>
            <a:off x="233667" y="925656"/>
            <a:ext cx="101358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Among </a:t>
            </a:r>
            <a:r>
              <a:rPr lang="en-GB">
                <a:solidFill>
                  <a:schemeClr val="tx1">
                    <a:lumMod val="65000"/>
                    <a:lumOff val="35000"/>
                  </a:schemeClr>
                </a:solidFill>
                <a:latin typeface="Arial" panose="020B0604020202020204" pitchFamily="34" charset="0"/>
                <a:cs typeface="Arial" panose="020B0604020202020204" pitchFamily="34" charset="0"/>
              </a:rPr>
              <a:t>other differences, y</a:t>
            </a:r>
            <a:r>
              <a:rPr kumimoji="0" lang="en-GB" sz="1800" b="0" i="0" u="none" strike="noStrike" kern="1200" cap="none" spc="0" normalizeH="0" baseline="0" noProof="0" err="1">
                <a:ln>
                  <a:noFill/>
                </a:ln>
                <a:solidFill>
                  <a:schemeClr val="tx1">
                    <a:lumMod val="65000"/>
                    <a:lumOff val="35000"/>
                  </a:schemeClr>
                </a:solidFill>
                <a:effectLst/>
                <a:uLnTx/>
                <a:uFillTx/>
                <a:latin typeface="Arial" panose="020B0604020202020204" pitchFamily="34" charset="0"/>
                <a:cs typeface="Arial" panose="020B0604020202020204" pitchFamily="34" charset="0"/>
              </a:rPr>
              <a:t>ounger</a:t>
            </a:r>
            <a:r>
              <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 residents and those who feel welcome and connected to the community </a:t>
            </a:r>
            <a:r>
              <a:rPr lang="en-GB">
                <a:solidFill>
                  <a:schemeClr val="tx1">
                    <a:lumMod val="65000"/>
                    <a:lumOff val="35000"/>
                  </a:schemeClr>
                </a:solidFill>
                <a:latin typeface="Arial" panose="020B0604020202020204" pitchFamily="34" charset="0"/>
                <a:cs typeface="Arial" panose="020B0604020202020204" pitchFamily="34" charset="0"/>
              </a:rPr>
              <a:t>are more likely to feel </a:t>
            </a:r>
            <a:r>
              <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positive about their social life</a:t>
            </a:r>
          </a:p>
        </p:txBody>
      </p:sp>
      <p:sp>
        <p:nvSpPr>
          <p:cNvPr id="17" name="Oval 16">
            <a:extLst>
              <a:ext uri="{FF2B5EF4-FFF2-40B4-BE49-F238E27FC236}">
                <a16:creationId xmlns:a16="http://schemas.microsoft.com/office/drawing/2014/main" id="{639A2C58-C9CB-182E-50B3-1C18B4A53738}"/>
              </a:ext>
              <a:ext uri="{C183D7F6-B498-43B3-948B-1728B52AA6E4}">
                <adec:decorative xmlns:adec="http://schemas.microsoft.com/office/drawing/2017/decorative" val="1"/>
              </a:ext>
            </a:extLst>
          </p:cNvPr>
          <p:cNvSpPr/>
          <p:nvPr/>
        </p:nvSpPr>
        <p:spPr>
          <a:xfrm>
            <a:off x="2104093" y="3615475"/>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Graphic 18" descr="Thumbs up sign with solid fill">
            <a:extLst>
              <a:ext uri="{FF2B5EF4-FFF2-40B4-BE49-F238E27FC236}">
                <a16:creationId xmlns:a16="http://schemas.microsoft.com/office/drawing/2014/main" id="{BFBA3340-DF85-81B3-CCC5-BC5B68F360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38584" y="3790039"/>
            <a:ext cx="596245" cy="596245"/>
          </a:xfrm>
          <a:prstGeom prst="rect">
            <a:avLst/>
          </a:prstGeom>
        </p:spPr>
      </p:pic>
      <p:sp>
        <p:nvSpPr>
          <p:cNvPr id="21" name="Oval 20">
            <a:extLst>
              <a:ext uri="{FF2B5EF4-FFF2-40B4-BE49-F238E27FC236}">
                <a16:creationId xmlns:a16="http://schemas.microsoft.com/office/drawing/2014/main" id="{997692D9-9F8D-B134-BBFA-008B0F624303}"/>
              </a:ext>
              <a:ext uri="{C183D7F6-B498-43B3-948B-1728B52AA6E4}">
                <adec:decorative xmlns:adec="http://schemas.microsoft.com/office/drawing/2017/decorative" val="1"/>
              </a:ext>
            </a:extLst>
          </p:cNvPr>
          <p:cNvSpPr/>
          <p:nvPr/>
        </p:nvSpPr>
        <p:spPr>
          <a:xfrm>
            <a:off x="3546395" y="3615475"/>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Graphic 21" descr="Thumbs up sign with solid fill">
            <a:extLst>
              <a:ext uri="{FF2B5EF4-FFF2-40B4-BE49-F238E27FC236}">
                <a16:creationId xmlns:a16="http://schemas.microsoft.com/office/drawing/2014/main" id="{561B8252-2887-E65B-A3AE-F735D9F8BC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3780886" y="3884311"/>
            <a:ext cx="596245" cy="596245"/>
          </a:xfrm>
          <a:prstGeom prst="rect">
            <a:avLst/>
          </a:prstGeom>
        </p:spPr>
      </p:pic>
      <p:sp>
        <p:nvSpPr>
          <p:cNvPr id="27" name="TextBox 26">
            <a:extLst>
              <a:ext uri="{FF2B5EF4-FFF2-40B4-BE49-F238E27FC236}">
                <a16:creationId xmlns:a16="http://schemas.microsoft.com/office/drawing/2014/main" id="{8A0B30E2-15C5-88F1-6401-CB70A008B6A7}"/>
              </a:ext>
            </a:extLst>
          </p:cNvPr>
          <p:cNvSpPr txBox="1"/>
          <p:nvPr/>
        </p:nvSpPr>
        <p:spPr>
          <a:xfrm>
            <a:off x="2116883" y="4808524"/>
            <a:ext cx="105670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65%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positive</a:t>
            </a:r>
          </a:p>
        </p:txBody>
      </p:sp>
      <p:sp>
        <p:nvSpPr>
          <p:cNvPr id="28" name="TextBox 27">
            <a:extLst>
              <a:ext uri="{FF2B5EF4-FFF2-40B4-BE49-F238E27FC236}">
                <a16:creationId xmlns:a16="http://schemas.microsoft.com/office/drawing/2014/main" id="{1E516AEA-1FCC-B747-504A-B92D95CBA0A4}"/>
              </a:ext>
            </a:extLst>
          </p:cNvPr>
          <p:cNvSpPr txBox="1"/>
          <p:nvPr/>
        </p:nvSpPr>
        <p:spPr>
          <a:xfrm>
            <a:off x="3522863" y="4808524"/>
            <a:ext cx="112082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negative</a:t>
            </a:r>
          </a:p>
        </p:txBody>
      </p:sp>
      <p:graphicFrame>
        <p:nvGraphicFramePr>
          <p:cNvPr id="7" name="Content Placeholder 5">
            <a:extLst>
              <a:ext uri="{FF2B5EF4-FFF2-40B4-BE49-F238E27FC236}">
                <a16:creationId xmlns:a16="http://schemas.microsoft.com/office/drawing/2014/main" id="{291DCFDC-9FE8-2CE7-15EE-05DA2AD64E2B}"/>
              </a:ext>
            </a:extLst>
          </p:cNvPr>
          <p:cNvGraphicFramePr>
            <a:graphicFrameLocks noGrp="1"/>
          </p:cNvGraphicFramePr>
          <p:nvPr>
            <p:ph idx="1"/>
            <p:extLst>
              <p:ext uri="{D42A27DB-BD31-4B8C-83A1-F6EECF244321}">
                <p14:modId xmlns:p14="http://schemas.microsoft.com/office/powerpoint/2010/main" val="3914467340"/>
              </p:ext>
            </p:extLst>
          </p:nvPr>
        </p:nvGraphicFramePr>
        <p:xfrm>
          <a:off x="296782" y="1952975"/>
          <a:ext cx="6873563" cy="1860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10">
            <a:extLst>
              <a:ext uri="{FF2B5EF4-FFF2-40B4-BE49-F238E27FC236}">
                <a16:creationId xmlns:a16="http://schemas.microsoft.com/office/drawing/2014/main" id="{16E7CA77-ED1F-3F34-A026-C965CFAA38C4}"/>
              </a:ext>
            </a:extLst>
          </p:cNvPr>
          <p:cNvGraphicFramePr>
            <a:graphicFrameLocks noGrp="1"/>
          </p:cNvGraphicFramePr>
          <p:nvPr>
            <p:extLst>
              <p:ext uri="{D42A27DB-BD31-4B8C-83A1-F6EECF244321}">
                <p14:modId xmlns:p14="http://schemas.microsoft.com/office/powerpoint/2010/main" val="840780055"/>
              </p:ext>
            </p:extLst>
          </p:nvPr>
        </p:nvGraphicFramePr>
        <p:xfrm>
          <a:off x="7404836" y="2344101"/>
          <a:ext cx="2862058" cy="3048000"/>
        </p:xfrm>
        <a:graphic>
          <a:graphicData uri="http://schemas.openxmlformats.org/drawingml/2006/table">
            <a:tbl>
              <a:tblPr firstRow="1" bandRow="1">
                <a:tableStyleId>{69C7853C-536D-4A76-A0AE-DD22124D55A5}</a:tableStyleId>
              </a:tblPr>
              <a:tblGrid>
                <a:gridCol w="2862058">
                  <a:extLst>
                    <a:ext uri="{9D8B030D-6E8A-4147-A177-3AD203B41FA5}">
                      <a16:colId xmlns:a16="http://schemas.microsoft.com/office/drawing/2014/main" val="865011794"/>
                    </a:ext>
                  </a:extLst>
                </a:gridCol>
              </a:tblGrid>
              <a:tr h="531554">
                <a:tc>
                  <a:txBody>
                    <a:bodyPr/>
                    <a:lstStyle/>
                    <a:p>
                      <a:pPr algn="ctr"/>
                      <a:r>
                        <a:rPr lang="en-GB" sz="1600">
                          <a:latin typeface="Arial" panose="020B0604020202020204" pitchFamily="34" charset="0"/>
                          <a:cs typeface="Arial" panose="020B0604020202020204" pitchFamily="34" charset="0"/>
                        </a:rPr>
                        <a:t>More likely to feel positive</a:t>
                      </a:r>
                    </a:p>
                    <a:p>
                      <a:pPr algn="ctr"/>
                      <a:r>
                        <a:rPr lang="en-GB" sz="1600">
                          <a:latin typeface="Arial" panose="020B0604020202020204" pitchFamily="34" charset="0"/>
                          <a:cs typeface="Arial" panose="020B0604020202020204" pitchFamily="34" charset="0"/>
                        </a:rPr>
                        <a:t>about social life</a:t>
                      </a:r>
                    </a:p>
                  </a:txBody>
                  <a:tcPr anchor="ctr"/>
                </a:tc>
                <a:extLst>
                  <a:ext uri="{0D108BD9-81ED-4DB2-BD59-A6C34878D82A}">
                    <a16:rowId xmlns:a16="http://schemas.microsoft.com/office/drawing/2014/main" val="3043988852"/>
                  </a:ext>
                </a:extLst>
              </a:tr>
              <a:tr h="2266098">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Males</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Aged 18-34</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Married/ legal partnership</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Living with children &gt;18</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Economically active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Higher household income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Christian/ Muslim/ Hindu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Ethnic minority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Higher educational attainment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a:solidFill>
                            <a:schemeClr val="tx1">
                              <a:lumMod val="65000"/>
                              <a:lumOff val="35000"/>
                            </a:schemeClr>
                          </a:solidFill>
                          <a:latin typeface="Arial" panose="020B0604020202020204" pitchFamily="34" charset="0"/>
                          <a:cs typeface="Arial" panose="020B0604020202020204" pitchFamily="34" charset="0"/>
                        </a:rPr>
                        <a:t>More active in community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1">
                          <a:solidFill>
                            <a:schemeClr val="tx1">
                              <a:lumMod val="65000"/>
                              <a:lumOff val="35000"/>
                            </a:schemeClr>
                          </a:solidFill>
                          <a:latin typeface="Arial" panose="020B0604020202020204" pitchFamily="34" charset="0"/>
                          <a:cs typeface="Arial" panose="020B0604020202020204" pitchFamily="34" charset="0"/>
                        </a:rPr>
                        <a:t>M</a:t>
                      </a:r>
                      <a:r>
                        <a:rPr lang="en-GB" sz="1200" i="1">
                          <a:solidFill>
                            <a:schemeClr val="tx1">
                              <a:lumMod val="65000"/>
                              <a:lumOff val="35000"/>
                            </a:schemeClr>
                          </a:solidFill>
                          <a:latin typeface="Arial" panose="020B0604020202020204" pitchFamily="34" charset="0"/>
                          <a:cs typeface="Arial" panose="020B0604020202020204" pitchFamily="34" charset="0"/>
                        </a:rPr>
                        <a:t>ore likely to feel:</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Welcome/included in community</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Connected to community</a:t>
                      </a:r>
                    </a:p>
                  </a:txBody>
                  <a:tcPr>
                    <a:solidFill>
                      <a:schemeClr val="bg2">
                        <a:alpha val="40000"/>
                      </a:schemeClr>
                    </a:solidFill>
                  </a:tcPr>
                </a:tc>
                <a:extLst>
                  <a:ext uri="{0D108BD9-81ED-4DB2-BD59-A6C34878D82A}">
                    <a16:rowId xmlns:a16="http://schemas.microsoft.com/office/drawing/2014/main" val="534658902"/>
                  </a:ext>
                </a:extLst>
              </a:tr>
            </a:tbl>
          </a:graphicData>
        </a:graphic>
      </p:graphicFrame>
    </p:spTree>
    <p:extLst>
      <p:ext uri="{BB962C8B-B14F-4D97-AF65-F5344CB8AC3E}">
        <p14:creationId xmlns:p14="http://schemas.microsoft.com/office/powerpoint/2010/main" val="1285801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A51B21-6B11-B542-D980-B6DC55583C88}"/>
              </a:ext>
            </a:extLst>
          </p:cNvPr>
          <p:cNvSpPr txBox="1"/>
          <p:nvPr/>
        </p:nvSpPr>
        <p:spPr>
          <a:xfrm>
            <a:off x="316727" y="3698335"/>
            <a:ext cx="1795637" cy="461665"/>
          </a:xfrm>
          <a:prstGeom prst="rect">
            <a:avLst/>
          </a:prstGeom>
          <a:noFill/>
        </p:spPr>
        <p:txBody>
          <a:bodyPr wrap="square">
            <a:spAutoFit/>
          </a:bodyPr>
          <a:lstStyle/>
          <a:p>
            <a:pPr algn="ctr"/>
            <a:r>
              <a:rPr lang="en-GB" sz="1200" b="1">
                <a:solidFill>
                  <a:srgbClr val="EE7624"/>
                </a:solidFill>
                <a:effectLst/>
                <a:latin typeface="Arial" panose="020B0604020202020204" pitchFamily="34" charset="0"/>
                <a:ea typeface="Aptos" panose="020B0004020202020204" pitchFamily="34" charset="0"/>
                <a:cs typeface="Arial" panose="020B0604020202020204" pitchFamily="34" charset="0"/>
              </a:rPr>
              <a:t>Socialising with friends and family</a:t>
            </a:r>
          </a:p>
        </p:txBody>
      </p:sp>
      <p:grpSp>
        <p:nvGrpSpPr>
          <p:cNvPr id="7" name="Group 6">
            <a:extLst>
              <a:ext uri="{FF2B5EF4-FFF2-40B4-BE49-F238E27FC236}">
                <a16:creationId xmlns:a16="http://schemas.microsoft.com/office/drawing/2014/main" id="{209ED2AF-64C5-AC53-1041-EB4490B8D65A}"/>
              </a:ext>
            </a:extLst>
          </p:cNvPr>
          <p:cNvGrpSpPr/>
          <p:nvPr/>
        </p:nvGrpSpPr>
        <p:grpSpPr>
          <a:xfrm>
            <a:off x="681931" y="2616322"/>
            <a:ext cx="1065229" cy="1020791"/>
            <a:chOff x="154848" y="1612934"/>
            <a:chExt cx="1065229" cy="1020791"/>
          </a:xfrm>
        </p:grpSpPr>
        <p:sp>
          <p:nvSpPr>
            <p:cNvPr id="4" name="Oval 3">
              <a:extLst>
                <a:ext uri="{FF2B5EF4-FFF2-40B4-BE49-F238E27FC236}">
                  <a16:creationId xmlns:a16="http://schemas.microsoft.com/office/drawing/2014/main" id="{954F0BDF-CAC6-7F8E-BF68-60F703D33684}"/>
                </a:ext>
                <a:ext uri="{C183D7F6-B498-43B3-948B-1728B52AA6E4}">
                  <adec:decorative xmlns:adec="http://schemas.microsoft.com/office/drawing/2017/decorative" val="1"/>
                </a:ext>
              </a:extLst>
            </p:cNvPr>
            <p:cNvSpPr/>
            <p:nvPr/>
          </p:nvSpPr>
          <p:spPr>
            <a:xfrm>
              <a:off x="154848" y="1612934"/>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Boardroom with solid fill">
              <a:extLst>
                <a:ext uri="{FF2B5EF4-FFF2-40B4-BE49-F238E27FC236}">
                  <a16:creationId xmlns:a16="http://schemas.microsoft.com/office/drawing/2014/main" id="{9F27F095-DC7D-4EC8-3E7A-15559981D2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0183" y="1694122"/>
              <a:ext cx="834558" cy="834558"/>
            </a:xfrm>
            <a:prstGeom prst="rect">
              <a:avLst/>
            </a:prstGeom>
          </p:spPr>
        </p:pic>
      </p:grpSp>
      <p:graphicFrame>
        <p:nvGraphicFramePr>
          <p:cNvPr id="8" name="Table 7">
            <a:extLst>
              <a:ext uri="{FF2B5EF4-FFF2-40B4-BE49-F238E27FC236}">
                <a16:creationId xmlns:a16="http://schemas.microsoft.com/office/drawing/2014/main" id="{C6C489C0-5A9E-82DD-CD1A-D96A81910E56}"/>
              </a:ext>
            </a:extLst>
          </p:cNvPr>
          <p:cNvGraphicFramePr>
            <a:graphicFrameLocks noGrp="1"/>
          </p:cNvGraphicFramePr>
          <p:nvPr>
            <p:extLst>
              <p:ext uri="{D42A27DB-BD31-4B8C-83A1-F6EECF244321}">
                <p14:modId xmlns:p14="http://schemas.microsoft.com/office/powerpoint/2010/main" val="3627271849"/>
              </p:ext>
            </p:extLst>
          </p:nvPr>
        </p:nvGraphicFramePr>
        <p:xfrm>
          <a:off x="1937501" y="4988177"/>
          <a:ext cx="8037772" cy="1157391"/>
        </p:xfrm>
        <a:graphic>
          <a:graphicData uri="http://schemas.openxmlformats.org/drawingml/2006/table">
            <a:tbl>
              <a:tblPr firstRow="1" bandRow="1">
                <a:tableStyleId>{69C7853C-536D-4A76-A0AE-DD22124D55A5}</a:tableStyleId>
              </a:tblPr>
              <a:tblGrid>
                <a:gridCol w="8037772">
                  <a:extLst>
                    <a:ext uri="{9D8B030D-6E8A-4147-A177-3AD203B41FA5}">
                      <a16:colId xmlns:a16="http://schemas.microsoft.com/office/drawing/2014/main" val="865011794"/>
                    </a:ext>
                  </a:extLst>
                </a:gridCol>
              </a:tblGrid>
              <a:tr h="322657">
                <a:tc>
                  <a:txBody>
                    <a:bodyPr/>
                    <a:lstStyle/>
                    <a:p>
                      <a:pPr algn="ctr"/>
                      <a:r>
                        <a:rPr lang="en-GB" sz="1600">
                          <a:latin typeface="Arial" panose="020B0604020202020204" pitchFamily="34" charset="0"/>
                          <a:cs typeface="Arial" panose="020B0604020202020204" pitchFamily="34" charset="0"/>
                        </a:rPr>
                        <a:t>Other notable differences</a:t>
                      </a:r>
                    </a:p>
                  </a:txBody>
                  <a:tcPr anchor="ctr"/>
                </a:tc>
                <a:extLst>
                  <a:ext uri="{0D108BD9-81ED-4DB2-BD59-A6C34878D82A}">
                    <a16:rowId xmlns:a16="http://schemas.microsoft.com/office/drawing/2014/main" val="3043988852"/>
                  </a:ext>
                </a:extLst>
              </a:tr>
              <a:tr h="82211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Heterosexual residents spend more time socialising with family and friends vs those who are not heterosexual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Those aged 55+ spend more time socialising with family and friends vs those aged 18-54</a:t>
                      </a:r>
                    </a:p>
                  </a:txBody>
                  <a:tcPr>
                    <a:solidFill>
                      <a:schemeClr val="bg2">
                        <a:alpha val="40000"/>
                      </a:schemeClr>
                    </a:solidFill>
                  </a:tcPr>
                </a:tc>
                <a:extLst>
                  <a:ext uri="{0D108BD9-81ED-4DB2-BD59-A6C34878D82A}">
                    <a16:rowId xmlns:a16="http://schemas.microsoft.com/office/drawing/2014/main" val="534658902"/>
                  </a:ext>
                </a:extLst>
              </a:tr>
            </a:tbl>
          </a:graphicData>
        </a:graphic>
      </p:graphicFrame>
      <p:graphicFrame>
        <p:nvGraphicFramePr>
          <p:cNvPr id="9" name="Content Placeholder 5">
            <a:extLst>
              <a:ext uri="{FF2B5EF4-FFF2-40B4-BE49-F238E27FC236}">
                <a16:creationId xmlns:a16="http://schemas.microsoft.com/office/drawing/2014/main" id="{F0EF09C0-8915-F070-5B6B-17610600D98E}"/>
              </a:ext>
            </a:extLst>
          </p:cNvPr>
          <p:cNvGraphicFramePr>
            <a:graphicFrameLocks noGrp="1"/>
          </p:cNvGraphicFramePr>
          <p:nvPr>
            <p:ph idx="1"/>
            <p:extLst>
              <p:ext uri="{D42A27DB-BD31-4B8C-83A1-F6EECF244321}">
                <p14:modId xmlns:p14="http://schemas.microsoft.com/office/powerpoint/2010/main" val="558240940"/>
              </p:ext>
            </p:extLst>
          </p:nvPr>
        </p:nvGraphicFramePr>
        <p:xfrm>
          <a:off x="1652484" y="2358553"/>
          <a:ext cx="9412680" cy="2192627"/>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DC8D5A75-80D6-E80D-CCAD-9AFCA60B49E4}"/>
              </a:ext>
            </a:extLst>
          </p:cNvPr>
          <p:cNvSpPr txBox="1"/>
          <p:nvPr/>
        </p:nvSpPr>
        <p:spPr>
          <a:xfrm>
            <a:off x="3700732" y="6411689"/>
            <a:ext cx="6879458"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Q5. During an average month, how many hours do you spend on each of the following activities?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tx1">
                    <a:lumMod val="65000"/>
                    <a:lumOff val="35000"/>
                  </a:schemeClr>
                </a:solidFill>
                <a:latin typeface="Arial" panose="020B0604020202020204" pitchFamily="34" charset="0"/>
                <a:cs typeface="Arial" panose="020B0604020202020204" pitchFamily="34" charset="0"/>
              </a:rPr>
              <a:t>Unweighted sample </a:t>
            </a: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bases in chart parentheses</a:t>
            </a:r>
          </a:p>
        </p:txBody>
      </p:sp>
      <p:sp>
        <p:nvSpPr>
          <p:cNvPr id="12" name="Title 1">
            <a:extLst>
              <a:ext uri="{FF2B5EF4-FFF2-40B4-BE49-F238E27FC236}">
                <a16:creationId xmlns:a16="http://schemas.microsoft.com/office/drawing/2014/main" id="{27F4B144-EEB7-1AA4-51CA-76AAD5CFE5C2}"/>
              </a:ext>
            </a:extLst>
          </p:cNvPr>
          <p:cNvSpPr>
            <a:spLocks noGrp="1"/>
          </p:cNvSpPr>
          <p:nvPr>
            <p:ph type="title"/>
          </p:nvPr>
        </p:nvSpPr>
        <p:spPr>
          <a:xfrm>
            <a:off x="166992" y="302305"/>
            <a:ext cx="9049436" cy="607641"/>
          </a:xfrm>
        </p:spPr>
        <p:txBody>
          <a:bodyPr>
            <a:normAutofit fontScale="90000"/>
          </a:bodyPr>
          <a:lstStyle/>
          <a:p>
            <a:r>
              <a:rPr lang="en-GB" sz="2800"/>
              <a:t>Residents who spend more time socialising with family and friends, feel more positive about their social life </a:t>
            </a:r>
          </a:p>
        </p:txBody>
      </p:sp>
      <p:sp>
        <p:nvSpPr>
          <p:cNvPr id="13" name="TextBox 12">
            <a:extLst>
              <a:ext uri="{FF2B5EF4-FFF2-40B4-BE49-F238E27FC236}">
                <a16:creationId xmlns:a16="http://schemas.microsoft.com/office/drawing/2014/main" id="{2AFD9542-8C45-1340-2E31-488A589D7186}"/>
              </a:ext>
            </a:extLst>
          </p:cNvPr>
          <p:cNvSpPr txBox="1"/>
          <p:nvPr/>
        </p:nvSpPr>
        <p:spPr>
          <a:xfrm>
            <a:off x="166991" y="977611"/>
            <a:ext cx="112214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Non-heterosexual residents spend less time with family and friends vs their </a:t>
            </a:r>
            <a:r>
              <a:rPr lang="en-GB">
                <a:solidFill>
                  <a:prstClr val="black">
                    <a:lumMod val="65000"/>
                    <a:lumOff val="35000"/>
                  </a:prstClr>
                </a:solidFill>
                <a:latin typeface="Arial" panose="020B0604020202020204" pitchFamily="34" charset="0"/>
                <a:cs typeface="Arial" panose="020B0604020202020204" pitchFamily="34" charset="0"/>
              </a:rPr>
              <a:t>heterosexual</a:t>
            </a:r>
            <a:r>
              <a:rPr kumimoji="0" lang="en-GB" sz="18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counterparts </a:t>
            </a:r>
          </a:p>
        </p:txBody>
      </p:sp>
      <p:sp>
        <p:nvSpPr>
          <p:cNvPr id="14" name="TextBox 13">
            <a:extLst>
              <a:ext uri="{FF2B5EF4-FFF2-40B4-BE49-F238E27FC236}">
                <a16:creationId xmlns:a16="http://schemas.microsoft.com/office/drawing/2014/main" id="{DC855D9E-D386-35B4-3E78-E048A77875A8}"/>
              </a:ext>
            </a:extLst>
          </p:cNvPr>
          <p:cNvSpPr txBox="1"/>
          <p:nvPr/>
        </p:nvSpPr>
        <p:spPr>
          <a:xfrm>
            <a:off x="3948549" y="2132989"/>
            <a:ext cx="482055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Showing average hours per month spent doing this activity</a:t>
            </a:r>
          </a:p>
        </p:txBody>
      </p:sp>
    </p:spTree>
    <p:extLst>
      <p:ext uri="{BB962C8B-B14F-4D97-AF65-F5344CB8AC3E}">
        <p14:creationId xmlns:p14="http://schemas.microsoft.com/office/powerpoint/2010/main" val="457026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62D90-600B-0417-BA95-756B9B7DD92F}"/>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3971280B-1A39-413D-8DE6-CC36AEDC0A6C}"/>
              </a:ext>
            </a:extLst>
          </p:cNvPr>
          <p:cNvGraphicFramePr>
            <a:graphicFrameLocks noGrp="1"/>
          </p:cNvGraphicFramePr>
          <p:nvPr>
            <p:extLst>
              <p:ext uri="{D42A27DB-BD31-4B8C-83A1-F6EECF244321}">
                <p14:modId xmlns:p14="http://schemas.microsoft.com/office/powerpoint/2010/main" val="2880171913"/>
              </p:ext>
            </p:extLst>
          </p:nvPr>
        </p:nvGraphicFramePr>
        <p:xfrm>
          <a:off x="532211" y="4918837"/>
          <a:ext cx="5600734" cy="1706880"/>
        </p:xfrm>
        <a:graphic>
          <a:graphicData uri="http://schemas.openxmlformats.org/drawingml/2006/table">
            <a:tbl>
              <a:tblPr firstRow="1" bandRow="1">
                <a:tableStyleId>{69C7853C-536D-4A76-A0AE-DD22124D55A5}</a:tableStyleId>
              </a:tblPr>
              <a:tblGrid>
                <a:gridCol w="2800367">
                  <a:extLst>
                    <a:ext uri="{9D8B030D-6E8A-4147-A177-3AD203B41FA5}">
                      <a16:colId xmlns:a16="http://schemas.microsoft.com/office/drawing/2014/main" val="865011794"/>
                    </a:ext>
                  </a:extLst>
                </a:gridCol>
                <a:gridCol w="2800367">
                  <a:extLst>
                    <a:ext uri="{9D8B030D-6E8A-4147-A177-3AD203B41FA5}">
                      <a16:colId xmlns:a16="http://schemas.microsoft.com/office/drawing/2014/main" val="2178308933"/>
                    </a:ext>
                  </a:extLst>
                </a:gridCol>
              </a:tblGrid>
              <a:tr h="295396">
                <a:tc>
                  <a:txBody>
                    <a:bodyPr/>
                    <a:lstStyle/>
                    <a:p>
                      <a:pPr algn="ctr"/>
                      <a:r>
                        <a:rPr lang="en-GB" sz="1600">
                          <a:latin typeface="Arial" panose="020B0604020202020204" pitchFamily="34" charset="0"/>
                          <a:cs typeface="Arial" panose="020B0604020202020204" pitchFamily="34" charset="0"/>
                        </a:rPr>
                        <a:t>More time exercising</a:t>
                      </a:r>
                    </a:p>
                  </a:txBody>
                  <a:tcPr anchor="ctr"/>
                </a:tc>
                <a:tc>
                  <a:txBody>
                    <a:bodyPr/>
                    <a:lstStyle/>
                    <a:p>
                      <a:pPr algn="ctr"/>
                      <a:r>
                        <a:rPr lang="en-GB" sz="1600">
                          <a:latin typeface="Arial" panose="020B0604020202020204" pitchFamily="34" charset="0"/>
                          <a:cs typeface="Arial" panose="020B0604020202020204" pitchFamily="34" charset="0"/>
                        </a:rPr>
                        <a:t>Less time exercising</a:t>
                      </a:r>
                    </a:p>
                  </a:txBody>
                  <a:tcPr anchor="ctr"/>
                </a:tc>
                <a:extLst>
                  <a:ext uri="{0D108BD9-81ED-4DB2-BD59-A6C34878D82A}">
                    <a16:rowId xmlns:a16="http://schemas.microsoft.com/office/drawing/2014/main" val="3043988852"/>
                  </a:ext>
                </a:extLst>
              </a:tr>
              <a:tr h="99654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Males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Aged 55+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White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Higher educational attainment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Heterosexual</a:t>
                      </a:r>
                    </a:p>
                  </a:txBody>
                  <a:tcPr>
                    <a:solidFill>
                      <a:schemeClr val="bg2">
                        <a:alpha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Females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Aged 18-54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Ethnic minority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Lives with a disability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Lower educational attainment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Not heterosexual</a:t>
                      </a:r>
                    </a:p>
                  </a:txBody>
                  <a:tcPr>
                    <a:solidFill>
                      <a:schemeClr val="bg2">
                        <a:alpha val="40000"/>
                      </a:schemeClr>
                    </a:solidFill>
                  </a:tcPr>
                </a:tc>
                <a:extLst>
                  <a:ext uri="{0D108BD9-81ED-4DB2-BD59-A6C34878D82A}">
                    <a16:rowId xmlns:a16="http://schemas.microsoft.com/office/drawing/2014/main" val="534658902"/>
                  </a:ext>
                </a:extLst>
              </a:tr>
            </a:tbl>
          </a:graphicData>
        </a:graphic>
      </p:graphicFrame>
      <p:graphicFrame>
        <p:nvGraphicFramePr>
          <p:cNvPr id="9" name="Content Placeholder 5">
            <a:extLst>
              <a:ext uri="{FF2B5EF4-FFF2-40B4-BE49-F238E27FC236}">
                <a16:creationId xmlns:a16="http://schemas.microsoft.com/office/drawing/2014/main" id="{AB9C6E35-2A86-B6B4-4DD4-ED69C08847FF}"/>
              </a:ext>
            </a:extLst>
          </p:cNvPr>
          <p:cNvGraphicFramePr>
            <a:graphicFrameLocks noGrp="1"/>
          </p:cNvGraphicFramePr>
          <p:nvPr>
            <p:ph idx="1"/>
            <p:extLst>
              <p:ext uri="{D42A27DB-BD31-4B8C-83A1-F6EECF244321}">
                <p14:modId xmlns:p14="http://schemas.microsoft.com/office/powerpoint/2010/main" val="2384676970"/>
              </p:ext>
            </p:extLst>
          </p:nvPr>
        </p:nvGraphicFramePr>
        <p:xfrm>
          <a:off x="1652485" y="2358553"/>
          <a:ext cx="9311079" cy="239817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68D96ACD-4F5F-436A-6673-A11638E8E583}"/>
              </a:ext>
            </a:extLst>
          </p:cNvPr>
          <p:cNvSpPr txBox="1"/>
          <p:nvPr/>
        </p:nvSpPr>
        <p:spPr>
          <a:xfrm>
            <a:off x="6696364" y="6208520"/>
            <a:ext cx="3883826"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Q5. During an average month, how many hours do you spend on each of the following activities?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tx1">
                    <a:lumMod val="65000"/>
                    <a:lumOff val="35000"/>
                  </a:schemeClr>
                </a:solidFill>
                <a:latin typeface="Arial" panose="020B0604020202020204" pitchFamily="34" charset="0"/>
                <a:cs typeface="Arial" panose="020B0604020202020204" pitchFamily="34" charset="0"/>
              </a:rPr>
              <a:t>Unweighted sample </a:t>
            </a: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bases in chart parentheses</a:t>
            </a:r>
          </a:p>
        </p:txBody>
      </p:sp>
      <p:sp>
        <p:nvSpPr>
          <p:cNvPr id="2" name="TextBox 1">
            <a:extLst>
              <a:ext uri="{FF2B5EF4-FFF2-40B4-BE49-F238E27FC236}">
                <a16:creationId xmlns:a16="http://schemas.microsoft.com/office/drawing/2014/main" id="{1581021E-D8A0-C3F7-CEDF-04C5B392E2EB}"/>
              </a:ext>
            </a:extLst>
          </p:cNvPr>
          <p:cNvSpPr txBox="1"/>
          <p:nvPr/>
        </p:nvSpPr>
        <p:spPr>
          <a:xfrm>
            <a:off x="166991" y="3548217"/>
            <a:ext cx="1900411" cy="1015663"/>
          </a:xfrm>
          <a:prstGeom prst="rect">
            <a:avLst/>
          </a:prstGeom>
          <a:noFill/>
        </p:spPr>
        <p:txBody>
          <a:bodyPr wrap="square">
            <a:spAutoFit/>
          </a:bodyPr>
          <a:lstStyle/>
          <a:p>
            <a:pPr algn="ctr"/>
            <a:r>
              <a:rPr lang="en-US" sz="1200" b="1">
                <a:solidFill>
                  <a:schemeClr val="accent2"/>
                </a:solidFill>
                <a:effectLst/>
                <a:latin typeface="Arial" panose="020B0604020202020204" pitchFamily="34" charset="0"/>
                <a:ea typeface="Arial" panose="020B0604020202020204" pitchFamily="34" charset="0"/>
              </a:rPr>
              <a:t>Exercise – e.g. attending a sports club, attending a gym, running, going for a walk, yoga</a:t>
            </a:r>
            <a:endParaRPr lang="en-GB" sz="1200" b="1">
              <a:solidFill>
                <a:schemeClr val="accent2"/>
              </a:solidFill>
              <a:effectLst/>
              <a:latin typeface="Arial" panose="020B0604020202020204" pitchFamily="34" charset="0"/>
              <a:ea typeface="Arial" panose="020B0604020202020204" pitchFamily="34" charset="0"/>
            </a:endParaRPr>
          </a:p>
        </p:txBody>
      </p:sp>
      <p:grpSp>
        <p:nvGrpSpPr>
          <p:cNvPr id="3" name="Group 2">
            <a:extLst>
              <a:ext uri="{FF2B5EF4-FFF2-40B4-BE49-F238E27FC236}">
                <a16:creationId xmlns:a16="http://schemas.microsoft.com/office/drawing/2014/main" id="{90B75554-1C7C-E520-F24E-2974B2732B5A}"/>
              </a:ext>
            </a:extLst>
          </p:cNvPr>
          <p:cNvGrpSpPr/>
          <p:nvPr/>
        </p:nvGrpSpPr>
        <p:grpSpPr>
          <a:xfrm>
            <a:off x="584582" y="2513665"/>
            <a:ext cx="1065229" cy="1020791"/>
            <a:chOff x="6090581" y="1654645"/>
            <a:chExt cx="1065229" cy="1020791"/>
          </a:xfrm>
          <a:solidFill>
            <a:schemeClr val="accent2"/>
          </a:solidFill>
        </p:grpSpPr>
        <p:sp>
          <p:nvSpPr>
            <p:cNvPr id="10" name="Oval 9">
              <a:extLst>
                <a:ext uri="{FF2B5EF4-FFF2-40B4-BE49-F238E27FC236}">
                  <a16:creationId xmlns:a16="http://schemas.microsoft.com/office/drawing/2014/main" id="{818736C9-E3BD-0E9C-CDB5-97434D4C2576}"/>
                </a:ext>
                <a:ext uri="{C183D7F6-B498-43B3-948B-1728B52AA6E4}">
                  <adec:decorative xmlns:adec="http://schemas.microsoft.com/office/drawing/2017/decorative" val="1"/>
                </a:ext>
              </a:extLst>
            </p:cNvPr>
            <p:cNvSpPr/>
            <p:nvPr/>
          </p:nvSpPr>
          <p:spPr>
            <a:xfrm>
              <a:off x="6090581" y="1654645"/>
              <a:ext cx="1065229" cy="102079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Yoga with solid fill">
              <a:extLst>
                <a:ext uri="{FF2B5EF4-FFF2-40B4-BE49-F238E27FC236}">
                  <a16:creationId xmlns:a16="http://schemas.microsoft.com/office/drawing/2014/main" id="{55944D98-E914-27A5-5EF6-33472B7F49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19375" y="1837556"/>
              <a:ext cx="607641" cy="607641"/>
            </a:xfrm>
            <a:prstGeom prst="rect">
              <a:avLst/>
            </a:prstGeom>
          </p:spPr>
        </p:pic>
      </p:grpSp>
      <p:sp>
        <p:nvSpPr>
          <p:cNvPr id="18" name="Title 1">
            <a:extLst>
              <a:ext uri="{FF2B5EF4-FFF2-40B4-BE49-F238E27FC236}">
                <a16:creationId xmlns:a16="http://schemas.microsoft.com/office/drawing/2014/main" id="{3BEB863F-AA0D-9419-78C6-E00FC6F2E19E}"/>
              </a:ext>
            </a:extLst>
          </p:cNvPr>
          <p:cNvSpPr txBox="1">
            <a:spLocks/>
          </p:cNvSpPr>
          <p:nvPr/>
        </p:nvSpPr>
        <p:spPr>
          <a:xfrm>
            <a:off x="166992" y="302305"/>
            <a:ext cx="9049436" cy="6076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r>
              <a:rPr lang="en-GB" sz="2500"/>
              <a:t>More time spent exercising equates to greater positive feelings about social lives</a:t>
            </a:r>
          </a:p>
        </p:txBody>
      </p:sp>
      <p:sp>
        <p:nvSpPr>
          <p:cNvPr id="19" name="TextBox 18">
            <a:extLst>
              <a:ext uri="{FF2B5EF4-FFF2-40B4-BE49-F238E27FC236}">
                <a16:creationId xmlns:a16="http://schemas.microsoft.com/office/drawing/2014/main" id="{FC6F480A-86AB-E6A0-0820-BA065741D29C}"/>
              </a:ext>
            </a:extLst>
          </p:cNvPr>
          <p:cNvSpPr txBox="1"/>
          <p:nvPr/>
        </p:nvSpPr>
        <p:spPr>
          <a:xfrm>
            <a:off x="166991" y="977611"/>
            <a:ext cx="1122144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With this trend in mind, </a:t>
            </a:r>
            <a:r>
              <a:rPr lang="en-GB" sz="1600">
                <a:solidFill>
                  <a:prstClr val="black">
                    <a:lumMod val="65000"/>
                    <a:lumOff val="35000"/>
                  </a:prstClr>
                </a:solidFill>
                <a:latin typeface="Arial" panose="020B0604020202020204" pitchFamily="34" charset="0"/>
                <a:cs typeface="Arial" panose="020B0604020202020204" pitchFamily="34" charset="0"/>
              </a:rPr>
              <a:t>it is important to look at who is not able to spend so much time exercising – it appears there are greater barriers to exercising in the following groups – females, under 55s, lower income/higher deprivation, ethnic minorities, those not identifying as heterosexual, those with disabilities and those with lower educational attainment</a:t>
            </a:r>
            <a:endParaRPr kumimoji="0" lang="en-GB" sz="16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BC36F659-DC5C-4B0C-B24C-2535AA26EC6D}"/>
              </a:ext>
            </a:extLst>
          </p:cNvPr>
          <p:cNvSpPr txBox="1"/>
          <p:nvPr/>
        </p:nvSpPr>
        <p:spPr>
          <a:xfrm>
            <a:off x="3948549" y="2132989"/>
            <a:ext cx="482055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Showing average hours per month spent doing this activity</a:t>
            </a:r>
          </a:p>
        </p:txBody>
      </p:sp>
    </p:spTree>
    <p:extLst>
      <p:ext uri="{BB962C8B-B14F-4D97-AF65-F5344CB8AC3E}">
        <p14:creationId xmlns:p14="http://schemas.microsoft.com/office/powerpoint/2010/main" val="2692852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D4D6F-1611-E562-61C7-6EECA5AB5CF9}"/>
            </a:ext>
          </a:extLst>
        </p:cNvPr>
        <p:cNvGrpSpPr/>
        <p:nvPr/>
      </p:nvGrpSpPr>
      <p:grpSpPr>
        <a:xfrm>
          <a:off x="0" y="0"/>
          <a:ext cx="0" cy="0"/>
          <a:chOff x="0" y="0"/>
          <a:chExt cx="0" cy="0"/>
        </a:xfrm>
      </p:grpSpPr>
      <p:graphicFrame>
        <p:nvGraphicFramePr>
          <p:cNvPr id="9" name="Content Placeholder 5">
            <a:extLst>
              <a:ext uri="{FF2B5EF4-FFF2-40B4-BE49-F238E27FC236}">
                <a16:creationId xmlns:a16="http://schemas.microsoft.com/office/drawing/2014/main" id="{D01EB808-4500-DCFE-3551-AD83FBFC1DBA}"/>
              </a:ext>
            </a:extLst>
          </p:cNvPr>
          <p:cNvGraphicFramePr>
            <a:graphicFrameLocks noGrp="1"/>
          </p:cNvGraphicFramePr>
          <p:nvPr>
            <p:ph idx="1"/>
            <p:extLst>
              <p:ext uri="{D42A27DB-BD31-4B8C-83A1-F6EECF244321}">
                <p14:modId xmlns:p14="http://schemas.microsoft.com/office/powerpoint/2010/main" val="644287855"/>
              </p:ext>
            </p:extLst>
          </p:nvPr>
        </p:nvGraphicFramePr>
        <p:xfrm>
          <a:off x="1652485" y="2035282"/>
          <a:ext cx="9311079" cy="2164080"/>
        </p:xfrm>
        <a:graphic>
          <a:graphicData uri="http://schemas.openxmlformats.org/drawingml/2006/chart">
            <c:chart xmlns:c="http://schemas.openxmlformats.org/drawingml/2006/chart" xmlns:r="http://schemas.openxmlformats.org/officeDocument/2006/relationships" r:id="rId2"/>
          </a:graphicData>
        </a:graphic>
      </p:graphicFrame>
      <p:sp>
        <p:nvSpPr>
          <p:cNvPr id="18" name="Title 1">
            <a:extLst>
              <a:ext uri="{FF2B5EF4-FFF2-40B4-BE49-F238E27FC236}">
                <a16:creationId xmlns:a16="http://schemas.microsoft.com/office/drawing/2014/main" id="{E347887C-F8DA-7070-8A69-C18D0D97851E}"/>
              </a:ext>
            </a:extLst>
          </p:cNvPr>
          <p:cNvSpPr txBox="1">
            <a:spLocks/>
          </p:cNvSpPr>
          <p:nvPr/>
        </p:nvSpPr>
        <p:spPr>
          <a:xfrm>
            <a:off x="166992" y="302305"/>
            <a:ext cx="9049436" cy="6076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r>
              <a:rPr lang="en-GB" sz="2500"/>
              <a:t>Residents who spend more time involved in cultural activities, feel more positive about their social life</a:t>
            </a:r>
          </a:p>
        </p:txBody>
      </p:sp>
      <p:sp>
        <p:nvSpPr>
          <p:cNvPr id="19" name="TextBox 18">
            <a:extLst>
              <a:ext uri="{FF2B5EF4-FFF2-40B4-BE49-F238E27FC236}">
                <a16:creationId xmlns:a16="http://schemas.microsoft.com/office/drawing/2014/main" id="{BC53E245-6EB1-0391-61D1-EB6904D45FFD}"/>
              </a:ext>
            </a:extLst>
          </p:cNvPr>
          <p:cNvSpPr txBox="1"/>
          <p:nvPr/>
        </p:nvSpPr>
        <p:spPr>
          <a:xfrm>
            <a:off x="166991" y="977611"/>
            <a:ext cx="112214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solidFill>
                  <a:prstClr val="black">
                    <a:lumMod val="65000"/>
                    <a:lumOff val="35000"/>
                  </a:prstClr>
                </a:solidFill>
                <a:latin typeface="Arial" panose="020B0604020202020204" pitchFamily="34" charset="0"/>
                <a:cs typeface="Arial" panose="020B0604020202020204" pitchFamily="34" charset="0"/>
              </a:rPr>
              <a:t>Lower income/higher deprivation, economic inactivity, being female, from an ethnic minority, disabled and lower educational attainment are associated with less time spent doing cultural activities</a:t>
            </a:r>
            <a:endParaRPr kumimoji="0" lang="en-GB" sz="16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E243F32F-89AD-CB55-91DF-571AFDD199B4}"/>
              </a:ext>
            </a:extLst>
          </p:cNvPr>
          <p:cNvSpPr txBox="1"/>
          <p:nvPr/>
        </p:nvSpPr>
        <p:spPr>
          <a:xfrm>
            <a:off x="272720" y="3739104"/>
            <a:ext cx="1416709" cy="461665"/>
          </a:xfrm>
          <a:prstGeom prst="rect">
            <a:avLst/>
          </a:prstGeom>
          <a:noFill/>
        </p:spPr>
        <p:txBody>
          <a:bodyPr wrap="square" rtlCol="0">
            <a:spAutoFit/>
          </a:bodyPr>
          <a:lstStyle/>
          <a:p>
            <a:pPr algn="ctr"/>
            <a:r>
              <a:rPr lang="en-GB" sz="1200" b="1">
                <a:solidFill>
                  <a:schemeClr val="accent2"/>
                </a:solidFill>
                <a:effectLst/>
                <a:latin typeface="Arial" panose="020B0604020202020204" pitchFamily="34" charset="0"/>
                <a:ea typeface="Aptos" panose="020B0004020202020204" pitchFamily="34" charset="0"/>
                <a:cs typeface="Arial" panose="020B0604020202020204" pitchFamily="34" charset="0"/>
              </a:rPr>
              <a:t>Cultural activities</a:t>
            </a:r>
            <a:endParaRPr lang="en-GB" sz="1200" b="1">
              <a:solidFill>
                <a:schemeClr val="accent2"/>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EABBA3AC-3152-1E71-655D-553F952F547A}"/>
              </a:ext>
            </a:extLst>
          </p:cNvPr>
          <p:cNvGrpSpPr/>
          <p:nvPr/>
        </p:nvGrpSpPr>
        <p:grpSpPr>
          <a:xfrm>
            <a:off x="443086" y="2701738"/>
            <a:ext cx="1065229" cy="1020791"/>
            <a:chOff x="443086" y="2701738"/>
            <a:chExt cx="1065229" cy="1020791"/>
          </a:xfrm>
          <a:solidFill>
            <a:schemeClr val="accent2"/>
          </a:solidFill>
        </p:grpSpPr>
        <p:sp>
          <p:nvSpPr>
            <p:cNvPr id="6" name="Oval 5">
              <a:extLst>
                <a:ext uri="{FF2B5EF4-FFF2-40B4-BE49-F238E27FC236}">
                  <a16:creationId xmlns:a16="http://schemas.microsoft.com/office/drawing/2014/main" id="{5F215E31-6B0C-DE43-2432-0493374130DF}"/>
                </a:ext>
                <a:ext uri="{C183D7F6-B498-43B3-948B-1728B52AA6E4}">
                  <adec:decorative xmlns:adec="http://schemas.microsoft.com/office/drawing/2017/decorative" val="1"/>
                </a:ext>
              </a:extLst>
            </p:cNvPr>
            <p:cNvSpPr/>
            <p:nvPr/>
          </p:nvSpPr>
          <p:spPr>
            <a:xfrm>
              <a:off x="443086" y="2701738"/>
              <a:ext cx="1065229" cy="102079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Performance Curtains with solid fill">
              <a:extLst>
                <a:ext uri="{FF2B5EF4-FFF2-40B4-BE49-F238E27FC236}">
                  <a16:creationId xmlns:a16="http://schemas.microsoft.com/office/drawing/2014/main" id="{7FEE40F1-BD9C-F881-2016-3318C82BFB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765" y="2880594"/>
              <a:ext cx="649871" cy="649871"/>
            </a:xfrm>
            <a:prstGeom prst="rect">
              <a:avLst/>
            </a:prstGeom>
          </p:spPr>
        </p:pic>
      </p:grpSp>
      <p:sp>
        <p:nvSpPr>
          <p:cNvPr id="12" name="TextBox 11">
            <a:extLst>
              <a:ext uri="{FF2B5EF4-FFF2-40B4-BE49-F238E27FC236}">
                <a16:creationId xmlns:a16="http://schemas.microsoft.com/office/drawing/2014/main" id="{76355E07-2363-3C8F-BB4C-7C928EB63A8D}"/>
              </a:ext>
            </a:extLst>
          </p:cNvPr>
          <p:cNvSpPr txBox="1"/>
          <p:nvPr/>
        </p:nvSpPr>
        <p:spPr>
          <a:xfrm>
            <a:off x="3948549" y="1745064"/>
            <a:ext cx="482055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Showing average hours per month spent doing this activity</a:t>
            </a:r>
          </a:p>
        </p:txBody>
      </p:sp>
      <p:graphicFrame>
        <p:nvGraphicFramePr>
          <p:cNvPr id="2" name="Table 1">
            <a:extLst>
              <a:ext uri="{FF2B5EF4-FFF2-40B4-BE49-F238E27FC236}">
                <a16:creationId xmlns:a16="http://schemas.microsoft.com/office/drawing/2014/main" id="{63BB5BF7-C1EA-3FEC-9F20-F4F2E175096D}"/>
              </a:ext>
            </a:extLst>
          </p:cNvPr>
          <p:cNvGraphicFramePr>
            <a:graphicFrameLocks noGrp="1"/>
          </p:cNvGraphicFramePr>
          <p:nvPr>
            <p:extLst>
              <p:ext uri="{D42A27DB-BD31-4B8C-83A1-F6EECF244321}">
                <p14:modId xmlns:p14="http://schemas.microsoft.com/office/powerpoint/2010/main" val="4099809212"/>
              </p:ext>
            </p:extLst>
          </p:nvPr>
        </p:nvGraphicFramePr>
        <p:xfrm>
          <a:off x="210483" y="4526136"/>
          <a:ext cx="5600734" cy="2164080"/>
        </p:xfrm>
        <a:graphic>
          <a:graphicData uri="http://schemas.openxmlformats.org/drawingml/2006/table">
            <a:tbl>
              <a:tblPr firstRow="1" bandRow="1">
                <a:tableStyleId>{69C7853C-536D-4A76-A0AE-DD22124D55A5}</a:tableStyleId>
              </a:tblPr>
              <a:tblGrid>
                <a:gridCol w="2800367">
                  <a:extLst>
                    <a:ext uri="{9D8B030D-6E8A-4147-A177-3AD203B41FA5}">
                      <a16:colId xmlns:a16="http://schemas.microsoft.com/office/drawing/2014/main" val="865011794"/>
                    </a:ext>
                  </a:extLst>
                </a:gridCol>
                <a:gridCol w="2800367">
                  <a:extLst>
                    <a:ext uri="{9D8B030D-6E8A-4147-A177-3AD203B41FA5}">
                      <a16:colId xmlns:a16="http://schemas.microsoft.com/office/drawing/2014/main" val="2178308933"/>
                    </a:ext>
                  </a:extLst>
                </a:gridCol>
              </a:tblGrid>
              <a:tr h="295396">
                <a:tc>
                  <a:txBody>
                    <a:bodyPr/>
                    <a:lstStyle/>
                    <a:p>
                      <a:pPr algn="ctr"/>
                      <a:r>
                        <a:rPr lang="en-GB" sz="1600">
                          <a:latin typeface="Arial" panose="020B0604020202020204" pitchFamily="34" charset="0"/>
                          <a:cs typeface="Arial" panose="020B0604020202020204" pitchFamily="34" charset="0"/>
                        </a:rPr>
                        <a:t>More time involved in cultural activities</a:t>
                      </a:r>
                    </a:p>
                  </a:txBody>
                  <a:tcPr anchor="ctr"/>
                </a:tc>
                <a:tc>
                  <a:txBody>
                    <a:bodyPr/>
                    <a:lstStyle/>
                    <a:p>
                      <a:pPr algn="ctr"/>
                      <a:r>
                        <a:rPr lang="en-GB" sz="1600">
                          <a:latin typeface="Arial" panose="020B0604020202020204" pitchFamily="34" charset="0"/>
                          <a:cs typeface="Arial" panose="020B0604020202020204" pitchFamily="34" charset="0"/>
                        </a:rPr>
                        <a:t>Less time involved in cultural activities</a:t>
                      </a:r>
                    </a:p>
                  </a:txBody>
                  <a:tcPr anchor="ctr"/>
                </a:tc>
                <a:extLst>
                  <a:ext uri="{0D108BD9-81ED-4DB2-BD59-A6C34878D82A}">
                    <a16:rowId xmlns:a16="http://schemas.microsoft.com/office/drawing/2014/main" val="3043988852"/>
                  </a:ext>
                </a:extLst>
              </a:tr>
              <a:tr h="99654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Males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White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Higher educational attainment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Heterosexual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Higher household income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Economically active </a:t>
                      </a:r>
                    </a:p>
                  </a:txBody>
                  <a:tcPr>
                    <a:solidFill>
                      <a:schemeClr val="bg2">
                        <a:alpha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Females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Ethnic minority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Lives with a disability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Lower educational attainment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Not heterosexual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Lower household income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Economically inactive </a:t>
                      </a:r>
                    </a:p>
                  </a:txBody>
                  <a:tcPr>
                    <a:solidFill>
                      <a:schemeClr val="bg2">
                        <a:alpha val="40000"/>
                      </a:schemeClr>
                    </a:solidFill>
                  </a:tcPr>
                </a:tc>
                <a:extLst>
                  <a:ext uri="{0D108BD9-81ED-4DB2-BD59-A6C34878D82A}">
                    <a16:rowId xmlns:a16="http://schemas.microsoft.com/office/drawing/2014/main" val="534658902"/>
                  </a:ext>
                </a:extLst>
              </a:tr>
            </a:tbl>
          </a:graphicData>
        </a:graphic>
      </p:graphicFrame>
      <p:sp>
        <p:nvSpPr>
          <p:cNvPr id="3" name="TextBox 2">
            <a:extLst>
              <a:ext uri="{FF2B5EF4-FFF2-40B4-BE49-F238E27FC236}">
                <a16:creationId xmlns:a16="http://schemas.microsoft.com/office/drawing/2014/main" id="{4881075E-3B1F-18D9-E6D6-A1741F320739}"/>
              </a:ext>
            </a:extLst>
          </p:cNvPr>
          <p:cNvSpPr txBox="1"/>
          <p:nvPr/>
        </p:nvSpPr>
        <p:spPr>
          <a:xfrm>
            <a:off x="6696364" y="6208520"/>
            <a:ext cx="3883826"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Q5. During an average month, how many hours do you spend on each of the following activities?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tx1">
                    <a:lumMod val="65000"/>
                    <a:lumOff val="35000"/>
                  </a:schemeClr>
                </a:solidFill>
                <a:latin typeface="Arial" panose="020B0604020202020204" pitchFamily="34" charset="0"/>
                <a:cs typeface="Arial" panose="020B0604020202020204" pitchFamily="34" charset="0"/>
              </a:rPr>
              <a:t>Unweighted sample </a:t>
            </a: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bases in chart parentheses</a:t>
            </a:r>
          </a:p>
        </p:txBody>
      </p:sp>
    </p:spTree>
    <p:extLst>
      <p:ext uri="{BB962C8B-B14F-4D97-AF65-F5344CB8AC3E}">
        <p14:creationId xmlns:p14="http://schemas.microsoft.com/office/powerpoint/2010/main" val="2798318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72727-3CFF-F76A-6D82-5D798416A28A}"/>
              </a:ext>
            </a:extLst>
          </p:cNvPr>
          <p:cNvSpPr>
            <a:spLocks noGrp="1"/>
          </p:cNvSpPr>
          <p:nvPr>
            <p:ph type="title"/>
          </p:nvPr>
        </p:nvSpPr>
        <p:spPr/>
        <p:txBody>
          <a:bodyPr/>
          <a:lstStyle/>
          <a:p>
            <a:r>
              <a:rPr lang="en-GB"/>
              <a:t>Background and Objectives</a:t>
            </a:r>
          </a:p>
        </p:txBody>
      </p:sp>
      <p:sp>
        <p:nvSpPr>
          <p:cNvPr id="3" name="Content Placeholder 2">
            <a:extLst>
              <a:ext uri="{FF2B5EF4-FFF2-40B4-BE49-F238E27FC236}">
                <a16:creationId xmlns:a16="http://schemas.microsoft.com/office/drawing/2014/main" id="{29B82601-699C-54B5-4A1B-2EAE7D6BF358}"/>
              </a:ext>
            </a:extLst>
          </p:cNvPr>
          <p:cNvSpPr>
            <a:spLocks noGrp="1"/>
          </p:cNvSpPr>
          <p:nvPr>
            <p:ph idx="1"/>
          </p:nvPr>
        </p:nvSpPr>
        <p:spPr>
          <a:xfrm>
            <a:off x="838200" y="1825625"/>
            <a:ext cx="4719918" cy="3418728"/>
          </a:xfrm>
          <a:solidFill>
            <a:schemeClr val="accent2">
              <a:lumMod val="20000"/>
              <a:lumOff val="80000"/>
            </a:schemeClr>
          </a:solidFill>
        </p:spPr>
        <p:txBody>
          <a:bodyPr>
            <a:normAutofit/>
          </a:bodyPr>
          <a:lstStyle/>
          <a:p>
            <a:pPr>
              <a:lnSpc>
                <a:spcPct val="115000"/>
              </a:lnSpc>
              <a:spcAft>
                <a:spcPts val="1000"/>
              </a:spcAft>
              <a:buNone/>
            </a:pPr>
            <a:r>
              <a:rPr lang="en-GB" sz="1200">
                <a:solidFill>
                  <a:schemeClr val="tx1">
                    <a:lumMod val="65000"/>
                    <a:lumOff val="35000"/>
                  </a:schemeClr>
                </a:solidFill>
                <a:effectLst/>
                <a:ea typeface="Calibri" panose="020F0502020204030204" pitchFamily="34" charset="0"/>
              </a:rPr>
              <a:t>The Birmingham Commonwealth Games in 2022 did not utilise its entire budget allocation. The Department for Culture, Media and Sport (DCMS) agreed to return the unused funds to the region, in the form of a Legacy Fund, which aims to build on the community-based initiatives associated with the Games. Part of the funding has been allocated to the WMCA’s Inclusive Communities programme. The aim of this programme is to strengthen ongoing work around social capital, social inclusion, social infrastructure and social mobility. </a:t>
            </a:r>
          </a:p>
          <a:p>
            <a:pPr>
              <a:lnSpc>
                <a:spcPct val="115000"/>
              </a:lnSpc>
              <a:spcAft>
                <a:spcPts val="1000"/>
              </a:spcAft>
              <a:buNone/>
            </a:pPr>
            <a:r>
              <a:rPr lang="en-GB" sz="1200">
                <a:solidFill>
                  <a:schemeClr val="tx1">
                    <a:lumMod val="65000"/>
                    <a:lumOff val="35000"/>
                  </a:schemeClr>
                </a:solidFill>
                <a:effectLst/>
                <a:ea typeface="Calibri" panose="020F0502020204030204" pitchFamily="34" charset="0"/>
              </a:rPr>
              <a:t>Through this programme, WMCA have highlighted the need to find out more about communities in the West Midlands – including how residents feel about belonging to their neighbourhood, the opportunities for themselves and their families, and what they would like to see improve in the future.   </a:t>
            </a:r>
          </a:p>
          <a:p>
            <a:endParaRPr lang="en-GB" sz="1800">
              <a:solidFill>
                <a:schemeClr val="tx1">
                  <a:lumMod val="65000"/>
                  <a:lumOff val="35000"/>
                </a:schemeClr>
              </a:solidFill>
            </a:endParaRPr>
          </a:p>
        </p:txBody>
      </p:sp>
      <p:sp>
        <p:nvSpPr>
          <p:cNvPr id="4" name="Content Placeholder 2">
            <a:extLst>
              <a:ext uri="{FF2B5EF4-FFF2-40B4-BE49-F238E27FC236}">
                <a16:creationId xmlns:a16="http://schemas.microsoft.com/office/drawing/2014/main" id="{1677BAE1-2C99-66F0-5EB7-14E697A31E56}"/>
              </a:ext>
            </a:extLst>
          </p:cNvPr>
          <p:cNvSpPr txBox="1">
            <a:spLocks/>
          </p:cNvSpPr>
          <p:nvPr/>
        </p:nvSpPr>
        <p:spPr>
          <a:xfrm>
            <a:off x="6001870" y="1825625"/>
            <a:ext cx="4719918" cy="3418728"/>
          </a:xfrm>
          <a:prstGeom prst="rect">
            <a:avLst/>
          </a:prstGeom>
          <a:solidFill>
            <a:schemeClr val="accent2">
              <a:lumMod val="20000"/>
              <a:lumOff val="80000"/>
            </a:schemeClr>
          </a:solidFill>
        </p:spPr>
        <p:txBody>
          <a:bodyPr vert="horz" lIns="91440" tIns="45720" rIns="91440" bIns="45720" rtlCol="0">
            <a:normAutofit lnSpcReduction="10000"/>
          </a:bodyPr>
          <a:lstStyle>
            <a:lvl1pPr indent="0">
              <a:lnSpc>
                <a:spcPct val="115000"/>
              </a:lnSpc>
              <a:spcBef>
                <a:spcPts val="1000"/>
              </a:spcBef>
              <a:spcAft>
                <a:spcPts val="1000"/>
              </a:spcAft>
              <a:buFont typeface="Arial" panose="020B0604020202020204" pitchFamily="34" charset="0"/>
              <a:buNone/>
              <a:defRPr sz="1200">
                <a:solidFill>
                  <a:srgbClr val="000000"/>
                </a:solidFill>
                <a:effectLst/>
                <a:latin typeface="Arial" panose="020B0604020202020204" pitchFamily="34" charset="0"/>
                <a:ea typeface="Calibri" panose="020F050202020403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lumMod val="75000"/>
                    <a:lumOff val="25000"/>
                  </a:schemeClr>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lumMod val="75000"/>
                    <a:lumOff val="25000"/>
                  </a:schemeClr>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lumMod val="75000"/>
                    <a:lumOff val="25000"/>
                  </a:schemeClr>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lumMod val="75000"/>
                    <a:lumOff val="25000"/>
                  </a:schemeClr>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solidFill>
                  <a:schemeClr val="tx1">
                    <a:lumMod val="65000"/>
                    <a:lumOff val="35000"/>
                  </a:schemeClr>
                </a:solidFill>
              </a:rPr>
              <a:t>The WMCA have commissioned this survey to gather insights into residents' opinions and experiences, enabling WMCA to make more informed, inclusive, and effective decisions. By understanding residents’ needs, WMCA can better ensure its policies are equitable, responsive to ever-changing needs, and foster greater trust, transparency, and regional cohesion.</a:t>
            </a:r>
          </a:p>
          <a:p>
            <a:r>
              <a:rPr lang="en-GB" dirty="0">
                <a:solidFill>
                  <a:schemeClr val="tx1">
                    <a:lumMod val="65000"/>
                    <a:lumOff val="35000"/>
                  </a:schemeClr>
                </a:solidFill>
              </a:rPr>
              <a:t>This survey plays a key role in aligning decision-making with the long-term vision for the West Midlands, helping WMCA better understand the extent to which it shares a common understanding with residents and communities. Additionally, the WMCA Household Survey will address data gaps in existing regional and national datasets, providing valuable evidence at both the WMCA and local authority levels. The insights gained will help inform WMCA’s approach to inclusion and other policy areas aimed at reducing inequalities across the region.</a:t>
            </a:r>
          </a:p>
          <a:p>
            <a:endParaRPr lang="en-GB" dirty="0">
              <a:solidFill>
                <a:schemeClr val="tx1">
                  <a:lumMod val="65000"/>
                  <a:lumOff val="35000"/>
                </a:schemeClr>
              </a:solidFill>
            </a:endParaRPr>
          </a:p>
        </p:txBody>
      </p:sp>
    </p:spTree>
    <p:extLst>
      <p:ext uri="{BB962C8B-B14F-4D97-AF65-F5344CB8AC3E}">
        <p14:creationId xmlns:p14="http://schemas.microsoft.com/office/powerpoint/2010/main" val="4158922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a:extLst>
              <a:ext uri="{FF2B5EF4-FFF2-40B4-BE49-F238E27FC236}">
                <a16:creationId xmlns:a16="http://schemas.microsoft.com/office/drawing/2014/main" id="{383C386D-E087-12BB-3CAF-2526F9E866A0}"/>
              </a:ext>
            </a:extLst>
          </p:cNvPr>
          <p:cNvGraphicFramePr>
            <a:graphicFrameLocks/>
          </p:cNvGraphicFramePr>
          <p:nvPr>
            <p:extLst>
              <p:ext uri="{D42A27DB-BD31-4B8C-83A1-F6EECF244321}">
                <p14:modId xmlns:p14="http://schemas.microsoft.com/office/powerpoint/2010/main" val="3339282413"/>
              </p:ext>
            </p:extLst>
          </p:nvPr>
        </p:nvGraphicFramePr>
        <p:xfrm>
          <a:off x="-74976" y="1696663"/>
          <a:ext cx="10169236" cy="432456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89792E86-B953-2FCA-6549-875BCF458808}"/>
              </a:ext>
            </a:extLst>
          </p:cNvPr>
          <p:cNvSpPr txBox="1"/>
          <p:nvPr/>
        </p:nvSpPr>
        <p:spPr>
          <a:xfrm>
            <a:off x="3223492" y="6230171"/>
            <a:ext cx="7278944" cy="553998"/>
          </a:xfrm>
          <a:prstGeom prst="rect">
            <a:avLst/>
          </a:prstGeom>
        </p:spPr>
        <p:txBody>
          <a:bodyPr wrap="square" lIns="0" tIns="0" rIns="0" bIns="0" rtlCol="0" anchor="ctr" anchorCtr="0">
            <a:spAutoFit/>
          </a:bodyPr>
          <a:lstStyle/>
          <a:p>
            <a:pPr algn="r">
              <a:defRPr/>
            </a:pPr>
            <a:r>
              <a:rPr lang="en-GB" sz="1200">
                <a:solidFill>
                  <a:schemeClr val="tx1">
                    <a:lumMod val="65000"/>
                    <a:lumOff val="35000"/>
                  </a:schemeClr>
                </a:solidFill>
                <a:latin typeface="Arial" panose="020B0604020202020204" pitchFamily="34" charset="0"/>
                <a:cs typeface="Arial" panose="020B0604020202020204" pitchFamily="34" charset="0"/>
              </a:rPr>
              <a:t>Q5. During an average month, how many hours do you spend on each of the following activities? </a:t>
            </a:r>
            <a:endParaRPr lang="en-GB" sz="1200">
              <a:solidFill>
                <a:prstClr val="black">
                  <a:lumMod val="75000"/>
                  <a:lumOff val="25000"/>
                </a:prstClr>
              </a:solidFill>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prstClr val="black">
                    <a:lumMod val="75000"/>
                    <a:lumOff val="25000"/>
                  </a:prstClr>
                </a:solidFill>
                <a:latin typeface="Arial" panose="020B0604020202020204" pitchFamily="34" charset="0"/>
                <a:cs typeface="Arial" panose="020B0604020202020204" pitchFamily="34" charset="0"/>
              </a:rPr>
              <a:t>Q6. How do you feel about your social life?</a:t>
            </a:r>
            <a:endPar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Unweighted sample bases in parentheses</a:t>
            </a:r>
          </a:p>
        </p:txBody>
      </p:sp>
      <p:sp>
        <p:nvSpPr>
          <p:cNvPr id="7" name="Title 1">
            <a:extLst>
              <a:ext uri="{FF2B5EF4-FFF2-40B4-BE49-F238E27FC236}">
                <a16:creationId xmlns:a16="http://schemas.microsoft.com/office/drawing/2014/main" id="{1F12D776-D57F-F769-D2B5-EFE2C144788C}"/>
              </a:ext>
            </a:extLst>
          </p:cNvPr>
          <p:cNvSpPr>
            <a:spLocks noGrp="1"/>
          </p:cNvSpPr>
          <p:nvPr>
            <p:ph type="title"/>
          </p:nvPr>
        </p:nvSpPr>
        <p:spPr>
          <a:xfrm>
            <a:off x="307558" y="543311"/>
            <a:ext cx="9013222" cy="607641"/>
          </a:xfrm>
        </p:spPr>
        <p:txBody>
          <a:bodyPr vert="horz" lIns="91440" tIns="45720" rIns="91440" bIns="45720" rtlCol="0" anchor="ctr">
            <a:normAutofit fontScale="90000"/>
          </a:bodyPr>
          <a:lstStyle/>
          <a:p>
            <a:r>
              <a:rPr lang="en-GB" sz="2800"/>
              <a:t>While generally more social activity = more positive sentiment about social life, it is important to note that less social activity does not all always generate negativity</a:t>
            </a:r>
          </a:p>
        </p:txBody>
      </p:sp>
      <p:sp>
        <p:nvSpPr>
          <p:cNvPr id="10" name="TextBox 9">
            <a:extLst>
              <a:ext uri="{FF2B5EF4-FFF2-40B4-BE49-F238E27FC236}">
                <a16:creationId xmlns:a16="http://schemas.microsoft.com/office/drawing/2014/main" id="{1C8E3D5E-59F3-F769-7437-90E5F0435FA6}"/>
              </a:ext>
            </a:extLst>
          </p:cNvPr>
          <p:cNvSpPr txBox="1"/>
          <p:nvPr/>
        </p:nvSpPr>
        <p:spPr>
          <a:xfrm>
            <a:off x="307558" y="1399037"/>
            <a:ext cx="10305024" cy="369332"/>
          </a:xfrm>
          <a:prstGeom prst="rect">
            <a:avLst/>
          </a:prstGeom>
          <a:noFill/>
        </p:spPr>
        <p:txBody>
          <a:bodyPr wrap="square">
            <a:spAutoFit/>
          </a:bodyPr>
          <a:lstStyle/>
          <a:p>
            <a:r>
              <a:rPr lang="en-GB">
                <a:solidFill>
                  <a:schemeClr val="tx1">
                    <a:lumMod val="65000"/>
                    <a:lumOff val="35000"/>
                  </a:schemeClr>
                </a:solidFill>
                <a:latin typeface="Arial" panose="020B0604020202020204" pitchFamily="34" charset="0"/>
                <a:cs typeface="Arial" panose="020B0604020202020204" pitchFamily="34" charset="0"/>
              </a:rPr>
              <a:t>M</a:t>
            </a:r>
            <a:r>
              <a:rPr lang="en-GB" sz="1800">
                <a:solidFill>
                  <a:schemeClr val="tx1">
                    <a:lumMod val="65000"/>
                    <a:lumOff val="35000"/>
                  </a:schemeClr>
                </a:solidFill>
                <a:latin typeface="Arial" panose="020B0604020202020204" pitchFamily="34" charset="0"/>
                <a:cs typeface="Arial" panose="020B0604020202020204" pitchFamily="34" charset="0"/>
              </a:rPr>
              <a:t>ore than half (56%) of those who are less socially active, feel positive about their social life</a:t>
            </a:r>
            <a:endParaRPr lang="en-GB">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9091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B6EE5-1B33-9E55-1410-FBF4941D23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58B6FE-066F-00E5-F292-BEA52501D038}"/>
              </a:ext>
            </a:extLst>
          </p:cNvPr>
          <p:cNvSpPr>
            <a:spLocks noGrp="1"/>
          </p:cNvSpPr>
          <p:nvPr>
            <p:ph type="title"/>
          </p:nvPr>
        </p:nvSpPr>
        <p:spPr>
          <a:xfrm>
            <a:off x="166992" y="515830"/>
            <a:ext cx="8851502" cy="607641"/>
          </a:xfrm>
        </p:spPr>
        <p:txBody>
          <a:bodyPr>
            <a:normAutofit fontScale="90000"/>
          </a:bodyPr>
          <a:lstStyle/>
          <a:p>
            <a:r>
              <a:rPr lang="en-GB" sz="2800"/>
              <a:t>Residents who feel positive about their social life put it down to spending a lot of time with family and friends and having supportive friends</a:t>
            </a:r>
          </a:p>
        </p:txBody>
      </p:sp>
      <p:sp>
        <p:nvSpPr>
          <p:cNvPr id="5" name="TextBox 4">
            <a:extLst>
              <a:ext uri="{FF2B5EF4-FFF2-40B4-BE49-F238E27FC236}">
                <a16:creationId xmlns:a16="http://schemas.microsoft.com/office/drawing/2014/main" id="{D9D4B006-6EBF-4B19-9CAE-CBB53F4ED1C7}"/>
              </a:ext>
            </a:extLst>
          </p:cNvPr>
          <p:cNvSpPr txBox="1"/>
          <p:nvPr/>
        </p:nvSpPr>
        <p:spPr>
          <a:xfrm>
            <a:off x="1900518" y="6248645"/>
            <a:ext cx="8601917"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Q7. Please can you explain your answer?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Unweighted sample base: 1791 </a:t>
            </a: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those who were positive about their social life and answered the question</a:t>
            </a: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Showing responses provided by &gt;2% of respondents </a:t>
            </a:r>
          </a:p>
        </p:txBody>
      </p:sp>
      <p:graphicFrame>
        <p:nvGraphicFramePr>
          <p:cNvPr id="10" name="Content Placeholder 5">
            <a:extLst>
              <a:ext uri="{FF2B5EF4-FFF2-40B4-BE49-F238E27FC236}">
                <a16:creationId xmlns:a16="http://schemas.microsoft.com/office/drawing/2014/main" id="{D042EA9C-E8A4-D073-582F-A748EFDDBF6F}"/>
              </a:ext>
            </a:extLst>
          </p:cNvPr>
          <p:cNvGraphicFramePr>
            <a:graphicFrameLocks noGrp="1"/>
          </p:cNvGraphicFramePr>
          <p:nvPr>
            <p:ph idx="1"/>
            <p:extLst>
              <p:ext uri="{D42A27DB-BD31-4B8C-83A1-F6EECF244321}">
                <p14:modId xmlns:p14="http://schemas.microsoft.com/office/powerpoint/2010/main" val="3994268574"/>
              </p:ext>
            </p:extLst>
          </p:nvPr>
        </p:nvGraphicFramePr>
        <p:xfrm>
          <a:off x="1054545" y="2025337"/>
          <a:ext cx="7963949" cy="33839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1808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5F3B3-1D8D-EABB-9DFE-F86D72CE41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A77EA6-1F1E-EEA0-FD58-0184D11B1A90}"/>
              </a:ext>
            </a:extLst>
          </p:cNvPr>
          <p:cNvSpPr>
            <a:spLocks noGrp="1"/>
          </p:cNvSpPr>
          <p:nvPr>
            <p:ph type="title"/>
          </p:nvPr>
        </p:nvSpPr>
        <p:spPr>
          <a:xfrm>
            <a:off x="166993" y="228413"/>
            <a:ext cx="9124790" cy="607641"/>
          </a:xfrm>
        </p:spPr>
        <p:txBody>
          <a:bodyPr>
            <a:normAutofit/>
          </a:bodyPr>
          <a:lstStyle/>
          <a:p>
            <a:r>
              <a:rPr lang="en-GB" sz="2800"/>
              <a:t>Illustrative positive comments about social life</a:t>
            </a:r>
          </a:p>
        </p:txBody>
      </p:sp>
      <p:sp>
        <p:nvSpPr>
          <p:cNvPr id="5" name="TextBox 4">
            <a:extLst>
              <a:ext uri="{FF2B5EF4-FFF2-40B4-BE49-F238E27FC236}">
                <a16:creationId xmlns:a16="http://schemas.microsoft.com/office/drawing/2014/main" id="{539B8000-0712-D3FE-0343-7180D4F402F6}"/>
              </a:ext>
            </a:extLst>
          </p:cNvPr>
          <p:cNvSpPr txBox="1"/>
          <p:nvPr/>
        </p:nvSpPr>
        <p:spPr>
          <a:xfrm>
            <a:off x="2115127" y="6442576"/>
            <a:ext cx="8387308"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Q7. Please can you explain your answer?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Unweighted sample base: 1791 (those who were positive about their social life and who answered the question)</a:t>
            </a:r>
          </a:p>
        </p:txBody>
      </p:sp>
      <p:sp>
        <p:nvSpPr>
          <p:cNvPr id="6" name="TextBox 5">
            <a:extLst>
              <a:ext uri="{FF2B5EF4-FFF2-40B4-BE49-F238E27FC236}">
                <a16:creationId xmlns:a16="http://schemas.microsoft.com/office/drawing/2014/main" id="{13E85CBE-F379-AEC5-411D-5D1788646764}"/>
              </a:ext>
            </a:extLst>
          </p:cNvPr>
          <p:cNvSpPr txBox="1"/>
          <p:nvPr/>
        </p:nvSpPr>
        <p:spPr>
          <a:xfrm>
            <a:off x="1147619" y="2732966"/>
            <a:ext cx="4431146"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enjoy regularly meeting up with friends and family”</a:t>
            </a:r>
          </a:p>
        </p:txBody>
      </p:sp>
      <p:sp>
        <p:nvSpPr>
          <p:cNvPr id="9" name="TextBox 8">
            <a:extLst>
              <a:ext uri="{FF2B5EF4-FFF2-40B4-BE49-F238E27FC236}">
                <a16:creationId xmlns:a16="http://schemas.microsoft.com/office/drawing/2014/main" id="{6D173822-2DC6-F27E-8469-C52DDC40B6C3}"/>
              </a:ext>
            </a:extLst>
          </p:cNvPr>
          <p:cNvSpPr txBox="1"/>
          <p:nvPr/>
        </p:nvSpPr>
        <p:spPr>
          <a:xfrm>
            <a:off x="3065318" y="3197197"/>
            <a:ext cx="7112001"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“I’m lucky as I have a large group of friends. Also friends online I keep in touch with”</a:t>
            </a:r>
          </a:p>
        </p:txBody>
      </p:sp>
      <p:sp>
        <p:nvSpPr>
          <p:cNvPr id="11" name="TextBox 10">
            <a:extLst>
              <a:ext uri="{FF2B5EF4-FFF2-40B4-BE49-F238E27FC236}">
                <a16:creationId xmlns:a16="http://schemas.microsoft.com/office/drawing/2014/main" id="{BCECFCD2-09FD-612C-20A1-1F07E251B0C2}"/>
              </a:ext>
            </a:extLst>
          </p:cNvPr>
          <p:cNvSpPr txBox="1"/>
          <p:nvPr/>
        </p:nvSpPr>
        <p:spPr>
          <a:xfrm>
            <a:off x="1542473" y="2061976"/>
            <a:ext cx="4970319"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have a small group of close friends &amp; I am happy with that”</a:t>
            </a:r>
          </a:p>
        </p:txBody>
      </p:sp>
      <p:sp>
        <p:nvSpPr>
          <p:cNvPr id="15" name="TextBox 14">
            <a:extLst>
              <a:ext uri="{FF2B5EF4-FFF2-40B4-BE49-F238E27FC236}">
                <a16:creationId xmlns:a16="http://schemas.microsoft.com/office/drawing/2014/main" id="{81379BF8-421D-8A7B-CEA4-A84DC5AC5BDB}"/>
              </a:ext>
            </a:extLst>
          </p:cNvPr>
          <p:cNvSpPr txBox="1"/>
          <p:nvPr/>
        </p:nvSpPr>
        <p:spPr>
          <a:xfrm>
            <a:off x="404091" y="3754488"/>
            <a:ext cx="5470236"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“It’s great to be with our family, especially sons and granddaughter”</a:t>
            </a:r>
          </a:p>
        </p:txBody>
      </p:sp>
      <p:sp>
        <p:nvSpPr>
          <p:cNvPr id="19" name="TextBox 18">
            <a:extLst>
              <a:ext uri="{FF2B5EF4-FFF2-40B4-BE49-F238E27FC236}">
                <a16:creationId xmlns:a16="http://schemas.microsoft.com/office/drawing/2014/main" id="{5F699BD1-E0C9-6D25-BA27-8D4E5478E842}"/>
              </a:ext>
            </a:extLst>
          </p:cNvPr>
          <p:cNvSpPr txBox="1"/>
          <p:nvPr/>
        </p:nvSpPr>
        <p:spPr>
          <a:xfrm>
            <a:off x="6141767" y="2564005"/>
            <a:ext cx="4728649"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“Spending time with family and friends is essential in life”</a:t>
            </a:r>
          </a:p>
        </p:txBody>
      </p:sp>
      <p:sp>
        <p:nvSpPr>
          <p:cNvPr id="23" name="TextBox 22">
            <a:extLst>
              <a:ext uri="{FF2B5EF4-FFF2-40B4-BE49-F238E27FC236}">
                <a16:creationId xmlns:a16="http://schemas.microsoft.com/office/drawing/2014/main" id="{FDF99079-3CFD-A276-E074-6FA295B641B4}"/>
              </a:ext>
            </a:extLst>
          </p:cNvPr>
          <p:cNvSpPr txBox="1"/>
          <p:nvPr/>
        </p:nvSpPr>
        <p:spPr>
          <a:xfrm>
            <a:off x="2067006" y="4801860"/>
            <a:ext cx="7372558"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have a small but close and loyal group of friends and I stay in touch with them regularly”</a:t>
            </a:r>
          </a:p>
        </p:txBody>
      </p:sp>
      <p:sp>
        <p:nvSpPr>
          <p:cNvPr id="25" name="TextBox 24">
            <a:extLst>
              <a:ext uri="{FF2B5EF4-FFF2-40B4-BE49-F238E27FC236}">
                <a16:creationId xmlns:a16="http://schemas.microsoft.com/office/drawing/2014/main" id="{AF345229-4A13-F016-B77B-4F07FC852826}"/>
              </a:ext>
            </a:extLst>
          </p:cNvPr>
          <p:cNvSpPr txBox="1"/>
          <p:nvPr/>
        </p:nvSpPr>
        <p:spPr>
          <a:xfrm>
            <a:off x="6936509" y="1488279"/>
            <a:ext cx="4431146" cy="523220"/>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feel positive about my social life as I have strong connections with family, friends, and my community”</a:t>
            </a:r>
          </a:p>
        </p:txBody>
      </p:sp>
      <p:sp>
        <p:nvSpPr>
          <p:cNvPr id="29" name="TextBox 28">
            <a:extLst>
              <a:ext uri="{FF2B5EF4-FFF2-40B4-BE49-F238E27FC236}">
                <a16:creationId xmlns:a16="http://schemas.microsoft.com/office/drawing/2014/main" id="{0E42EE83-EAD2-4429-3469-A9B980D3A0F7}"/>
              </a:ext>
            </a:extLst>
          </p:cNvPr>
          <p:cNvSpPr txBox="1"/>
          <p:nvPr/>
        </p:nvSpPr>
        <p:spPr>
          <a:xfrm>
            <a:off x="5071133" y="4194743"/>
            <a:ext cx="6100618"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“It gives me joy to connect with my family so I feel confident and positive”</a:t>
            </a:r>
          </a:p>
        </p:txBody>
      </p:sp>
      <p:sp>
        <p:nvSpPr>
          <p:cNvPr id="33" name="TextBox 32">
            <a:extLst>
              <a:ext uri="{FF2B5EF4-FFF2-40B4-BE49-F238E27FC236}">
                <a16:creationId xmlns:a16="http://schemas.microsoft.com/office/drawing/2014/main" id="{0BFF6D2C-F1ED-FEFD-BEC1-12A4340B7EDA}"/>
              </a:ext>
            </a:extLst>
          </p:cNvPr>
          <p:cNvSpPr txBox="1"/>
          <p:nvPr/>
        </p:nvSpPr>
        <p:spPr>
          <a:xfrm>
            <a:off x="1147618" y="5489474"/>
            <a:ext cx="7238999" cy="523220"/>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“These are positive and good for mental health, looking forward to it being more active when partner retires in the future”</a:t>
            </a:r>
          </a:p>
        </p:txBody>
      </p:sp>
      <p:sp>
        <p:nvSpPr>
          <p:cNvPr id="36" name="TextBox 35">
            <a:extLst>
              <a:ext uri="{FF2B5EF4-FFF2-40B4-BE49-F238E27FC236}">
                <a16:creationId xmlns:a16="http://schemas.microsoft.com/office/drawing/2014/main" id="{17B30133-6DCC-0A4C-715A-AB087D01A758}"/>
              </a:ext>
            </a:extLst>
          </p:cNvPr>
          <p:cNvSpPr txBox="1"/>
          <p:nvPr/>
        </p:nvSpPr>
        <p:spPr>
          <a:xfrm>
            <a:off x="480290" y="1280839"/>
            <a:ext cx="6100618" cy="523220"/>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love to spend time with friends and relatives, I am quite lucky in the fact that I have a decent family structure around me”</a:t>
            </a:r>
          </a:p>
        </p:txBody>
      </p:sp>
    </p:spTree>
    <p:extLst>
      <p:ext uri="{BB962C8B-B14F-4D97-AF65-F5344CB8AC3E}">
        <p14:creationId xmlns:p14="http://schemas.microsoft.com/office/powerpoint/2010/main" val="2923934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557BA-9E41-D1EA-0A1F-F96355C29A0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6EE6C71-8DC9-767E-97C3-EB398307A287}"/>
              </a:ext>
            </a:extLst>
          </p:cNvPr>
          <p:cNvSpPr txBox="1"/>
          <p:nvPr/>
        </p:nvSpPr>
        <p:spPr>
          <a:xfrm>
            <a:off x="1900518" y="6294826"/>
            <a:ext cx="8601917"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Q7. Please can you explain your answer?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Unweighted sample base: </a:t>
            </a:r>
            <a:r>
              <a:rPr lang="en-US" sz="1200" dirty="0">
                <a:solidFill>
                  <a:schemeClr val="tx1">
                    <a:lumMod val="65000"/>
                    <a:lumOff val="35000"/>
                  </a:schemeClr>
                </a:solidFill>
                <a:latin typeface="Arial" panose="020B0604020202020204" pitchFamily="34" charset="0"/>
                <a:cs typeface="Arial" panose="020B0604020202020204" pitchFamily="34" charset="0"/>
              </a:rPr>
              <a:t>309</a:t>
            </a:r>
            <a:r>
              <a:rPr kumimoji="0" lang="en-US"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those who were negative about their social life and answered the question</a:t>
            </a:r>
            <a:r>
              <a:rPr kumimoji="0" lang="en-GB"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Showing responses provided by &gt;2% of respondents </a:t>
            </a:r>
          </a:p>
        </p:txBody>
      </p:sp>
      <p:graphicFrame>
        <p:nvGraphicFramePr>
          <p:cNvPr id="10" name="Content Placeholder 5">
            <a:extLst>
              <a:ext uri="{FF2B5EF4-FFF2-40B4-BE49-F238E27FC236}">
                <a16:creationId xmlns:a16="http://schemas.microsoft.com/office/drawing/2014/main" id="{1039116D-2B8C-1416-6CFA-9F58A3179C8F}"/>
              </a:ext>
            </a:extLst>
          </p:cNvPr>
          <p:cNvGraphicFramePr>
            <a:graphicFrameLocks noGrp="1"/>
          </p:cNvGraphicFramePr>
          <p:nvPr>
            <p:ph idx="1"/>
            <p:extLst>
              <p:ext uri="{D42A27DB-BD31-4B8C-83A1-F6EECF244321}">
                <p14:modId xmlns:p14="http://schemas.microsoft.com/office/powerpoint/2010/main" val="3308488719"/>
              </p:ext>
            </p:extLst>
          </p:nvPr>
        </p:nvGraphicFramePr>
        <p:xfrm>
          <a:off x="371054" y="1551710"/>
          <a:ext cx="9030749" cy="442421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DDCDF8FB-9020-BB12-D04D-DFE8ED085199}"/>
              </a:ext>
            </a:extLst>
          </p:cNvPr>
          <p:cNvSpPr>
            <a:spLocks noGrp="1"/>
          </p:cNvSpPr>
          <p:nvPr>
            <p:ph type="title"/>
          </p:nvPr>
        </p:nvSpPr>
        <p:spPr>
          <a:xfrm>
            <a:off x="166992" y="395758"/>
            <a:ext cx="8851502" cy="607641"/>
          </a:xfrm>
        </p:spPr>
        <p:txBody>
          <a:bodyPr>
            <a:normAutofit fontScale="90000"/>
          </a:bodyPr>
          <a:lstStyle/>
          <a:p>
            <a:r>
              <a:rPr lang="en-GB" sz="2800"/>
              <a:t>Negative sentiment about residents’ social lives are driven by not having friends, not going out enough and issues maintaining friendships</a:t>
            </a:r>
          </a:p>
        </p:txBody>
      </p:sp>
    </p:spTree>
    <p:extLst>
      <p:ext uri="{BB962C8B-B14F-4D97-AF65-F5344CB8AC3E}">
        <p14:creationId xmlns:p14="http://schemas.microsoft.com/office/powerpoint/2010/main" val="1393408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2C627-DAC4-E61E-0852-8FFAED93B7A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455C080-7174-0775-4ACC-D7769BE0B284}"/>
              </a:ext>
            </a:extLst>
          </p:cNvPr>
          <p:cNvSpPr txBox="1"/>
          <p:nvPr/>
        </p:nvSpPr>
        <p:spPr>
          <a:xfrm>
            <a:off x="2115127" y="6442576"/>
            <a:ext cx="8387308"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Q7. Please can you explain your answer?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Unweighted sample base: 309 (those who were negative about social life and who answered the question)</a:t>
            </a:r>
          </a:p>
        </p:txBody>
      </p:sp>
      <p:sp>
        <p:nvSpPr>
          <p:cNvPr id="36" name="Title 1">
            <a:extLst>
              <a:ext uri="{FF2B5EF4-FFF2-40B4-BE49-F238E27FC236}">
                <a16:creationId xmlns:a16="http://schemas.microsoft.com/office/drawing/2014/main" id="{5FD5ABDE-2F09-625C-5E6A-F6931AD2DCE7}"/>
              </a:ext>
            </a:extLst>
          </p:cNvPr>
          <p:cNvSpPr txBox="1">
            <a:spLocks/>
          </p:cNvSpPr>
          <p:nvPr/>
        </p:nvSpPr>
        <p:spPr>
          <a:xfrm>
            <a:off x="166993" y="228413"/>
            <a:ext cx="9124790" cy="6076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500" b="1" i="0" u="none" strike="noStrike" kern="1200" cap="none" spc="0" normalizeH="0" baseline="0" noProof="0">
                <a:ln>
                  <a:noFill/>
                </a:ln>
                <a:solidFill>
                  <a:srgbClr val="EE7624"/>
                </a:solidFill>
                <a:effectLst/>
                <a:uLnTx/>
                <a:uFillTx/>
                <a:latin typeface="Arial" panose="020B0604020202020204" pitchFamily="34" charset="0"/>
                <a:ea typeface="+mj-ea"/>
                <a:cs typeface="Arial" panose="020B0604020202020204" pitchFamily="34" charset="0"/>
              </a:rPr>
              <a:t>Illustrative negative comments about social</a:t>
            </a:r>
          </a:p>
        </p:txBody>
      </p:sp>
      <p:sp>
        <p:nvSpPr>
          <p:cNvPr id="6" name="TextBox 5">
            <a:extLst>
              <a:ext uri="{FF2B5EF4-FFF2-40B4-BE49-F238E27FC236}">
                <a16:creationId xmlns:a16="http://schemas.microsoft.com/office/drawing/2014/main" id="{F8B6BB4E-7D33-1CC5-31A9-706D4C15FCF3}"/>
              </a:ext>
            </a:extLst>
          </p:cNvPr>
          <p:cNvSpPr txBox="1"/>
          <p:nvPr/>
        </p:nvSpPr>
        <p:spPr>
          <a:xfrm>
            <a:off x="611909" y="1211997"/>
            <a:ext cx="4618181"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“Maybe due to my age I don't feel enthusiastic anymore”</a:t>
            </a:r>
          </a:p>
        </p:txBody>
      </p:sp>
      <p:sp>
        <p:nvSpPr>
          <p:cNvPr id="9" name="TextBox 8">
            <a:extLst>
              <a:ext uri="{FF2B5EF4-FFF2-40B4-BE49-F238E27FC236}">
                <a16:creationId xmlns:a16="http://schemas.microsoft.com/office/drawing/2014/main" id="{84E977D3-1B52-6550-B83C-D561E00AD8EC}"/>
              </a:ext>
            </a:extLst>
          </p:cNvPr>
          <p:cNvSpPr txBox="1"/>
          <p:nvPr/>
        </p:nvSpPr>
        <p:spPr>
          <a:xfrm>
            <a:off x="3041073" y="2992735"/>
            <a:ext cx="6100618" cy="523220"/>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“Events have made me miserable and depressed. Tend to stay at home and remain isolated. I am not good company for socialising so avoid it”</a:t>
            </a:r>
          </a:p>
        </p:txBody>
      </p:sp>
      <p:sp>
        <p:nvSpPr>
          <p:cNvPr id="12" name="TextBox 11">
            <a:extLst>
              <a:ext uri="{FF2B5EF4-FFF2-40B4-BE49-F238E27FC236}">
                <a16:creationId xmlns:a16="http://schemas.microsoft.com/office/drawing/2014/main" id="{5051AB1C-4EDA-C5F2-53DB-3A6DBF123DD3}"/>
              </a:ext>
            </a:extLst>
          </p:cNvPr>
          <p:cNvSpPr txBox="1"/>
          <p:nvPr/>
        </p:nvSpPr>
        <p:spPr>
          <a:xfrm>
            <a:off x="7170417" y="5658005"/>
            <a:ext cx="1715655"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feel left behind”</a:t>
            </a:r>
          </a:p>
        </p:txBody>
      </p:sp>
      <p:sp>
        <p:nvSpPr>
          <p:cNvPr id="15" name="TextBox 14">
            <a:extLst>
              <a:ext uri="{FF2B5EF4-FFF2-40B4-BE49-F238E27FC236}">
                <a16:creationId xmlns:a16="http://schemas.microsoft.com/office/drawing/2014/main" id="{DF6A833B-24D1-4C98-3AD1-E39295EC4E8D}"/>
              </a:ext>
            </a:extLst>
          </p:cNvPr>
          <p:cNvSpPr txBox="1"/>
          <p:nvPr/>
        </p:nvSpPr>
        <p:spPr>
          <a:xfrm>
            <a:off x="7170417" y="3838860"/>
            <a:ext cx="3332018"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don’t go out, I have no one to go with”</a:t>
            </a:r>
          </a:p>
        </p:txBody>
      </p:sp>
      <p:sp>
        <p:nvSpPr>
          <p:cNvPr id="18" name="TextBox 17">
            <a:extLst>
              <a:ext uri="{FF2B5EF4-FFF2-40B4-BE49-F238E27FC236}">
                <a16:creationId xmlns:a16="http://schemas.microsoft.com/office/drawing/2014/main" id="{F75AF9F8-4D03-BFFD-63BA-C3BA534D84F5}"/>
              </a:ext>
            </a:extLst>
          </p:cNvPr>
          <p:cNvSpPr txBox="1"/>
          <p:nvPr/>
        </p:nvSpPr>
        <p:spPr>
          <a:xfrm>
            <a:off x="2552700" y="4571030"/>
            <a:ext cx="6100618" cy="738664"/>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don't have friends in real life and just a couple of online friends. I have a difficult relationship with my mum due to her alcohol consumption and the way she treats me, so feel alienated from family”</a:t>
            </a:r>
          </a:p>
        </p:txBody>
      </p:sp>
      <p:sp>
        <p:nvSpPr>
          <p:cNvPr id="20" name="TextBox 19">
            <a:extLst>
              <a:ext uri="{FF2B5EF4-FFF2-40B4-BE49-F238E27FC236}">
                <a16:creationId xmlns:a16="http://schemas.microsoft.com/office/drawing/2014/main" id="{06991716-7809-597C-DBF0-892F34A38166}"/>
              </a:ext>
            </a:extLst>
          </p:cNvPr>
          <p:cNvSpPr txBox="1"/>
          <p:nvPr/>
        </p:nvSpPr>
        <p:spPr>
          <a:xfrm>
            <a:off x="6091382" y="2174946"/>
            <a:ext cx="5123873" cy="523220"/>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am not sure it feels like due to lack of motivation and nothing happening around me it seems like I am wasting my youth”</a:t>
            </a:r>
          </a:p>
        </p:txBody>
      </p:sp>
      <p:sp>
        <p:nvSpPr>
          <p:cNvPr id="23" name="TextBox 22">
            <a:extLst>
              <a:ext uri="{FF2B5EF4-FFF2-40B4-BE49-F238E27FC236}">
                <a16:creationId xmlns:a16="http://schemas.microsoft.com/office/drawing/2014/main" id="{B69A78EF-38CB-22EE-5063-E6DFB709E4AF}"/>
              </a:ext>
            </a:extLst>
          </p:cNvPr>
          <p:cNvSpPr txBox="1"/>
          <p:nvPr/>
        </p:nvSpPr>
        <p:spPr>
          <a:xfrm>
            <a:off x="5618018" y="1544264"/>
            <a:ext cx="6100618"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don't have a girlfriend or any serious friends so I feel isolated and lonely”</a:t>
            </a:r>
          </a:p>
        </p:txBody>
      </p:sp>
      <p:sp>
        <p:nvSpPr>
          <p:cNvPr id="28" name="TextBox 27">
            <a:extLst>
              <a:ext uri="{FF2B5EF4-FFF2-40B4-BE49-F238E27FC236}">
                <a16:creationId xmlns:a16="http://schemas.microsoft.com/office/drawing/2014/main" id="{12D3B2B1-B1CA-B8C5-09AE-A219341C6B57}"/>
              </a:ext>
            </a:extLst>
          </p:cNvPr>
          <p:cNvSpPr txBox="1"/>
          <p:nvPr/>
        </p:nvSpPr>
        <p:spPr>
          <a:xfrm>
            <a:off x="611909" y="5679772"/>
            <a:ext cx="5715000"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feel like I am not sociable, people can easily get bored around me”</a:t>
            </a:r>
          </a:p>
        </p:txBody>
      </p:sp>
      <p:sp>
        <p:nvSpPr>
          <p:cNvPr id="30" name="TextBox 29">
            <a:extLst>
              <a:ext uri="{FF2B5EF4-FFF2-40B4-BE49-F238E27FC236}">
                <a16:creationId xmlns:a16="http://schemas.microsoft.com/office/drawing/2014/main" id="{E594F509-F6B4-3847-019A-C0284D12727D}"/>
              </a:ext>
            </a:extLst>
          </p:cNvPr>
          <p:cNvSpPr txBox="1"/>
          <p:nvPr/>
        </p:nvSpPr>
        <p:spPr>
          <a:xfrm>
            <a:off x="1129146" y="2108623"/>
            <a:ext cx="4378036" cy="523220"/>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“My friends are far away and there is no community spirit where I live, no one talks to you”</a:t>
            </a:r>
          </a:p>
        </p:txBody>
      </p:sp>
      <p:sp>
        <p:nvSpPr>
          <p:cNvPr id="33" name="TextBox 32">
            <a:extLst>
              <a:ext uri="{FF2B5EF4-FFF2-40B4-BE49-F238E27FC236}">
                <a16:creationId xmlns:a16="http://schemas.microsoft.com/office/drawing/2014/main" id="{5A4C07F7-B519-D080-82CD-7E5978EC8D87}"/>
              </a:ext>
            </a:extLst>
          </p:cNvPr>
          <p:cNvSpPr txBox="1"/>
          <p:nvPr/>
        </p:nvSpPr>
        <p:spPr>
          <a:xfrm>
            <a:off x="333246" y="3755937"/>
            <a:ext cx="6390825" cy="523220"/>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“I’m quite introverted and prefer to stay indoors. The only time I socialise is when I either really need to go out or when I have made plans with my friends”</a:t>
            </a:r>
          </a:p>
        </p:txBody>
      </p:sp>
    </p:spTree>
    <p:extLst>
      <p:ext uri="{BB962C8B-B14F-4D97-AF65-F5344CB8AC3E}">
        <p14:creationId xmlns:p14="http://schemas.microsoft.com/office/powerpoint/2010/main" val="3109143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593AD-AEF9-0F3A-154A-4D1B8E022CE1}"/>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878DF699-9E43-4A66-13D7-4BC8E63F6F12}"/>
              </a:ext>
            </a:extLst>
          </p:cNvPr>
          <p:cNvSpPr txBox="1"/>
          <p:nvPr/>
        </p:nvSpPr>
        <p:spPr>
          <a:xfrm>
            <a:off x="839288" y="1653072"/>
            <a:ext cx="4479237" cy="4616648"/>
          </a:xfrm>
          <a:prstGeom prst="rect">
            <a:avLst/>
          </a:prstGeom>
          <a:solidFill>
            <a:schemeClr val="accent2"/>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Broad characteristics of </a:t>
            </a:r>
            <a:r>
              <a:rPr lang="en-GB" sz="1400" b="1">
                <a:solidFill>
                  <a:schemeClr val="bg1"/>
                </a:solidFill>
                <a:latin typeface="Arial" panose="020B0604020202020204" pitchFamily="34" charset="0"/>
                <a:cs typeface="Arial" panose="020B0604020202020204" pitchFamily="34" charset="0"/>
              </a:rPr>
              <a:t>t</a:t>
            </a:r>
            <a:r>
              <a:rPr kumimoji="0" lang="en-GB" sz="14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hose who feel more negative about their social life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Female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Live alone</a:t>
            </a:r>
          </a:p>
          <a:p>
            <a:pPr marL="285750" indent="-285750">
              <a:buFont typeface="Arial" panose="020B0604020202020204" pitchFamily="34" charset="0"/>
              <a:buChar char="•"/>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Live with a disability or long-term health condition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E</a:t>
            </a:r>
            <a:r>
              <a:rPr kumimoji="0" lang="en-GB" sz="1400" b="0" i="0" u="none" strike="noStrike" kern="1200" cap="none" spc="0" normalizeH="0" baseline="0" noProof="0" err="1">
                <a:ln>
                  <a:noFill/>
                </a:ln>
                <a:solidFill>
                  <a:schemeClr val="bg1"/>
                </a:solidFill>
                <a:effectLst/>
                <a:uLnTx/>
                <a:uFillTx/>
                <a:latin typeface="Arial" panose="020B0604020202020204" pitchFamily="34" charset="0"/>
                <a:ea typeface="+mn-ea"/>
                <a:cs typeface="Arial" panose="020B0604020202020204" pitchFamily="34" charset="0"/>
              </a:rPr>
              <a:t>conomically</a:t>
            </a: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inactive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Experiencing greater deprivation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Lower educational attainment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No religion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White</a:t>
            </a:r>
            <a:endParaRPr lang="en-GB" sz="140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400">
                <a:solidFill>
                  <a:schemeClr val="bg1"/>
                </a:solidFill>
                <a:latin typeface="Arial" panose="020B0604020202020204" pitchFamily="34" charset="0"/>
                <a:cs typeface="Arial" panose="020B0604020202020204" pitchFamily="34" charset="0"/>
              </a:rPr>
              <a:t>Less socially active/ a</a:t>
            </a:r>
            <a:r>
              <a:rPr kumimoji="0" lang="en-GB" sz="1400" b="0" i="0" u="none" strike="noStrike" kern="1200" cap="none" spc="0" normalizeH="0" baseline="0" noProof="0" err="1">
                <a:ln>
                  <a:noFill/>
                </a:ln>
                <a:solidFill>
                  <a:schemeClr val="bg1"/>
                </a:solidFill>
                <a:effectLst/>
                <a:uLnTx/>
                <a:uFillTx/>
                <a:latin typeface="Arial" panose="020B0604020202020204" pitchFamily="34" charset="0"/>
                <a:ea typeface="+mn-ea"/>
                <a:cs typeface="Arial" panose="020B0604020202020204" pitchFamily="34" charset="0"/>
              </a:rPr>
              <a:t>ctive</a:t>
            </a: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in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Feel less connected to/ welcome in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schemeClr val="bg1"/>
                </a:solidFill>
                <a:latin typeface="Arial" panose="020B0604020202020204" pitchFamily="34" charset="0"/>
                <a:cs typeface="Arial" panose="020B0604020202020204" pitchFamily="34" charset="0"/>
              </a:rPr>
              <a:t>Less likely to have </a:t>
            </a: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people to rely 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schemeClr val="bg1"/>
                </a:solidFill>
                <a:latin typeface="Arial" panose="020B0604020202020204" pitchFamily="34" charset="0"/>
                <a:cs typeface="Arial" panose="020B0604020202020204" pitchFamily="34" charset="0"/>
              </a:rPr>
              <a:t>Seek more connection to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Less likely to trust people in neighbourhood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More likely to be negative about their area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schemeClr val="bg1"/>
                </a:solidFill>
                <a:latin typeface="Arial" panose="020B0604020202020204" pitchFamily="34" charset="0"/>
                <a:cs typeface="Arial" panose="020B0604020202020204" pitchFamily="34" charset="0"/>
              </a:rPr>
              <a:t>Less digitally confident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schemeClr val="bg1"/>
                </a:solidFill>
                <a:latin typeface="Arial" panose="020B0604020202020204" pitchFamily="34" charset="0"/>
                <a:cs typeface="Arial" panose="020B0604020202020204" pitchFamily="34" charset="0"/>
              </a:rPr>
              <a:t>Feel negative about time spent on social media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schemeClr val="bg1"/>
                </a:solidFill>
                <a:latin typeface="Arial" panose="020B0604020202020204" pitchFamily="34" charset="0"/>
                <a:cs typeface="Arial" panose="020B0604020202020204" pitchFamily="34" charset="0"/>
              </a:rPr>
              <a:t>Feel other people’s lives seem better than theirs (on social media)</a:t>
            </a:r>
          </a:p>
        </p:txBody>
      </p:sp>
      <p:sp>
        <p:nvSpPr>
          <p:cNvPr id="7" name="Title 1">
            <a:extLst>
              <a:ext uri="{FF2B5EF4-FFF2-40B4-BE49-F238E27FC236}">
                <a16:creationId xmlns:a16="http://schemas.microsoft.com/office/drawing/2014/main" id="{C9573CC7-40F7-E7B7-6665-AC946C518D26}"/>
              </a:ext>
            </a:extLst>
          </p:cNvPr>
          <p:cNvSpPr>
            <a:spLocks noGrp="1"/>
          </p:cNvSpPr>
          <p:nvPr>
            <p:ph type="title"/>
          </p:nvPr>
        </p:nvSpPr>
        <p:spPr>
          <a:xfrm>
            <a:off x="166991" y="237651"/>
            <a:ext cx="9002887" cy="607641"/>
          </a:xfrm>
        </p:spPr>
        <p:txBody>
          <a:bodyPr>
            <a:normAutofit fontScale="90000"/>
          </a:bodyPr>
          <a:lstStyle/>
          <a:p>
            <a:r>
              <a:rPr lang="en-GB" sz="2800"/>
              <a:t>Profile of those who feel negative about their social life</a:t>
            </a:r>
          </a:p>
        </p:txBody>
      </p:sp>
      <p:sp>
        <p:nvSpPr>
          <p:cNvPr id="2" name="TextBox 1">
            <a:extLst>
              <a:ext uri="{FF2B5EF4-FFF2-40B4-BE49-F238E27FC236}">
                <a16:creationId xmlns:a16="http://schemas.microsoft.com/office/drawing/2014/main" id="{F7D3B35C-E2F6-A22D-F77A-B6D184561712}"/>
              </a:ext>
            </a:extLst>
          </p:cNvPr>
          <p:cNvSpPr txBox="1"/>
          <p:nvPr/>
        </p:nvSpPr>
        <p:spPr>
          <a:xfrm>
            <a:off x="5681382" y="1981990"/>
            <a:ext cx="4478400" cy="2246769"/>
          </a:xfrm>
          <a:prstGeom prst="rect">
            <a:avLst/>
          </a:prstGeom>
          <a:solidFill>
            <a:schemeClr val="accent2">
              <a:lumMod val="20000"/>
              <a:lumOff val="80000"/>
            </a:schemeClr>
          </a:solidFill>
          <a:ln>
            <a:solidFill>
              <a:schemeClr val="accent2"/>
            </a:solidFill>
          </a:ln>
        </p:spPr>
        <p:txBody>
          <a:bodyPr wrap="square" rtlCol="0">
            <a:spAutoFit/>
          </a:bodyPr>
          <a:lstStyle/>
          <a:p>
            <a:r>
              <a:rPr lang="en-GB" sz="1400" b="1">
                <a:solidFill>
                  <a:schemeClr val="tx1">
                    <a:lumMod val="65000"/>
                    <a:lumOff val="35000"/>
                  </a:schemeClr>
                </a:solidFill>
                <a:latin typeface="Arial" panose="020B0604020202020204" pitchFamily="34" charset="0"/>
                <a:cs typeface="Arial" panose="020B0604020202020204" pitchFamily="34" charset="0"/>
              </a:rPr>
              <a:t>Those who feel negative about their social life are</a:t>
            </a:r>
            <a:r>
              <a:rPr lang="en-GB" sz="1400">
                <a:solidFill>
                  <a:schemeClr val="tx1">
                    <a:lumMod val="65000"/>
                    <a:lumOff val="35000"/>
                  </a:schemeClr>
                </a:solidFill>
                <a:latin typeface="Arial" panose="020B0604020202020204" pitchFamily="34" charset="0"/>
                <a:cs typeface="Arial" panose="020B0604020202020204" pitchFamily="34" charset="0"/>
              </a:rPr>
              <a:t> more likely than those who feel positive or neutral to wish for changes to their social life, particularly:</a:t>
            </a:r>
          </a:p>
          <a:p>
            <a:endParaRPr lang="en-GB" sz="140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To have more money</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To have more confidence to go out</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To have alternative ways to meet new people</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To have a safer neighbourhood to meet people</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To have easily accessible and suitable places to meet people</a:t>
            </a:r>
          </a:p>
        </p:txBody>
      </p:sp>
      <p:grpSp>
        <p:nvGrpSpPr>
          <p:cNvPr id="3" name="Group 2">
            <a:extLst>
              <a:ext uri="{FF2B5EF4-FFF2-40B4-BE49-F238E27FC236}">
                <a16:creationId xmlns:a16="http://schemas.microsoft.com/office/drawing/2014/main" id="{37050041-979A-0A93-D69D-A9C36BF1C621}"/>
              </a:ext>
            </a:extLst>
          </p:cNvPr>
          <p:cNvGrpSpPr/>
          <p:nvPr/>
        </p:nvGrpSpPr>
        <p:grpSpPr>
          <a:xfrm>
            <a:off x="5681382" y="4526197"/>
            <a:ext cx="1065229" cy="1020791"/>
            <a:chOff x="327768" y="1842012"/>
            <a:chExt cx="1065229" cy="1020791"/>
          </a:xfrm>
        </p:grpSpPr>
        <p:sp>
          <p:nvSpPr>
            <p:cNvPr id="4" name="Oval 3">
              <a:extLst>
                <a:ext uri="{FF2B5EF4-FFF2-40B4-BE49-F238E27FC236}">
                  <a16:creationId xmlns:a16="http://schemas.microsoft.com/office/drawing/2014/main" id="{28067182-F5DA-A76A-9B0A-91A4D6050823}"/>
                </a:ext>
                <a:ext uri="{C183D7F6-B498-43B3-948B-1728B52AA6E4}">
                  <adec:decorative xmlns:adec="http://schemas.microsoft.com/office/drawing/2017/decorative" val="1"/>
                </a:ext>
              </a:extLst>
            </p:cNvPr>
            <p:cNvSpPr/>
            <p:nvPr/>
          </p:nvSpPr>
          <p:spPr>
            <a:xfrm>
              <a:off x="327768" y="1842012"/>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Sad face with solid fill with solid fill">
              <a:extLst>
                <a:ext uri="{FF2B5EF4-FFF2-40B4-BE49-F238E27FC236}">
                  <a16:creationId xmlns:a16="http://schemas.microsoft.com/office/drawing/2014/main" id="{4E917E72-B915-770E-F517-BBB05BF026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5765" y="1937789"/>
              <a:ext cx="829235" cy="829235"/>
            </a:xfrm>
            <a:prstGeom prst="rect">
              <a:avLst/>
            </a:prstGeom>
          </p:spPr>
        </p:pic>
      </p:grpSp>
      <p:sp>
        <p:nvSpPr>
          <p:cNvPr id="6" name="TextBox 5">
            <a:extLst>
              <a:ext uri="{FF2B5EF4-FFF2-40B4-BE49-F238E27FC236}">
                <a16:creationId xmlns:a16="http://schemas.microsoft.com/office/drawing/2014/main" id="{09475AB3-7005-1938-DFF6-F3C4F84077A9}"/>
              </a:ext>
            </a:extLst>
          </p:cNvPr>
          <p:cNvSpPr txBox="1"/>
          <p:nvPr/>
        </p:nvSpPr>
        <p:spPr>
          <a:xfrm>
            <a:off x="4581601" y="6217672"/>
            <a:ext cx="5984758"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Arial" panose="020B0604020202020204" pitchFamily="34" charset="0"/>
                <a:cs typeface="Arial" panose="020B0604020202020204" pitchFamily="34" charset="0"/>
              </a:rPr>
              <a:t>Q6. How do you feel about your social life?</a:t>
            </a:r>
          </a:p>
          <a:p>
            <a:pPr algn="r">
              <a:defRPr/>
            </a:pPr>
            <a:r>
              <a:rPr kumimoji="0" lang="en-US"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Q8. What changes, if any, would you like to make to your social life? I would like:</a:t>
            </a:r>
            <a:endParaRPr kumimoji="0" lang="en-GB"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Unweighted sample base: 309 (those who feel negative about their social</a:t>
            </a:r>
            <a:r>
              <a:rPr lang="en-US" sz="1200" dirty="0">
                <a:solidFill>
                  <a:schemeClr val="tx1">
                    <a:lumMod val="65000"/>
                    <a:lumOff val="35000"/>
                  </a:schemeClr>
                </a:solidFill>
                <a:latin typeface="Arial" panose="020B0604020202020204" pitchFamily="34" charset="0"/>
                <a:cs typeface="Arial" panose="020B0604020202020204" pitchFamily="34" charset="0"/>
              </a:rPr>
              <a:t>l life)</a:t>
            </a:r>
            <a:endParaRPr kumimoji="0" lang="en-US"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BEBAE219-765D-17BF-9828-2387729A11EE}"/>
              </a:ext>
            </a:extLst>
          </p:cNvPr>
          <p:cNvSpPr txBox="1"/>
          <p:nvPr/>
        </p:nvSpPr>
        <p:spPr>
          <a:xfrm>
            <a:off x="166992" y="787721"/>
            <a:ext cx="944317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Those who feel most negative about their social life would like to have more money, more confidence, and changes to their environment to make it easier to meet people</a:t>
            </a:r>
          </a:p>
        </p:txBody>
      </p:sp>
    </p:spTree>
    <p:extLst>
      <p:ext uri="{BB962C8B-B14F-4D97-AF65-F5344CB8AC3E}">
        <p14:creationId xmlns:p14="http://schemas.microsoft.com/office/powerpoint/2010/main" val="2821538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8C249-8DFF-8182-EC1B-F3A6E864FB43}"/>
            </a:ext>
          </a:extLst>
        </p:cNvPr>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4EC41523-A572-0E3A-FD96-65C089169C31}"/>
              </a:ext>
            </a:extLst>
          </p:cNvPr>
          <p:cNvGraphicFramePr>
            <a:graphicFrameLocks noGrp="1"/>
          </p:cNvGraphicFramePr>
          <p:nvPr>
            <p:ph idx="1"/>
            <p:extLst>
              <p:ext uri="{D42A27DB-BD31-4B8C-83A1-F6EECF244321}">
                <p14:modId xmlns:p14="http://schemas.microsoft.com/office/powerpoint/2010/main" val="1471960151"/>
              </p:ext>
            </p:extLst>
          </p:nvPr>
        </p:nvGraphicFramePr>
        <p:xfrm>
          <a:off x="1076469" y="1622415"/>
          <a:ext cx="8032844" cy="4350339"/>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4415364B-E7F0-7FAB-D999-849146A8A52D}"/>
              </a:ext>
            </a:extLst>
          </p:cNvPr>
          <p:cNvSpPr txBox="1"/>
          <p:nvPr/>
        </p:nvSpPr>
        <p:spPr>
          <a:xfrm>
            <a:off x="1606921" y="6430411"/>
            <a:ext cx="8978157"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Q8. What changes, if any, would you like to make to your social life? I would like: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 </a:t>
            </a:r>
            <a:r>
              <a:rPr lang="en-US" sz="1200">
                <a:solidFill>
                  <a:schemeClr val="tx1">
                    <a:lumMod val="65000"/>
                    <a:lumOff val="35000"/>
                  </a:schemeClr>
                </a:solidFill>
                <a:latin typeface="Arial" panose="020B0604020202020204" pitchFamily="34" charset="0"/>
                <a:cs typeface="Arial" panose="020B0604020202020204" pitchFamily="34" charset="0"/>
              </a:rPr>
              <a:t>2800</a:t>
            </a:r>
            <a:endPar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165B52AF-229F-60C2-C774-42F3F68AD3EC}"/>
              </a:ext>
            </a:extLst>
          </p:cNvPr>
          <p:cNvSpPr>
            <a:spLocks noGrp="1"/>
          </p:cNvSpPr>
          <p:nvPr>
            <p:ph type="title"/>
          </p:nvPr>
        </p:nvSpPr>
        <p:spPr>
          <a:xfrm>
            <a:off x="166992" y="277605"/>
            <a:ext cx="9475772" cy="607641"/>
          </a:xfrm>
        </p:spPr>
        <p:txBody>
          <a:bodyPr>
            <a:noAutofit/>
          </a:bodyPr>
          <a:lstStyle/>
          <a:p>
            <a:r>
              <a:rPr lang="en-GB" sz="2200"/>
              <a:t>When asked about changes residents would like to make to their social life, approaching half (45%) say they would like more money</a:t>
            </a:r>
          </a:p>
        </p:txBody>
      </p:sp>
      <p:sp>
        <p:nvSpPr>
          <p:cNvPr id="6" name="TextBox 5">
            <a:extLst>
              <a:ext uri="{FF2B5EF4-FFF2-40B4-BE49-F238E27FC236}">
                <a16:creationId xmlns:a16="http://schemas.microsoft.com/office/drawing/2014/main" id="{EA67C962-9162-0291-7BB9-DD67B265EE79}"/>
              </a:ext>
            </a:extLst>
          </p:cNvPr>
          <p:cNvSpPr txBox="1"/>
          <p:nvPr/>
        </p:nvSpPr>
        <p:spPr>
          <a:xfrm>
            <a:off x="166992" y="894483"/>
            <a:ext cx="86098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lumMod val="65000"/>
                    <a:lumOff val="35000"/>
                  </a:schemeClr>
                </a:solidFill>
                <a:latin typeface="Arial" panose="020B0604020202020204" pitchFamily="34" charset="0"/>
                <a:cs typeface="Arial" panose="020B0604020202020204" pitchFamily="34" charset="0"/>
              </a:rPr>
              <a:t>One in five (20%) wished for more suitable activities or to be less busy</a:t>
            </a:r>
            <a:endPar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8AE2A86-D65A-C93B-D4E3-C7E993763FB7}"/>
              </a:ext>
            </a:extLst>
          </p:cNvPr>
          <p:cNvSpPr txBox="1"/>
          <p:nvPr/>
        </p:nvSpPr>
        <p:spPr>
          <a:xfrm>
            <a:off x="7914299" y="2942270"/>
            <a:ext cx="2670779" cy="1354217"/>
          </a:xfrm>
          <a:prstGeom prst="rect">
            <a:avLst/>
          </a:prstGeom>
          <a:noFill/>
        </p:spPr>
        <p:txBody>
          <a:bodyPr wrap="square" rtlCol="0">
            <a:spAutoFit/>
          </a:bodyPr>
          <a:lstStyle/>
          <a:p>
            <a:pPr algn="ctr"/>
            <a:r>
              <a:rPr lang="en-GB" sz="2800" b="1">
                <a:solidFill>
                  <a:schemeClr val="accent2"/>
                </a:solidFill>
                <a:latin typeface="Arial" panose="020B0604020202020204" pitchFamily="34" charset="0"/>
                <a:cs typeface="Arial" panose="020B0604020202020204" pitchFamily="34" charset="0"/>
              </a:rPr>
              <a:t>81% </a:t>
            </a:r>
          </a:p>
          <a:p>
            <a:pPr algn="ctr"/>
            <a:r>
              <a:rPr lang="en-GB">
                <a:solidFill>
                  <a:schemeClr val="accent2"/>
                </a:solidFill>
                <a:latin typeface="Arial" panose="020B0604020202020204" pitchFamily="34" charset="0"/>
                <a:cs typeface="Arial" panose="020B0604020202020204" pitchFamily="34" charset="0"/>
              </a:rPr>
              <a:t>of residents would like to make changes to their social life</a:t>
            </a:r>
          </a:p>
        </p:txBody>
      </p:sp>
    </p:spTree>
    <p:extLst>
      <p:ext uri="{BB962C8B-B14F-4D97-AF65-F5344CB8AC3E}">
        <p14:creationId xmlns:p14="http://schemas.microsoft.com/office/powerpoint/2010/main" val="1069964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FE69278-7ADC-5674-F221-C886DD57230C}"/>
              </a:ext>
            </a:extLst>
          </p:cNvPr>
          <p:cNvSpPr>
            <a:spLocks noGrp="1"/>
          </p:cNvSpPr>
          <p:nvPr>
            <p:ph type="title"/>
          </p:nvPr>
        </p:nvSpPr>
        <p:spPr>
          <a:xfrm>
            <a:off x="407137" y="413142"/>
            <a:ext cx="8626026" cy="607641"/>
          </a:xfrm>
        </p:spPr>
        <p:txBody>
          <a:bodyPr>
            <a:noAutofit/>
          </a:bodyPr>
          <a:lstStyle/>
          <a:p>
            <a:r>
              <a:rPr lang="en-GB" sz="2800"/>
              <a:t>Who is most likely to want to make changes to their social life?</a:t>
            </a:r>
          </a:p>
        </p:txBody>
      </p:sp>
      <p:sp>
        <p:nvSpPr>
          <p:cNvPr id="3" name="TextBox 2">
            <a:extLst>
              <a:ext uri="{FF2B5EF4-FFF2-40B4-BE49-F238E27FC236}">
                <a16:creationId xmlns:a16="http://schemas.microsoft.com/office/drawing/2014/main" id="{01814388-E9CD-72FB-18F5-D8BF49672158}"/>
              </a:ext>
            </a:extLst>
          </p:cNvPr>
          <p:cNvSpPr txBox="1"/>
          <p:nvPr/>
        </p:nvSpPr>
        <p:spPr>
          <a:xfrm>
            <a:off x="1606921" y="6430411"/>
            <a:ext cx="8978157"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Q8. What changes, if any, would you like to make to your social life? I would like: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bases range from 47 to 15921</a:t>
            </a:r>
          </a:p>
        </p:txBody>
      </p:sp>
      <p:graphicFrame>
        <p:nvGraphicFramePr>
          <p:cNvPr id="7" name="Table 6">
            <a:extLst>
              <a:ext uri="{FF2B5EF4-FFF2-40B4-BE49-F238E27FC236}">
                <a16:creationId xmlns:a16="http://schemas.microsoft.com/office/drawing/2014/main" id="{A7930606-5663-6793-1FCD-D82EBE43B49F}"/>
              </a:ext>
            </a:extLst>
          </p:cNvPr>
          <p:cNvGraphicFramePr>
            <a:graphicFrameLocks noGrp="1"/>
          </p:cNvGraphicFramePr>
          <p:nvPr>
            <p:extLst>
              <p:ext uri="{D42A27DB-BD31-4B8C-83A1-F6EECF244321}">
                <p14:modId xmlns:p14="http://schemas.microsoft.com/office/powerpoint/2010/main" val="2547007093"/>
              </p:ext>
            </p:extLst>
          </p:nvPr>
        </p:nvGraphicFramePr>
        <p:xfrm>
          <a:off x="2031999" y="2130909"/>
          <a:ext cx="8128000" cy="3169920"/>
        </p:xfrm>
        <a:graphic>
          <a:graphicData uri="http://schemas.openxmlformats.org/drawingml/2006/table">
            <a:tbl>
              <a:tblPr firstRow="1" bandRow="1">
                <a:tableStyleId>{21E4AEA4-8DFA-4A89-87EB-49C32662AFE0}</a:tableStyleId>
              </a:tblPr>
              <a:tblGrid>
                <a:gridCol w="4064000">
                  <a:extLst>
                    <a:ext uri="{9D8B030D-6E8A-4147-A177-3AD203B41FA5}">
                      <a16:colId xmlns:a16="http://schemas.microsoft.com/office/drawing/2014/main" val="3562692731"/>
                    </a:ext>
                  </a:extLst>
                </a:gridCol>
                <a:gridCol w="4064000">
                  <a:extLst>
                    <a:ext uri="{9D8B030D-6E8A-4147-A177-3AD203B41FA5}">
                      <a16:colId xmlns:a16="http://schemas.microsoft.com/office/drawing/2014/main" val="1346330174"/>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a:solidFill>
                            <a:schemeClr val="bg1"/>
                          </a:solidFill>
                          <a:latin typeface="Arial" panose="020B0604020202020204" pitchFamily="34" charset="0"/>
                          <a:cs typeface="Arial" panose="020B0604020202020204" pitchFamily="34" charset="0"/>
                        </a:rPr>
                        <a:t>85</a:t>
                      </a:r>
                      <a:r>
                        <a:rPr kumimoji="0" lang="en-GB" sz="1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or more of the following groups of residents want to make changes to their social life</a:t>
                      </a:r>
                    </a:p>
                  </a:txBody>
                  <a:tcPr/>
                </a:tc>
                <a:tc hMerge="1">
                  <a:txBody>
                    <a:bodyPr/>
                    <a:lstStyle/>
                    <a:p>
                      <a:endParaRPr lang="en-GB"/>
                    </a:p>
                  </a:txBody>
                  <a:tcPr/>
                </a:tc>
                <a:extLst>
                  <a:ext uri="{0D108BD9-81ED-4DB2-BD59-A6C34878D82A}">
                    <a16:rowId xmlns:a16="http://schemas.microsoft.com/office/drawing/2014/main" val="272785632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Aged 18-54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lumMod val="65000"/>
                              <a:lumOff val="35000"/>
                            </a:schemeClr>
                          </a:solidFill>
                          <a:latin typeface="Arial" panose="020B0604020202020204" pitchFamily="34" charset="0"/>
                          <a:cs typeface="Arial" panose="020B0604020202020204" pitchFamily="34" charset="0"/>
                        </a:rPr>
                        <a:t>Household income of £60,000+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lumMod val="65000"/>
                              <a:lumOff val="35000"/>
                            </a:schemeClr>
                          </a:solidFill>
                          <a:latin typeface="Arial" panose="020B0604020202020204" pitchFamily="34" charset="0"/>
                          <a:cs typeface="Arial" panose="020B0604020202020204" pitchFamily="34" charset="0"/>
                        </a:rPr>
                        <a:t>Not heterosexual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Black/Mixed ethnicity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lumMod val="65000"/>
                              <a:lumOff val="35000"/>
                            </a:schemeClr>
                          </a:solidFill>
                          <a:latin typeface="Arial" panose="020B0604020202020204" pitchFamily="34" charset="0"/>
                          <a:cs typeface="Arial" panose="020B0604020202020204" pitchFamily="34" charset="0"/>
                        </a:rPr>
                        <a:t>Economically active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lumMod val="65000"/>
                              <a:lumOff val="35000"/>
                            </a:schemeClr>
                          </a:solidFill>
                          <a:latin typeface="Arial" panose="020B0604020202020204" pitchFamily="34" charset="0"/>
                          <a:cs typeface="Arial" panose="020B0604020202020204" pitchFamily="34" charset="0"/>
                        </a:rPr>
                        <a:t>Higher educational attainment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Never married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Currently/ previously served in the armed forces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Lives with children </a:t>
                      </a:r>
                      <a:r>
                        <a:rPr lang="en-GB" sz="1600" dirty="0">
                          <a:solidFill>
                            <a:schemeClr val="tx1">
                              <a:lumMod val="65000"/>
                              <a:lumOff val="35000"/>
                            </a:schemeClr>
                          </a:solidFill>
                          <a:latin typeface="Arial" panose="020B0604020202020204" pitchFamily="34" charset="0"/>
                          <a:cs typeface="Arial" panose="020B0604020202020204" pitchFamily="34" charset="0"/>
                        </a:rPr>
                        <a:t>under 18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lumMod val="65000"/>
                              <a:lumOff val="35000"/>
                            </a:schemeClr>
                          </a:solidFill>
                          <a:latin typeface="Arial" panose="020B0604020202020204" pitchFamily="34" charset="0"/>
                          <a:cs typeface="Arial" panose="020B0604020202020204" pitchFamily="34" charset="0"/>
                        </a:rPr>
                        <a:t>Lives with extended family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lumMod val="65000"/>
                              <a:lumOff val="35000"/>
                            </a:schemeClr>
                          </a:solidFill>
                          <a:latin typeface="Arial" panose="020B0604020202020204" pitchFamily="34" charset="0"/>
                          <a:cs typeface="Arial" panose="020B0604020202020204" pitchFamily="34" charset="0"/>
                        </a:rPr>
                        <a:t>Live with lodgers/housemates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Feel negative </a:t>
                      </a:r>
                      <a:r>
                        <a:rPr lang="en-GB" sz="1600" dirty="0">
                          <a:solidFill>
                            <a:schemeClr val="tx1">
                              <a:lumMod val="65000"/>
                              <a:lumOff val="35000"/>
                            </a:schemeClr>
                          </a:solidFill>
                          <a:latin typeface="Arial" panose="020B0604020202020204" pitchFamily="34" charset="0"/>
                          <a:cs typeface="Arial" panose="020B0604020202020204" pitchFamily="34" charset="0"/>
                        </a:rPr>
                        <a:t>about social life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lumMod val="65000"/>
                              <a:lumOff val="35000"/>
                            </a:schemeClr>
                          </a:solidFill>
                          <a:latin typeface="Arial" panose="020B0604020202020204" pitchFamily="34" charset="0"/>
                          <a:cs typeface="Arial" panose="020B0604020202020204" pitchFamily="34" charset="0"/>
                        </a:rPr>
                        <a:t>Does not have people to rely 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lumMod val="65000"/>
                              <a:lumOff val="35000"/>
                            </a:schemeClr>
                          </a:solidFill>
                          <a:latin typeface="Arial" panose="020B0604020202020204" pitchFamily="34" charset="0"/>
                          <a:cs typeface="Arial" panose="020B0604020202020204" pitchFamily="34" charset="0"/>
                        </a:rPr>
                        <a:t>Does not feel welcome/ included in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lumMod val="65000"/>
                              <a:lumOff val="35000"/>
                            </a:schemeClr>
                          </a:solidFill>
                          <a:latin typeface="Arial" panose="020B0604020202020204" pitchFamily="34" charset="0"/>
                          <a:cs typeface="Arial" panose="020B0604020202020204" pitchFamily="34" charset="0"/>
                        </a:rPr>
                        <a:t>Already active in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lumMod val="65000"/>
                              <a:lumOff val="35000"/>
                            </a:schemeClr>
                          </a:solidFill>
                          <a:latin typeface="Arial" panose="020B0604020202020204" pitchFamily="34" charset="0"/>
                          <a:cs typeface="Arial" panose="020B0604020202020204" pitchFamily="34" charset="0"/>
                        </a:rPr>
                        <a:t>Spending more time on digital social activity</a:t>
                      </a:r>
                    </a:p>
                  </a:txBody>
                  <a:tcPr/>
                </a:tc>
                <a:extLst>
                  <a:ext uri="{0D108BD9-81ED-4DB2-BD59-A6C34878D82A}">
                    <a16:rowId xmlns:a16="http://schemas.microsoft.com/office/drawing/2014/main" val="3131342710"/>
                  </a:ext>
                </a:extLst>
              </a:tr>
            </a:tbl>
          </a:graphicData>
        </a:graphic>
      </p:graphicFrame>
      <p:sp>
        <p:nvSpPr>
          <p:cNvPr id="8" name="TextBox 7">
            <a:extLst>
              <a:ext uri="{FF2B5EF4-FFF2-40B4-BE49-F238E27FC236}">
                <a16:creationId xmlns:a16="http://schemas.microsoft.com/office/drawing/2014/main" id="{66D89DA9-F1AD-18A5-C5E8-0CBCBBA9E142}"/>
              </a:ext>
            </a:extLst>
          </p:cNvPr>
          <p:cNvSpPr txBox="1"/>
          <p:nvPr/>
        </p:nvSpPr>
        <p:spPr>
          <a:xfrm>
            <a:off x="407137" y="1144259"/>
            <a:ext cx="9443174" cy="3693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a:solidFill>
                  <a:schemeClr val="tx1">
                    <a:lumMod val="65000"/>
                    <a:lumOff val="35000"/>
                  </a:schemeClr>
                </a:solidFill>
                <a:latin typeface="Arial" panose="020B0604020202020204" pitchFamily="34" charset="0"/>
                <a:cs typeface="Arial" panose="020B0604020202020204" pitchFamily="34" charset="0"/>
              </a:defRPr>
            </a:lvl1pPr>
          </a:lstStyle>
          <a:p>
            <a:r>
              <a:rPr lang="en-GB"/>
              <a:t>The top change that residents in all these groups would like is to have </a:t>
            </a:r>
            <a:r>
              <a:rPr lang="en-GB" b="1">
                <a:solidFill>
                  <a:schemeClr val="accent2"/>
                </a:solidFill>
              </a:rPr>
              <a:t>more money</a:t>
            </a:r>
          </a:p>
        </p:txBody>
      </p:sp>
    </p:spTree>
    <p:extLst>
      <p:ext uri="{BB962C8B-B14F-4D97-AF65-F5344CB8AC3E}">
        <p14:creationId xmlns:p14="http://schemas.microsoft.com/office/powerpoint/2010/main" val="3365518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91352-E300-ACF9-A74F-EE36DA9F1CC5}"/>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6AB86131-4281-9D6E-6C1D-842C2242FD62}"/>
              </a:ext>
            </a:extLst>
          </p:cNvPr>
          <p:cNvSpPr txBox="1"/>
          <p:nvPr/>
        </p:nvSpPr>
        <p:spPr>
          <a:xfrm>
            <a:off x="5033913" y="6397724"/>
            <a:ext cx="5551165"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Q8. What changes, if any, would you like to make to your social life? I would like: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bases range from 117 to 2611</a:t>
            </a:r>
          </a:p>
        </p:txBody>
      </p:sp>
      <p:sp>
        <p:nvSpPr>
          <p:cNvPr id="5" name="Title 1">
            <a:extLst>
              <a:ext uri="{FF2B5EF4-FFF2-40B4-BE49-F238E27FC236}">
                <a16:creationId xmlns:a16="http://schemas.microsoft.com/office/drawing/2014/main" id="{D81DE261-ADA1-5E6A-3032-EA7B2428833B}"/>
              </a:ext>
            </a:extLst>
          </p:cNvPr>
          <p:cNvSpPr>
            <a:spLocks noGrp="1"/>
          </p:cNvSpPr>
          <p:nvPr>
            <p:ph type="title"/>
          </p:nvPr>
        </p:nvSpPr>
        <p:spPr>
          <a:xfrm>
            <a:off x="345697" y="430216"/>
            <a:ext cx="9082516" cy="607641"/>
          </a:xfrm>
        </p:spPr>
        <p:txBody>
          <a:bodyPr>
            <a:noAutofit/>
          </a:bodyPr>
          <a:lstStyle/>
          <a:p>
            <a:r>
              <a:rPr lang="en-GB" sz="2800"/>
              <a:t>Focus on specific changes that certain groups would like to make to their social life</a:t>
            </a:r>
          </a:p>
        </p:txBody>
      </p:sp>
      <p:grpSp>
        <p:nvGrpSpPr>
          <p:cNvPr id="8" name="Group 7">
            <a:extLst>
              <a:ext uri="{FF2B5EF4-FFF2-40B4-BE49-F238E27FC236}">
                <a16:creationId xmlns:a16="http://schemas.microsoft.com/office/drawing/2014/main" id="{5FD58757-AE92-836E-50B5-5DDB18FC195E}"/>
              </a:ext>
            </a:extLst>
          </p:cNvPr>
          <p:cNvGrpSpPr/>
          <p:nvPr/>
        </p:nvGrpSpPr>
        <p:grpSpPr>
          <a:xfrm>
            <a:off x="345697" y="1685663"/>
            <a:ext cx="1065229" cy="1020791"/>
            <a:chOff x="345697" y="1731195"/>
            <a:chExt cx="1065229" cy="1020791"/>
          </a:xfrm>
        </p:grpSpPr>
        <p:sp>
          <p:nvSpPr>
            <p:cNvPr id="4" name="Oval 3">
              <a:extLst>
                <a:ext uri="{FF2B5EF4-FFF2-40B4-BE49-F238E27FC236}">
                  <a16:creationId xmlns:a16="http://schemas.microsoft.com/office/drawing/2014/main" id="{885D2A58-8464-AF9C-3010-7C738DBC1212}"/>
                </a:ext>
                <a:ext uri="{C183D7F6-B498-43B3-948B-1728B52AA6E4}">
                  <adec:decorative xmlns:adec="http://schemas.microsoft.com/office/drawing/2017/decorative" val="1"/>
                </a:ext>
              </a:extLst>
            </p:cNvPr>
            <p:cNvSpPr/>
            <p:nvPr/>
          </p:nvSpPr>
          <p:spPr>
            <a:xfrm>
              <a:off x="345697" y="1731195"/>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descr="Woman with solid fill">
              <a:extLst>
                <a:ext uri="{FF2B5EF4-FFF2-40B4-BE49-F238E27FC236}">
                  <a16:creationId xmlns:a16="http://schemas.microsoft.com/office/drawing/2014/main" id="{0AE506D6-E586-0744-359A-9376236F50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1111" y="1784390"/>
              <a:ext cx="914400" cy="914400"/>
            </a:xfrm>
            <a:prstGeom prst="rect">
              <a:avLst/>
            </a:prstGeom>
          </p:spPr>
        </p:pic>
      </p:grpSp>
      <p:sp>
        <p:nvSpPr>
          <p:cNvPr id="13" name="TextBox 12">
            <a:extLst>
              <a:ext uri="{FF2B5EF4-FFF2-40B4-BE49-F238E27FC236}">
                <a16:creationId xmlns:a16="http://schemas.microsoft.com/office/drawing/2014/main" id="{04FE8BA0-B1F3-281A-BCE5-3A324C8EEBF3}"/>
              </a:ext>
            </a:extLst>
          </p:cNvPr>
          <p:cNvSpPr txBox="1"/>
          <p:nvPr/>
        </p:nvSpPr>
        <p:spPr>
          <a:xfrm>
            <a:off x="1606921" y="1611283"/>
            <a:ext cx="7337787" cy="1600438"/>
          </a:xfrm>
          <a:prstGeom prst="rect">
            <a:avLst/>
          </a:prstGeom>
          <a:noFill/>
        </p:spPr>
        <p:txBody>
          <a:bodyPr wrap="square" rtlCol="0">
            <a:spAutoFit/>
          </a:bodyPr>
          <a:lstStyle/>
          <a:p>
            <a:r>
              <a:rPr lang="en-GB" sz="1400" b="1">
                <a:solidFill>
                  <a:schemeClr val="tx1">
                    <a:lumMod val="65000"/>
                    <a:lumOff val="35000"/>
                  </a:schemeClr>
                </a:solidFill>
                <a:latin typeface="Arial" panose="020B0604020202020204" pitchFamily="34" charset="0"/>
                <a:cs typeface="Arial" panose="020B0604020202020204" pitchFamily="34" charset="0"/>
              </a:rPr>
              <a:t>Women</a:t>
            </a:r>
            <a:r>
              <a:rPr lang="en-GB" sz="1400">
                <a:solidFill>
                  <a:schemeClr val="tx1">
                    <a:lumMod val="65000"/>
                    <a:lumOff val="35000"/>
                  </a:schemeClr>
                </a:solidFill>
                <a:latin typeface="Arial" panose="020B0604020202020204" pitchFamily="34" charset="0"/>
                <a:cs typeface="Arial" panose="020B0604020202020204" pitchFamily="34" charset="0"/>
              </a:rPr>
              <a:t> are more likely than men to wish for changes, particularly:</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More money</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More activities at a suitable time</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More confidence to go out</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Fewer household responsibilities</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More/better childcare or support for caring responsibilities</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More time to myself/ alone</a:t>
            </a:r>
          </a:p>
        </p:txBody>
      </p:sp>
      <p:sp>
        <p:nvSpPr>
          <p:cNvPr id="16" name="TextBox 15">
            <a:extLst>
              <a:ext uri="{FF2B5EF4-FFF2-40B4-BE49-F238E27FC236}">
                <a16:creationId xmlns:a16="http://schemas.microsoft.com/office/drawing/2014/main" id="{A46FA02E-8897-B818-901E-6F69B99215D7}"/>
              </a:ext>
            </a:extLst>
          </p:cNvPr>
          <p:cNvSpPr txBox="1"/>
          <p:nvPr/>
        </p:nvSpPr>
        <p:spPr>
          <a:xfrm>
            <a:off x="1606921" y="3338779"/>
            <a:ext cx="9598961" cy="1384995"/>
          </a:xfrm>
          <a:prstGeom prst="rect">
            <a:avLst/>
          </a:prstGeom>
          <a:noFill/>
        </p:spPr>
        <p:txBody>
          <a:bodyPr wrap="square" rtlCol="0" anchor="ctr">
            <a:spAutoFit/>
          </a:bodyPr>
          <a:lstStyle/>
          <a:p>
            <a:r>
              <a:rPr lang="en-GB" sz="1400">
                <a:solidFill>
                  <a:schemeClr val="tx1">
                    <a:lumMod val="65000"/>
                    <a:lumOff val="35000"/>
                  </a:schemeClr>
                </a:solidFill>
                <a:latin typeface="Arial" panose="020B0604020202020204" pitchFamily="34" charset="0"/>
                <a:cs typeface="Arial" panose="020B0604020202020204" pitchFamily="34" charset="0"/>
              </a:rPr>
              <a:t>Residents from </a:t>
            </a:r>
            <a:r>
              <a:rPr lang="en-GB" sz="1400" b="1">
                <a:solidFill>
                  <a:schemeClr val="tx1">
                    <a:lumMod val="65000"/>
                    <a:lumOff val="35000"/>
                  </a:schemeClr>
                </a:solidFill>
                <a:latin typeface="Arial" panose="020B0604020202020204" pitchFamily="34" charset="0"/>
                <a:cs typeface="Arial" panose="020B0604020202020204" pitchFamily="34" charset="0"/>
              </a:rPr>
              <a:t>ethnic minorities </a:t>
            </a:r>
            <a:r>
              <a:rPr lang="en-GB" sz="1400">
                <a:solidFill>
                  <a:schemeClr val="tx1">
                    <a:lumMod val="65000"/>
                    <a:lumOff val="35000"/>
                  </a:schemeClr>
                </a:solidFill>
                <a:latin typeface="Arial" panose="020B0604020202020204" pitchFamily="34" charset="0"/>
                <a:cs typeface="Arial" panose="020B0604020202020204" pitchFamily="34" charset="0"/>
              </a:rPr>
              <a:t>are more likely than white residents to wish for changes, particularly:</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Less busy</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More time to myself/alone</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Accessible and suitable places to meet people</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Alternative ways to meet new people</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More/better childcare or support for my caring responsibilities</a:t>
            </a:r>
          </a:p>
        </p:txBody>
      </p:sp>
      <p:sp>
        <p:nvSpPr>
          <p:cNvPr id="22" name="TextBox 21">
            <a:extLst>
              <a:ext uri="{FF2B5EF4-FFF2-40B4-BE49-F238E27FC236}">
                <a16:creationId xmlns:a16="http://schemas.microsoft.com/office/drawing/2014/main" id="{217DD119-71CC-D0C2-4E0E-410E4470407A}"/>
              </a:ext>
            </a:extLst>
          </p:cNvPr>
          <p:cNvSpPr txBox="1"/>
          <p:nvPr/>
        </p:nvSpPr>
        <p:spPr>
          <a:xfrm>
            <a:off x="1606921" y="4903111"/>
            <a:ext cx="7337787" cy="1169551"/>
          </a:xfrm>
          <a:prstGeom prst="rect">
            <a:avLst/>
          </a:prstGeom>
          <a:noFill/>
        </p:spPr>
        <p:txBody>
          <a:bodyPr wrap="square" rtlCol="0" anchor="ctr">
            <a:spAutoFit/>
          </a:bodyPr>
          <a:lstStyle/>
          <a:p>
            <a:r>
              <a:rPr lang="en-GB" sz="1400" b="1" dirty="0">
                <a:solidFill>
                  <a:schemeClr val="tx1">
                    <a:lumMod val="65000"/>
                    <a:lumOff val="35000"/>
                  </a:schemeClr>
                </a:solidFill>
                <a:latin typeface="Arial" panose="020B0604020202020204" pitchFamily="34" charset="0"/>
                <a:cs typeface="Arial" panose="020B0604020202020204" pitchFamily="34" charset="0"/>
              </a:rPr>
              <a:t>LGBTQ+</a:t>
            </a:r>
            <a:r>
              <a:rPr lang="en-GB" sz="1400" dirty="0">
                <a:solidFill>
                  <a:schemeClr val="tx1">
                    <a:lumMod val="65000"/>
                    <a:lumOff val="35000"/>
                  </a:schemeClr>
                </a:solidFill>
                <a:latin typeface="Arial" panose="020B0604020202020204" pitchFamily="34" charset="0"/>
                <a:cs typeface="Arial" panose="020B0604020202020204" pitchFamily="34" charset="0"/>
              </a:rPr>
              <a:t> individuals are more likely to wish for changes, particularly:</a:t>
            </a:r>
          </a:p>
          <a:p>
            <a:pPr marL="285750" indent="-285750">
              <a:buFont typeface="Arial" panose="020B0604020202020204" pitchFamily="34" charset="0"/>
              <a:buChar char="•"/>
            </a:pPr>
            <a:r>
              <a:rPr lang="en-GB" sz="1400" dirty="0">
                <a:solidFill>
                  <a:schemeClr val="tx1">
                    <a:lumMod val="65000"/>
                    <a:lumOff val="35000"/>
                  </a:schemeClr>
                </a:solidFill>
                <a:latin typeface="Arial" panose="020B0604020202020204" pitchFamily="34" charset="0"/>
                <a:cs typeface="Arial" panose="020B0604020202020204" pitchFamily="34" charset="0"/>
              </a:rPr>
              <a:t>More activities at a suitable time</a:t>
            </a:r>
          </a:p>
          <a:p>
            <a:pPr marL="285750" indent="-285750">
              <a:buFont typeface="Arial" panose="020B0604020202020204" pitchFamily="34" charset="0"/>
              <a:buChar char="•"/>
            </a:pPr>
            <a:r>
              <a:rPr lang="en-GB" sz="1400" dirty="0">
                <a:solidFill>
                  <a:schemeClr val="tx1">
                    <a:lumMod val="65000"/>
                    <a:lumOff val="35000"/>
                  </a:schemeClr>
                </a:solidFill>
                <a:latin typeface="Arial" panose="020B0604020202020204" pitchFamily="34" charset="0"/>
                <a:cs typeface="Arial" panose="020B0604020202020204" pitchFamily="34" charset="0"/>
              </a:rPr>
              <a:t>Alternative ways to meet new people</a:t>
            </a:r>
          </a:p>
          <a:p>
            <a:pPr marL="285750" indent="-285750">
              <a:buFont typeface="Arial" panose="020B0604020202020204" pitchFamily="34" charset="0"/>
              <a:buChar char="•"/>
            </a:pPr>
            <a:r>
              <a:rPr lang="en-GB" sz="1400" dirty="0">
                <a:solidFill>
                  <a:schemeClr val="tx1">
                    <a:lumMod val="65000"/>
                    <a:lumOff val="35000"/>
                  </a:schemeClr>
                </a:solidFill>
                <a:latin typeface="Arial" panose="020B0604020202020204" pitchFamily="34" charset="0"/>
                <a:cs typeface="Arial" panose="020B0604020202020204" pitchFamily="34" charset="0"/>
              </a:rPr>
              <a:t>Accessible and suitable places to meet people</a:t>
            </a:r>
          </a:p>
          <a:p>
            <a:pPr marL="285750" indent="-285750">
              <a:buFont typeface="Arial" panose="020B0604020202020204" pitchFamily="34" charset="0"/>
              <a:buChar char="•"/>
            </a:pPr>
            <a:r>
              <a:rPr lang="en-GB" sz="1400" dirty="0">
                <a:solidFill>
                  <a:schemeClr val="tx1">
                    <a:lumMod val="65000"/>
                    <a:lumOff val="35000"/>
                  </a:schemeClr>
                </a:solidFill>
                <a:latin typeface="Arial" panose="020B0604020202020204" pitchFamily="34" charset="0"/>
                <a:cs typeface="Arial" panose="020B0604020202020204" pitchFamily="34" charset="0"/>
              </a:rPr>
              <a:t>More money</a:t>
            </a:r>
          </a:p>
        </p:txBody>
      </p:sp>
      <p:grpSp>
        <p:nvGrpSpPr>
          <p:cNvPr id="9" name="Group 8">
            <a:extLst>
              <a:ext uri="{FF2B5EF4-FFF2-40B4-BE49-F238E27FC236}">
                <a16:creationId xmlns:a16="http://schemas.microsoft.com/office/drawing/2014/main" id="{5BF2A20F-C5BD-8CE7-D528-B61FCAA5149C}"/>
              </a:ext>
            </a:extLst>
          </p:cNvPr>
          <p:cNvGrpSpPr/>
          <p:nvPr/>
        </p:nvGrpSpPr>
        <p:grpSpPr>
          <a:xfrm>
            <a:off x="345697" y="4977491"/>
            <a:ext cx="1065229" cy="1020791"/>
            <a:chOff x="345697" y="5210449"/>
            <a:chExt cx="1065229" cy="1020791"/>
          </a:xfrm>
        </p:grpSpPr>
        <p:sp>
          <p:nvSpPr>
            <p:cNvPr id="21" name="Oval 20">
              <a:extLst>
                <a:ext uri="{FF2B5EF4-FFF2-40B4-BE49-F238E27FC236}">
                  <a16:creationId xmlns:a16="http://schemas.microsoft.com/office/drawing/2014/main" id="{A163702F-D087-CB7C-7746-9738AEF8328F}"/>
                </a:ext>
                <a:ext uri="{C183D7F6-B498-43B3-948B-1728B52AA6E4}">
                  <adec:decorative xmlns:adec="http://schemas.microsoft.com/office/drawing/2017/decorative" val="1"/>
                </a:ext>
              </a:extLst>
            </p:cNvPr>
            <p:cNvSpPr/>
            <p:nvPr/>
          </p:nvSpPr>
          <p:spPr>
            <a:xfrm>
              <a:off x="345697" y="5210449"/>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descr="Rainbow outline">
              <a:extLst>
                <a:ext uri="{FF2B5EF4-FFF2-40B4-BE49-F238E27FC236}">
                  <a16:creationId xmlns:a16="http://schemas.microsoft.com/office/drawing/2014/main" id="{2BE7FBC0-2500-9A4A-7A09-EDE8088220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1111" y="5210449"/>
              <a:ext cx="914400" cy="914400"/>
            </a:xfrm>
            <a:prstGeom prst="rect">
              <a:avLst/>
            </a:prstGeom>
          </p:spPr>
        </p:pic>
      </p:grpSp>
      <p:grpSp>
        <p:nvGrpSpPr>
          <p:cNvPr id="7" name="Group 6">
            <a:extLst>
              <a:ext uri="{FF2B5EF4-FFF2-40B4-BE49-F238E27FC236}">
                <a16:creationId xmlns:a16="http://schemas.microsoft.com/office/drawing/2014/main" id="{CE9A90FF-351D-ECE5-2D6E-5C821B84A6BB}"/>
              </a:ext>
            </a:extLst>
          </p:cNvPr>
          <p:cNvGrpSpPr/>
          <p:nvPr/>
        </p:nvGrpSpPr>
        <p:grpSpPr>
          <a:xfrm>
            <a:off x="345697" y="3582437"/>
            <a:ext cx="1065229" cy="1020791"/>
            <a:chOff x="345697" y="3489676"/>
            <a:chExt cx="1065229" cy="1020791"/>
          </a:xfrm>
        </p:grpSpPr>
        <p:sp>
          <p:nvSpPr>
            <p:cNvPr id="14" name="Oval 13">
              <a:extLst>
                <a:ext uri="{FF2B5EF4-FFF2-40B4-BE49-F238E27FC236}">
                  <a16:creationId xmlns:a16="http://schemas.microsoft.com/office/drawing/2014/main" id="{FC3817CB-6B76-B803-1F29-9192DFBE0850}"/>
                </a:ext>
                <a:ext uri="{C183D7F6-B498-43B3-948B-1728B52AA6E4}">
                  <adec:decorative xmlns:adec="http://schemas.microsoft.com/office/drawing/2017/decorative" val="1"/>
                </a:ext>
              </a:extLst>
            </p:cNvPr>
            <p:cNvSpPr/>
            <p:nvPr/>
          </p:nvSpPr>
          <p:spPr>
            <a:xfrm>
              <a:off x="345697" y="3489676"/>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phic 2" descr="Group of people with solid fill">
              <a:extLst>
                <a:ext uri="{FF2B5EF4-FFF2-40B4-BE49-F238E27FC236}">
                  <a16:creationId xmlns:a16="http://schemas.microsoft.com/office/drawing/2014/main" id="{E4D3B690-EA54-449B-CB9A-0EFBD7C81B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2675" y="3538933"/>
              <a:ext cx="831273" cy="831273"/>
            </a:xfrm>
            <a:prstGeom prst="rect">
              <a:avLst/>
            </a:prstGeom>
          </p:spPr>
        </p:pic>
      </p:grpSp>
    </p:spTree>
    <p:extLst>
      <p:ext uri="{BB962C8B-B14F-4D97-AF65-F5344CB8AC3E}">
        <p14:creationId xmlns:p14="http://schemas.microsoft.com/office/powerpoint/2010/main" val="1416204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EA8DB6-EEAF-1C3E-F322-8DC82D9F1EBB}"/>
              </a:ext>
            </a:extLst>
          </p:cNvPr>
          <p:cNvSpPr txBox="1"/>
          <p:nvPr/>
        </p:nvSpPr>
        <p:spPr>
          <a:xfrm>
            <a:off x="1526239" y="1533363"/>
            <a:ext cx="8693526" cy="1169551"/>
          </a:xfrm>
          <a:prstGeom prst="rect">
            <a:avLst/>
          </a:prstGeom>
          <a:noFill/>
        </p:spPr>
        <p:txBody>
          <a:bodyPr wrap="square" rtlCol="0">
            <a:spAutoFit/>
          </a:bodyPr>
          <a:lstStyle/>
          <a:p>
            <a:r>
              <a:rPr lang="en-GB" sz="1400" b="1">
                <a:solidFill>
                  <a:schemeClr val="tx1">
                    <a:lumMod val="65000"/>
                    <a:lumOff val="35000"/>
                  </a:schemeClr>
                </a:solidFill>
                <a:latin typeface="Arial" panose="020B0604020202020204" pitchFamily="34" charset="0"/>
                <a:cs typeface="Arial" panose="020B0604020202020204" pitchFamily="34" charset="0"/>
              </a:rPr>
              <a:t>Younger people aged 18-34</a:t>
            </a:r>
            <a:r>
              <a:rPr lang="en-GB" sz="1400">
                <a:solidFill>
                  <a:schemeClr val="tx1">
                    <a:lumMod val="65000"/>
                    <a:lumOff val="35000"/>
                  </a:schemeClr>
                </a:solidFill>
                <a:latin typeface="Arial" panose="020B0604020202020204" pitchFamily="34" charset="0"/>
                <a:cs typeface="Arial" panose="020B0604020202020204" pitchFamily="34" charset="0"/>
              </a:rPr>
              <a:t> are more likely than over 35s to wish for changes, particularly:</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Better access to more suitable transport</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More activities on offer at a time of day that is suitable for me</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Easily accessible and suitable places to meet people</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More/better childcare or support for my caring responsibilities</a:t>
            </a:r>
          </a:p>
        </p:txBody>
      </p:sp>
      <p:grpSp>
        <p:nvGrpSpPr>
          <p:cNvPr id="12" name="Group 11">
            <a:extLst>
              <a:ext uri="{FF2B5EF4-FFF2-40B4-BE49-F238E27FC236}">
                <a16:creationId xmlns:a16="http://schemas.microsoft.com/office/drawing/2014/main" id="{8A859024-B21F-337C-7F53-B82CA36642A5}"/>
              </a:ext>
            </a:extLst>
          </p:cNvPr>
          <p:cNvGrpSpPr/>
          <p:nvPr/>
        </p:nvGrpSpPr>
        <p:grpSpPr>
          <a:xfrm>
            <a:off x="345697" y="1607150"/>
            <a:ext cx="1065229" cy="1021976"/>
            <a:chOff x="345697" y="1761325"/>
            <a:chExt cx="1065229" cy="1021976"/>
          </a:xfrm>
        </p:grpSpPr>
        <p:sp>
          <p:nvSpPr>
            <p:cNvPr id="5" name="Oval 4">
              <a:extLst>
                <a:ext uri="{FF2B5EF4-FFF2-40B4-BE49-F238E27FC236}">
                  <a16:creationId xmlns:a16="http://schemas.microsoft.com/office/drawing/2014/main" id="{73AF3F0B-94AD-54A1-3C94-93C8DE1FBA88}"/>
                </a:ext>
                <a:ext uri="{C183D7F6-B498-43B3-948B-1728B52AA6E4}">
                  <adec:decorative xmlns:adec="http://schemas.microsoft.com/office/drawing/2017/decorative" val="1"/>
                </a:ext>
              </a:extLst>
            </p:cNvPr>
            <p:cNvSpPr/>
            <p:nvPr/>
          </p:nvSpPr>
          <p:spPr>
            <a:xfrm>
              <a:off x="345697" y="1761325"/>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Children with solid fill">
              <a:extLst>
                <a:ext uri="{FF2B5EF4-FFF2-40B4-BE49-F238E27FC236}">
                  <a16:creationId xmlns:a16="http://schemas.microsoft.com/office/drawing/2014/main" id="{0B1A494C-C4FA-FC6D-6B80-B109C13486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1111" y="1868901"/>
              <a:ext cx="914400" cy="914400"/>
            </a:xfrm>
            <a:prstGeom prst="rect">
              <a:avLst/>
            </a:prstGeom>
          </p:spPr>
        </p:pic>
      </p:grpSp>
      <p:sp>
        <p:nvSpPr>
          <p:cNvPr id="13" name="TextBox 12">
            <a:extLst>
              <a:ext uri="{FF2B5EF4-FFF2-40B4-BE49-F238E27FC236}">
                <a16:creationId xmlns:a16="http://schemas.microsoft.com/office/drawing/2014/main" id="{49D8C9B8-7135-E899-E798-EFAD1ADE2CBD}"/>
              </a:ext>
            </a:extLst>
          </p:cNvPr>
          <p:cNvSpPr txBox="1"/>
          <p:nvPr/>
        </p:nvSpPr>
        <p:spPr>
          <a:xfrm>
            <a:off x="1526239" y="2886748"/>
            <a:ext cx="9058840" cy="2246769"/>
          </a:xfrm>
          <a:prstGeom prst="rect">
            <a:avLst/>
          </a:prstGeom>
          <a:noFill/>
        </p:spPr>
        <p:txBody>
          <a:bodyPr wrap="square" rtlCol="0">
            <a:spAutoFit/>
          </a:bodyPr>
          <a:lstStyle/>
          <a:p>
            <a:r>
              <a:rPr lang="en-GB" sz="1400" b="1">
                <a:solidFill>
                  <a:schemeClr val="tx1">
                    <a:lumMod val="65000"/>
                    <a:lumOff val="35000"/>
                  </a:schemeClr>
                </a:solidFill>
                <a:latin typeface="Arial" panose="020B0604020202020204" pitchFamily="34" charset="0"/>
                <a:cs typeface="Arial" panose="020B0604020202020204" pitchFamily="34" charset="0"/>
              </a:rPr>
              <a:t>Those in work </a:t>
            </a:r>
            <a:r>
              <a:rPr lang="en-GB" sz="1400">
                <a:solidFill>
                  <a:schemeClr val="tx1">
                    <a:lumMod val="65000"/>
                    <a:lumOff val="35000"/>
                  </a:schemeClr>
                </a:solidFill>
                <a:latin typeface="Arial" panose="020B0604020202020204" pitchFamily="34" charset="0"/>
                <a:cs typeface="Arial" panose="020B0604020202020204" pitchFamily="34" charset="0"/>
              </a:rPr>
              <a:t>are more likely than those not working to wish for changes, particularly:</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More activities on offer at a time of day that is suitable for me</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Fewer household responsibilities</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More time to myself/ alone</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Less busy</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Alternative ways to meet new people</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Safer neighbourhood to meet people</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More/better childcare or support for my caring responsibilities </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More money</a:t>
            </a:r>
          </a:p>
          <a:p>
            <a:pPr marL="285750" indent="-285750">
              <a:buFont typeface="Arial" panose="020B0604020202020204" pitchFamily="34" charset="0"/>
              <a:buChar char="•"/>
            </a:pPr>
            <a:endParaRPr lang="en-GB" sz="140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0C5B3F08-C427-76C0-C6BB-93B5647FE5C6}"/>
              </a:ext>
            </a:extLst>
          </p:cNvPr>
          <p:cNvGrpSpPr/>
          <p:nvPr/>
        </p:nvGrpSpPr>
        <p:grpSpPr>
          <a:xfrm>
            <a:off x="265015" y="3460110"/>
            <a:ext cx="1065229" cy="1020791"/>
            <a:chOff x="265015" y="3330985"/>
            <a:chExt cx="1065229" cy="1020791"/>
          </a:xfrm>
        </p:grpSpPr>
        <p:sp>
          <p:nvSpPr>
            <p:cNvPr id="15" name="Oval 14">
              <a:extLst>
                <a:ext uri="{FF2B5EF4-FFF2-40B4-BE49-F238E27FC236}">
                  <a16:creationId xmlns:a16="http://schemas.microsoft.com/office/drawing/2014/main" id="{15068F56-F122-1FF0-E7C1-43C838BFC87E}"/>
                </a:ext>
                <a:ext uri="{C183D7F6-B498-43B3-948B-1728B52AA6E4}">
                  <adec:decorative xmlns:adec="http://schemas.microsoft.com/office/drawing/2017/decorative" val="1"/>
                </a:ext>
              </a:extLst>
            </p:cNvPr>
            <p:cNvSpPr/>
            <p:nvPr/>
          </p:nvSpPr>
          <p:spPr>
            <a:xfrm>
              <a:off x="265015" y="3330985"/>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descr="Briefcase with solid fill">
              <a:extLst>
                <a:ext uri="{FF2B5EF4-FFF2-40B4-BE49-F238E27FC236}">
                  <a16:creationId xmlns:a16="http://schemas.microsoft.com/office/drawing/2014/main" id="{23E0E31D-25F5-EF1C-32F4-B3272FABB0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1993" y="3425744"/>
              <a:ext cx="831273" cy="831273"/>
            </a:xfrm>
            <a:prstGeom prst="rect">
              <a:avLst/>
            </a:prstGeom>
          </p:spPr>
        </p:pic>
      </p:grpSp>
      <p:sp>
        <p:nvSpPr>
          <p:cNvPr id="20" name="TextBox 19">
            <a:extLst>
              <a:ext uri="{FF2B5EF4-FFF2-40B4-BE49-F238E27FC236}">
                <a16:creationId xmlns:a16="http://schemas.microsoft.com/office/drawing/2014/main" id="{5042C60D-1F42-A9FD-2382-8F9F41187C61}"/>
              </a:ext>
            </a:extLst>
          </p:cNvPr>
          <p:cNvSpPr txBox="1"/>
          <p:nvPr/>
        </p:nvSpPr>
        <p:spPr>
          <a:xfrm>
            <a:off x="1526239" y="4957709"/>
            <a:ext cx="9058840" cy="1384995"/>
          </a:xfrm>
          <a:prstGeom prst="rect">
            <a:avLst/>
          </a:prstGeom>
          <a:noFill/>
        </p:spPr>
        <p:txBody>
          <a:bodyPr wrap="square" rtlCol="0">
            <a:spAutoFit/>
          </a:bodyPr>
          <a:lstStyle/>
          <a:p>
            <a:r>
              <a:rPr lang="en-GB" sz="1400" b="1">
                <a:solidFill>
                  <a:schemeClr val="tx1">
                    <a:lumMod val="65000"/>
                    <a:lumOff val="35000"/>
                  </a:schemeClr>
                </a:solidFill>
                <a:latin typeface="Arial" panose="020B0604020202020204" pitchFamily="34" charset="0"/>
                <a:cs typeface="Arial" panose="020B0604020202020204" pitchFamily="34" charset="0"/>
              </a:rPr>
              <a:t>Those living with a disability/long-term health condition </a:t>
            </a:r>
            <a:r>
              <a:rPr lang="en-GB" sz="1400">
                <a:solidFill>
                  <a:schemeClr val="tx1">
                    <a:lumMod val="65000"/>
                    <a:lumOff val="35000"/>
                  </a:schemeClr>
                </a:solidFill>
                <a:latin typeface="Arial" panose="020B0604020202020204" pitchFamily="34" charset="0"/>
                <a:cs typeface="Arial" panose="020B0604020202020204" pitchFamily="34" charset="0"/>
              </a:rPr>
              <a:t>are more likely than those without to wish for:</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More confidence to go out</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Better access to more suitable transport </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Safer neighbourhood to meet people</a:t>
            </a:r>
          </a:p>
          <a:p>
            <a:pPr marL="285750" indent="-285750">
              <a:buFont typeface="Arial" panose="020B0604020202020204" pitchFamily="34" charset="0"/>
              <a:buChar char="•"/>
            </a:pPr>
            <a:r>
              <a:rPr lang="en-GB" sz="1400">
                <a:solidFill>
                  <a:schemeClr val="tx1">
                    <a:lumMod val="65000"/>
                    <a:lumOff val="35000"/>
                  </a:schemeClr>
                </a:solidFill>
                <a:latin typeface="Arial" panose="020B0604020202020204" pitchFamily="34" charset="0"/>
                <a:cs typeface="Arial" panose="020B0604020202020204" pitchFamily="34" charset="0"/>
              </a:rPr>
              <a:t>Easily accessible and suitable places to meet people</a:t>
            </a:r>
          </a:p>
          <a:p>
            <a:pPr marL="285750" indent="-285750">
              <a:buFont typeface="Arial" panose="020B0604020202020204" pitchFamily="34" charset="0"/>
              <a:buChar char="•"/>
            </a:pPr>
            <a:endParaRPr lang="en-GB" sz="140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14D4EACD-74AE-0310-9ACF-8960BB3EB0AE}"/>
              </a:ext>
            </a:extLst>
          </p:cNvPr>
          <p:cNvGrpSpPr/>
          <p:nvPr/>
        </p:nvGrpSpPr>
        <p:grpSpPr>
          <a:xfrm>
            <a:off x="345696" y="5139811"/>
            <a:ext cx="1065229" cy="1020791"/>
            <a:chOff x="304341" y="4632139"/>
            <a:chExt cx="1065229" cy="1020791"/>
          </a:xfrm>
        </p:grpSpPr>
        <p:sp>
          <p:nvSpPr>
            <p:cNvPr id="22" name="Oval 21">
              <a:extLst>
                <a:ext uri="{FF2B5EF4-FFF2-40B4-BE49-F238E27FC236}">
                  <a16:creationId xmlns:a16="http://schemas.microsoft.com/office/drawing/2014/main" id="{E3F812E4-F96B-4B33-7AEE-B65C6826A781}"/>
                </a:ext>
                <a:ext uri="{C183D7F6-B498-43B3-948B-1728B52AA6E4}">
                  <adec:decorative xmlns:adec="http://schemas.microsoft.com/office/drawing/2017/decorative" val="1"/>
                </a:ext>
              </a:extLst>
            </p:cNvPr>
            <p:cNvSpPr/>
            <p:nvPr/>
          </p:nvSpPr>
          <p:spPr>
            <a:xfrm>
              <a:off x="304341" y="4632139"/>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Graphic 24" descr="Medical with solid fill">
              <a:extLst>
                <a:ext uri="{FF2B5EF4-FFF2-40B4-BE49-F238E27FC236}">
                  <a16:creationId xmlns:a16="http://schemas.microsoft.com/office/drawing/2014/main" id="{85FB9FE8-CC9C-353E-A8B9-6A052E3F1B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9755" y="4685334"/>
              <a:ext cx="914400" cy="914400"/>
            </a:xfrm>
            <a:prstGeom prst="rect">
              <a:avLst/>
            </a:prstGeom>
          </p:spPr>
        </p:pic>
      </p:grpSp>
      <p:sp>
        <p:nvSpPr>
          <p:cNvPr id="27" name="Title 1">
            <a:extLst>
              <a:ext uri="{FF2B5EF4-FFF2-40B4-BE49-F238E27FC236}">
                <a16:creationId xmlns:a16="http://schemas.microsoft.com/office/drawing/2014/main" id="{D40D98A0-C7E6-62BC-C0BE-8CAA045CD133}"/>
              </a:ext>
            </a:extLst>
          </p:cNvPr>
          <p:cNvSpPr>
            <a:spLocks noGrp="1"/>
          </p:cNvSpPr>
          <p:nvPr>
            <p:ph type="title"/>
          </p:nvPr>
        </p:nvSpPr>
        <p:spPr>
          <a:xfrm>
            <a:off x="345697" y="430216"/>
            <a:ext cx="9082516" cy="607641"/>
          </a:xfrm>
        </p:spPr>
        <p:txBody>
          <a:bodyPr>
            <a:noAutofit/>
          </a:bodyPr>
          <a:lstStyle/>
          <a:p>
            <a:r>
              <a:rPr lang="en-GB" sz="2800"/>
              <a:t>Focus on specific changes that certain groups would like to make to their social life</a:t>
            </a:r>
          </a:p>
        </p:txBody>
      </p:sp>
      <p:sp>
        <p:nvSpPr>
          <p:cNvPr id="28" name="TextBox 27">
            <a:extLst>
              <a:ext uri="{FF2B5EF4-FFF2-40B4-BE49-F238E27FC236}">
                <a16:creationId xmlns:a16="http://schemas.microsoft.com/office/drawing/2014/main" id="{5F5D8425-B6A7-211B-9213-7A76518EAF67}"/>
              </a:ext>
            </a:extLst>
          </p:cNvPr>
          <p:cNvSpPr txBox="1"/>
          <p:nvPr/>
        </p:nvSpPr>
        <p:spPr>
          <a:xfrm>
            <a:off x="5033913" y="6397724"/>
            <a:ext cx="5551165"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Q8. What changes, if any, would you like to make to your social life? I would like:</a:t>
            </a:r>
          </a:p>
          <a:p>
            <a:pPr algn="r">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bases range from 641 to 2125</a:t>
            </a:r>
          </a:p>
        </p:txBody>
      </p:sp>
    </p:spTree>
    <p:extLst>
      <p:ext uri="{BB962C8B-B14F-4D97-AF65-F5344CB8AC3E}">
        <p14:creationId xmlns:p14="http://schemas.microsoft.com/office/powerpoint/2010/main" val="1129206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8EBDA-8A10-0189-16AA-4FC23DE4E5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947F6F-BE02-3E43-BA59-C7C035B7D019}"/>
              </a:ext>
            </a:extLst>
          </p:cNvPr>
          <p:cNvSpPr>
            <a:spLocks noGrp="1"/>
          </p:cNvSpPr>
          <p:nvPr>
            <p:ph type="title"/>
          </p:nvPr>
        </p:nvSpPr>
        <p:spPr>
          <a:xfrm>
            <a:off x="838200" y="226580"/>
            <a:ext cx="10515600" cy="1325563"/>
          </a:xfrm>
        </p:spPr>
        <p:txBody>
          <a:bodyPr/>
          <a:lstStyle/>
          <a:p>
            <a:r>
              <a:rPr lang="en-GB"/>
              <a:t>Methodology</a:t>
            </a:r>
          </a:p>
        </p:txBody>
      </p:sp>
      <p:sp>
        <p:nvSpPr>
          <p:cNvPr id="6" name="TextBox 5">
            <a:extLst>
              <a:ext uri="{FF2B5EF4-FFF2-40B4-BE49-F238E27FC236}">
                <a16:creationId xmlns:a16="http://schemas.microsoft.com/office/drawing/2014/main" id="{782C2EC6-B7F1-B24B-48C1-056FE6581D6F}"/>
              </a:ext>
            </a:extLst>
          </p:cNvPr>
          <p:cNvSpPr txBox="1"/>
          <p:nvPr/>
        </p:nvSpPr>
        <p:spPr>
          <a:xfrm>
            <a:off x="7554792" y="3165849"/>
            <a:ext cx="3206250" cy="3108543"/>
          </a:xfrm>
          <a:prstGeom prst="rect">
            <a:avLst/>
          </a:prstGeom>
        </p:spPr>
        <p:txBody>
          <a:bodyPr wrap="square" rtlCol="0">
            <a:spAutoFit/>
          </a:bodyPr>
          <a:lstStyle/>
          <a:p>
            <a:pPr algn="ctr">
              <a:defRPr/>
            </a:pPr>
            <a:r>
              <a:rPr lang="en-GB" sz="1400">
                <a:solidFill>
                  <a:schemeClr val="tx1">
                    <a:lumMod val="65000"/>
                    <a:lumOff val="35000"/>
                  </a:schemeClr>
                </a:solidFill>
                <a:latin typeface="Arial" panose="020B0604020202020204" pitchFamily="34" charset="0"/>
                <a:cs typeface="Arial" panose="020B0604020202020204" pitchFamily="34" charset="0"/>
                <a:sym typeface="Helvetica Neue"/>
              </a:rPr>
              <a:t>During fieldwork, quotas were set in each LA on gender, age, ethnicity and disability. Achievement on income and level of education were monitored.</a:t>
            </a:r>
          </a:p>
          <a:p>
            <a:pPr algn="ctr">
              <a:defRPr/>
            </a:pPr>
            <a:endParaRPr lang="en-GB" sz="1400">
              <a:solidFill>
                <a:schemeClr val="tx1">
                  <a:lumMod val="65000"/>
                  <a:lumOff val="35000"/>
                </a:schemeClr>
              </a:solidFill>
              <a:latin typeface="Arial" panose="020B0604020202020204" pitchFamily="34" charset="0"/>
              <a:cs typeface="Arial" panose="020B0604020202020204" pitchFamily="34" charset="0"/>
              <a:sym typeface="Helvetica Neue"/>
            </a:endParaRPr>
          </a:p>
          <a:p>
            <a:pPr algn="ctr">
              <a:defRPr/>
            </a:pPr>
            <a:r>
              <a:rPr lang="en-GB" sz="1400">
                <a:solidFill>
                  <a:schemeClr val="tx1">
                    <a:lumMod val="65000"/>
                    <a:lumOff val="35000"/>
                  </a:schemeClr>
                </a:solidFill>
                <a:latin typeface="Arial" panose="020B0604020202020204" pitchFamily="34" charset="0"/>
                <a:cs typeface="Arial" panose="020B0604020202020204" pitchFamily="34" charset="0"/>
                <a:sym typeface="Helvetica Neue"/>
              </a:rPr>
              <a:t> Data cleaning, processing and tabulation was undertaken internally by M·E·L Research. The data was then weighted to ensure results were representative of each LA.</a:t>
            </a:r>
          </a:p>
          <a:p>
            <a:pPr algn="ctr">
              <a:defRPr/>
            </a:pPr>
            <a:endParaRPr lang="en-GB" sz="1400">
              <a:solidFill>
                <a:schemeClr val="tx1">
                  <a:lumMod val="65000"/>
                  <a:lumOff val="35000"/>
                </a:schemeClr>
              </a:solidFill>
              <a:latin typeface="Arial" panose="020B0604020202020204" pitchFamily="34" charset="0"/>
              <a:cs typeface="Arial" panose="020B0604020202020204" pitchFamily="34" charset="0"/>
              <a:sym typeface="Helvetica Neue"/>
            </a:endParaRPr>
          </a:p>
          <a:p>
            <a:pPr algn="ctr">
              <a:defRPr/>
            </a:pPr>
            <a:r>
              <a:rPr lang="en-GB" sz="1400">
                <a:solidFill>
                  <a:schemeClr val="tx1">
                    <a:lumMod val="65000"/>
                    <a:lumOff val="35000"/>
                  </a:schemeClr>
                </a:solidFill>
                <a:latin typeface="Arial" panose="020B0604020202020204" pitchFamily="34" charset="0"/>
                <a:cs typeface="Arial" panose="020B0604020202020204" pitchFamily="34" charset="0"/>
                <a:sym typeface="Helvetica Neue"/>
              </a:rPr>
              <a:t>Results were then analysed by M·E·L Research and findings are outlined in this report.</a:t>
            </a:r>
            <a:endParaRPr lang="en-GB" sz="140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7D206D5-CAC3-2BF7-FE79-378FCA4F2654}"/>
              </a:ext>
            </a:extLst>
          </p:cNvPr>
          <p:cNvSpPr txBox="1"/>
          <p:nvPr/>
        </p:nvSpPr>
        <p:spPr>
          <a:xfrm>
            <a:off x="667156" y="3165849"/>
            <a:ext cx="3206250" cy="2246769"/>
          </a:xfrm>
          <a:prstGeom prst="rect">
            <a:avLst/>
          </a:prstGeom>
        </p:spPr>
        <p:txBody>
          <a:bodyPr wrap="square" rtlCol="0">
            <a:spAutoFit/>
          </a:bodyPr>
          <a:lstStyle/>
          <a:p>
            <a:pPr algn="ctr">
              <a:defRPr/>
            </a:pPr>
            <a:r>
              <a:rPr lang="en-GB" sz="1400" b="0" i="0" u="none" strike="noStrike" cap="none" dirty="0">
                <a:solidFill>
                  <a:schemeClr val="tx1">
                    <a:lumMod val="65000"/>
                    <a:lumOff val="35000"/>
                  </a:schemeClr>
                </a:solidFill>
                <a:latin typeface="Arial" panose="020B0604020202020204" pitchFamily="34" charset="0"/>
                <a:ea typeface="Helvetica Neue"/>
                <a:cs typeface="Arial" panose="020B0604020202020204" pitchFamily="34" charset="0"/>
                <a:sym typeface="Helvetica Neue"/>
              </a:rPr>
              <a:t>A quantitative </a:t>
            </a:r>
            <a:r>
              <a:rPr lang="en-GB" sz="1400" dirty="0">
                <a:solidFill>
                  <a:schemeClr val="tx1">
                    <a:lumMod val="65000"/>
                    <a:lumOff val="35000"/>
                  </a:schemeClr>
                </a:solidFill>
                <a:latin typeface="Arial" panose="020B0604020202020204" pitchFamily="34" charset="0"/>
                <a:ea typeface="Helvetica Neue"/>
                <a:cs typeface="Arial" panose="020B0604020202020204" pitchFamily="34" charset="0"/>
                <a:sym typeface="Helvetica Neue"/>
              </a:rPr>
              <a:t>survey</a:t>
            </a:r>
            <a:r>
              <a:rPr lang="en-GB" sz="1400" b="0" i="0" u="none" strike="noStrike" cap="none" dirty="0">
                <a:solidFill>
                  <a:schemeClr val="tx1">
                    <a:lumMod val="65000"/>
                    <a:lumOff val="35000"/>
                  </a:schemeClr>
                </a:solidFill>
                <a:latin typeface="Arial" panose="020B0604020202020204" pitchFamily="34" charset="0"/>
                <a:ea typeface="Helvetica Neue"/>
                <a:cs typeface="Arial" panose="020B0604020202020204" pitchFamily="34" charset="0"/>
                <a:sym typeface="Helvetica Neue"/>
              </a:rPr>
              <a:t> was drafted by WMCA and reviewed collaboratively between WMCA and M·E·L Research.</a:t>
            </a:r>
          </a:p>
          <a:p>
            <a:pPr algn="ctr">
              <a:defRPr/>
            </a:pPr>
            <a:endParaRPr lang="en-GB" sz="1400" b="0" i="0" u="none" strike="noStrike" cap="none" dirty="0">
              <a:solidFill>
                <a:schemeClr val="tx1">
                  <a:lumMod val="65000"/>
                  <a:lumOff val="35000"/>
                </a:schemeClr>
              </a:solidFill>
              <a:latin typeface="Arial" panose="020B0604020202020204" pitchFamily="34" charset="0"/>
              <a:ea typeface="Helvetica Neue"/>
              <a:cs typeface="Arial" panose="020B0604020202020204" pitchFamily="34" charset="0"/>
              <a:sym typeface="Helvetica Neue"/>
            </a:endParaRPr>
          </a:p>
          <a:p>
            <a:pPr algn="ctr">
              <a:defRPr/>
            </a:pPr>
            <a:r>
              <a:rPr lang="en-GB" sz="1400" dirty="0">
                <a:solidFill>
                  <a:schemeClr val="tx1">
                    <a:lumMod val="65000"/>
                    <a:lumOff val="35000"/>
                  </a:schemeClr>
                </a:solidFill>
                <a:latin typeface="Arial" panose="020B0604020202020204" pitchFamily="34" charset="0"/>
                <a:cs typeface="Arial" panose="020B0604020202020204" pitchFamily="34" charset="0"/>
                <a:sym typeface="Helvetica Neue"/>
              </a:rPr>
              <a:t>The 12-minute survey was programmed in-house by M·E·L Research.</a:t>
            </a:r>
          </a:p>
          <a:p>
            <a:pPr algn="ctr">
              <a:defRPr/>
            </a:pPr>
            <a:endParaRPr lang="en-GB" sz="1400" dirty="0">
              <a:solidFill>
                <a:schemeClr val="tx1">
                  <a:lumMod val="65000"/>
                  <a:lumOff val="35000"/>
                </a:schemeClr>
              </a:solidFill>
              <a:latin typeface="Arial" panose="020B0604020202020204" pitchFamily="34" charset="0"/>
              <a:cs typeface="Arial" panose="020B0604020202020204" pitchFamily="34" charset="0"/>
              <a:sym typeface="Helvetica Neue"/>
            </a:endParaRPr>
          </a:p>
          <a:p>
            <a:pPr algn="ctr">
              <a:defRPr/>
            </a:pPr>
            <a:r>
              <a:rPr lang="en-GB" sz="1400" dirty="0">
                <a:solidFill>
                  <a:schemeClr val="tx1">
                    <a:lumMod val="65000"/>
                    <a:lumOff val="35000"/>
                  </a:schemeClr>
                </a:solidFill>
                <a:latin typeface="Arial" panose="020B0604020202020204" pitchFamily="34" charset="0"/>
                <a:cs typeface="Arial" panose="020B0604020202020204" pitchFamily="34" charset="0"/>
                <a:sym typeface="Helvetica Neue"/>
              </a:rPr>
              <a:t>Fieldwork took place between 24</a:t>
            </a:r>
            <a:r>
              <a:rPr lang="en-GB" sz="1400" baseline="30000" dirty="0">
                <a:solidFill>
                  <a:schemeClr val="tx1">
                    <a:lumMod val="65000"/>
                    <a:lumOff val="35000"/>
                  </a:schemeClr>
                </a:solidFill>
                <a:latin typeface="Arial" panose="020B0604020202020204" pitchFamily="34" charset="0"/>
                <a:cs typeface="Arial" panose="020B0604020202020204" pitchFamily="34" charset="0"/>
                <a:sym typeface="Helvetica Neue"/>
              </a:rPr>
              <a:t>th</a:t>
            </a:r>
            <a:r>
              <a:rPr lang="en-GB" sz="1400" dirty="0">
                <a:solidFill>
                  <a:schemeClr val="tx1">
                    <a:lumMod val="65000"/>
                    <a:lumOff val="35000"/>
                  </a:schemeClr>
                </a:solidFill>
                <a:latin typeface="Arial" panose="020B0604020202020204" pitchFamily="34" charset="0"/>
                <a:cs typeface="Arial" panose="020B0604020202020204" pitchFamily="34" charset="0"/>
                <a:sym typeface="Helvetica Neue"/>
              </a:rPr>
              <a:t> January and 28</a:t>
            </a:r>
            <a:r>
              <a:rPr lang="en-GB" sz="1400" baseline="30000" dirty="0">
                <a:solidFill>
                  <a:schemeClr val="tx1">
                    <a:lumMod val="65000"/>
                    <a:lumOff val="35000"/>
                  </a:schemeClr>
                </a:solidFill>
                <a:latin typeface="Arial" panose="020B0604020202020204" pitchFamily="34" charset="0"/>
                <a:cs typeface="Arial" panose="020B0604020202020204" pitchFamily="34" charset="0"/>
                <a:sym typeface="Helvetica Neue"/>
              </a:rPr>
              <a:t>th</a:t>
            </a:r>
            <a:r>
              <a:rPr lang="en-GB" sz="1400" dirty="0">
                <a:solidFill>
                  <a:schemeClr val="tx1">
                    <a:lumMod val="65000"/>
                    <a:lumOff val="35000"/>
                  </a:schemeClr>
                </a:solidFill>
                <a:latin typeface="Arial" panose="020B0604020202020204" pitchFamily="34" charset="0"/>
                <a:cs typeface="Arial" panose="020B0604020202020204" pitchFamily="34" charset="0"/>
                <a:sym typeface="Helvetica Neue"/>
              </a:rPr>
              <a:t> February 2025.</a:t>
            </a:r>
            <a:endParaRPr lang="en-GB" sz="14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971E4DBC-ED1E-754F-4136-0F5900EB84C3}"/>
              </a:ext>
            </a:extLst>
          </p:cNvPr>
          <p:cNvGrpSpPr/>
          <p:nvPr/>
        </p:nvGrpSpPr>
        <p:grpSpPr>
          <a:xfrm>
            <a:off x="8293821" y="1267025"/>
            <a:ext cx="1728192" cy="1728192"/>
            <a:chOff x="8884940" y="866328"/>
            <a:chExt cx="1728192" cy="1728192"/>
          </a:xfrm>
        </p:grpSpPr>
        <p:sp>
          <p:nvSpPr>
            <p:cNvPr id="5" name="Oval 4">
              <a:extLst>
                <a:ext uri="{FF2B5EF4-FFF2-40B4-BE49-F238E27FC236}">
                  <a16:creationId xmlns:a16="http://schemas.microsoft.com/office/drawing/2014/main" id="{E6743D24-5508-C7EA-98B0-A25609C8C102}"/>
                </a:ext>
              </a:extLst>
            </p:cNvPr>
            <p:cNvSpPr/>
            <p:nvPr/>
          </p:nvSpPr>
          <p:spPr>
            <a:xfrm>
              <a:off x="8884940" y="866328"/>
              <a:ext cx="1728192" cy="1728192"/>
            </a:xfrm>
            <a:prstGeom prst="ellipse">
              <a:avLst/>
            </a:prstGeom>
            <a:solidFill>
              <a:schemeClr val="accent2">
                <a:lumMod val="60000"/>
                <a:lumOff val="40000"/>
                <a:alpha val="25098"/>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pic>
          <p:nvPicPr>
            <p:cNvPr id="13" name="Graphic 12" descr="Bar chart with solid fill">
              <a:extLst>
                <a:ext uri="{FF2B5EF4-FFF2-40B4-BE49-F238E27FC236}">
                  <a16:creationId xmlns:a16="http://schemas.microsoft.com/office/drawing/2014/main" id="{2090E1EB-AE0B-7381-D7CE-B0100BB68E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58722" y="1233108"/>
              <a:ext cx="980628" cy="980628"/>
            </a:xfrm>
            <a:prstGeom prst="rect">
              <a:avLst/>
            </a:prstGeom>
          </p:spPr>
        </p:pic>
      </p:grpSp>
      <p:sp>
        <p:nvSpPr>
          <p:cNvPr id="16" name="TextBox 15">
            <a:extLst>
              <a:ext uri="{FF2B5EF4-FFF2-40B4-BE49-F238E27FC236}">
                <a16:creationId xmlns:a16="http://schemas.microsoft.com/office/drawing/2014/main" id="{123B1336-320E-1454-9607-3EC1EB8B2620}"/>
              </a:ext>
            </a:extLst>
          </p:cNvPr>
          <p:cNvSpPr txBox="1"/>
          <p:nvPr/>
        </p:nvSpPr>
        <p:spPr>
          <a:xfrm>
            <a:off x="3827395" y="3165849"/>
            <a:ext cx="3409644" cy="4185761"/>
          </a:xfrm>
          <a:prstGeom prst="rect">
            <a:avLst/>
          </a:prstGeom>
        </p:spPr>
        <p:txBody>
          <a:bodyPr wrap="square" rtlCol="0">
            <a:spAutoFit/>
          </a:bodyPr>
          <a:lstStyle/>
          <a:p>
            <a:pPr algn="ctr">
              <a:defRPr/>
            </a:pPr>
            <a:r>
              <a:rPr lang="en-GB" sz="1400">
                <a:solidFill>
                  <a:schemeClr val="tx1">
                    <a:lumMod val="65000"/>
                    <a:lumOff val="35000"/>
                  </a:schemeClr>
                </a:solidFill>
                <a:latin typeface="Arial" panose="020B0604020202020204" pitchFamily="34" charset="0"/>
                <a:cs typeface="Arial" panose="020B0604020202020204" pitchFamily="34" charset="0"/>
                <a:sym typeface="Helvetica Neue"/>
              </a:rPr>
              <a:t>The survey was distributed to West Midlands residents, via two leading online access panel partners. Respondents self-completed the survey online.</a:t>
            </a:r>
          </a:p>
          <a:p>
            <a:pPr algn="ctr">
              <a:defRPr/>
            </a:pPr>
            <a:endParaRPr lang="en-GB" sz="1400">
              <a:solidFill>
                <a:schemeClr val="tx1">
                  <a:lumMod val="65000"/>
                  <a:lumOff val="35000"/>
                </a:schemeClr>
              </a:solidFill>
              <a:latin typeface="Arial" panose="020B0604020202020204" pitchFamily="34" charset="0"/>
              <a:cs typeface="Arial" panose="020B0604020202020204" pitchFamily="34" charset="0"/>
              <a:sym typeface="Helvetica Neue"/>
            </a:endParaRPr>
          </a:p>
          <a:p>
            <a:pPr algn="ctr">
              <a:defRPr/>
            </a:pPr>
            <a:r>
              <a:rPr lang="en-GB" sz="1400">
                <a:solidFill>
                  <a:schemeClr val="tx1">
                    <a:lumMod val="65000"/>
                    <a:lumOff val="35000"/>
                  </a:schemeClr>
                </a:solidFill>
                <a:latin typeface="Arial" panose="020B0604020202020204" pitchFamily="34" charset="0"/>
                <a:cs typeface="Arial" panose="020B0604020202020204" pitchFamily="34" charset="0"/>
                <a:sym typeface="Helvetica Neue"/>
              </a:rPr>
              <a:t>To ensure we reached a representative cross-section of West Midlands residents, interviews were also conducted face-to-face.</a:t>
            </a:r>
          </a:p>
          <a:p>
            <a:pPr algn="ctr">
              <a:defRPr/>
            </a:pPr>
            <a:endParaRPr lang="en-GB" sz="1400">
              <a:solidFill>
                <a:schemeClr val="tx1">
                  <a:lumMod val="65000"/>
                  <a:lumOff val="35000"/>
                </a:schemeClr>
              </a:solidFill>
              <a:latin typeface="Arial" panose="020B0604020202020204" pitchFamily="34" charset="0"/>
              <a:cs typeface="Arial" panose="020B0604020202020204" pitchFamily="34" charset="0"/>
              <a:sym typeface="Helvetica Neue"/>
            </a:endParaRPr>
          </a:p>
          <a:p>
            <a:pPr algn="ctr">
              <a:defRPr/>
            </a:pPr>
            <a:r>
              <a:rPr lang="en-GB" sz="1400">
                <a:solidFill>
                  <a:schemeClr val="tx1">
                    <a:lumMod val="65000"/>
                    <a:lumOff val="35000"/>
                  </a:schemeClr>
                </a:solidFill>
                <a:latin typeface="Arial" panose="020B0604020202020204" pitchFamily="34" charset="0"/>
                <a:cs typeface="Arial" panose="020B0604020202020204" pitchFamily="34" charset="0"/>
                <a:sym typeface="Helvetica Neue"/>
              </a:rPr>
              <a:t>Respondents approached by interviewers were asked to self-complete the survey on interviewers’ laptops, to ensure all data collected was comparable to that achieved online. </a:t>
            </a:r>
          </a:p>
          <a:p>
            <a:pPr algn="ctr">
              <a:defRPr/>
            </a:pPr>
            <a:endParaRPr lang="en-GB" sz="1400" b="0">
              <a:solidFill>
                <a:schemeClr val="tx1">
                  <a:lumMod val="65000"/>
                  <a:lumOff val="35000"/>
                </a:schemeClr>
              </a:solidFill>
              <a:latin typeface="Arial" panose="020B0604020202020204" pitchFamily="34" charset="0"/>
              <a:cs typeface="Arial" panose="020B0604020202020204" pitchFamily="34" charset="0"/>
              <a:sym typeface="Helvetica Neue"/>
            </a:endParaRPr>
          </a:p>
          <a:p>
            <a:pPr algn="ctr">
              <a:defRPr/>
            </a:pPr>
            <a:endParaRPr lang="en-GB" sz="1400" b="0">
              <a:solidFill>
                <a:schemeClr val="tx1">
                  <a:lumMod val="65000"/>
                  <a:lumOff val="35000"/>
                </a:schemeClr>
              </a:solidFill>
              <a:latin typeface="Arial" panose="020B0604020202020204" pitchFamily="34" charset="0"/>
              <a:cs typeface="Arial" panose="020B0604020202020204" pitchFamily="34" charset="0"/>
            </a:endParaRPr>
          </a:p>
          <a:p>
            <a:pPr algn="ctr">
              <a:defRPr/>
            </a:pPr>
            <a:endParaRPr lang="en-GB" sz="1400" b="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3E3B54C4-B7E7-212F-766D-6E147D98A589}"/>
              </a:ext>
            </a:extLst>
          </p:cNvPr>
          <p:cNvGrpSpPr/>
          <p:nvPr/>
        </p:nvGrpSpPr>
        <p:grpSpPr>
          <a:xfrm>
            <a:off x="4668217" y="1267025"/>
            <a:ext cx="1728000" cy="1728192"/>
            <a:chOff x="5232000" y="1359390"/>
            <a:chExt cx="1728000" cy="1728192"/>
          </a:xfrm>
        </p:grpSpPr>
        <p:sp>
          <p:nvSpPr>
            <p:cNvPr id="15" name="Oval 14">
              <a:extLst>
                <a:ext uri="{FF2B5EF4-FFF2-40B4-BE49-F238E27FC236}">
                  <a16:creationId xmlns:a16="http://schemas.microsoft.com/office/drawing/2014/main" id="{DF426114-F29E-4514-FE9F-64A8C8807868}"/>
                </a:ext>
              </a:extLst>
            </p:cNvPr>
            <p:cNvSpPr/>
            <p:nvPr/>
          </p:nvSpPr>
          <p:spPr>
            <a:xfrm>
              <a:off x="5232000" y="1359390"/>
              <a:ext cx="1728000" cy="1728192"/>
            </a:xfrm>
            <a:prstGeom prst="ellipse">
              <a:avLst/>
            </a:prstGeom>
            <a:solidFill>
              <a:schemeClr val="accent2">
                <a:alpha val="25098"/>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pic>
          <p:nvPicPr>
            <p:cNvPr id="21" name="Graphic 20" descr="Programmer female with solid fill">
              <a:extLst>
                <a:ext uri="{FF2B5EF4-FFF2-40B4-BE49-F238E27FC236}">
                  <a16:creationId xmlns:a16="http://schemas.microsoft.com/office/drawing/2014/main" id="{32163500-5A0D-EB40-1A2C-F4B67D372C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74000" y="1660595"/>
              <a:ext cx="1044000" cy="1044000"/>
            </a:xfrm>
            <a:prstGeom prst="rect">
              <a:avLst/>
            </a:prstGeom>
          </p:spPr>
        </p:pic>
      </p:grpSp>
      <p:grpSp>
        <p:nvGrpSpPr>
          <p:cNvPr id="25" name="Group 24">
            <a:extLst>
              <a:ext uri="{FF2B5EF4-FFF2-40B4-BE49-F238E27FC236}">
                <a16:creationId xmlns:a16="http://schemas.microsoft.com/office/drawing/2014/main" id="{0AF310A0-AC14-12E5-0807-E65EFE17FFEC}"/>
              </a:ext>
            </a:extLst>
          </p:cNvPr>
          <p:cNvGrpSpPr/>
          <p:nvPr/>
        </p:nvGrpSpPr>
        <p:grpSpPr>
          <a:xfrm>
            <a:off x="1406185" y="1267025"/>
            <a:ext cx="1728192" cy="1728192"/>
            <a:chOff x="1434429" y="1359390"/>
            <a:chExt cx="1728192" cy="1728192"/>
          </a:xfrm>
        </p:grpSpPr>
        <p:sp>
          <p:nvSpPr>
            <p:cNvPr id="10" name="Oval 9">
              <a:extLst>
                <a:ext uri="{FF2B5EF4-FFF2-40B4-BE49-F238E27FC236}">
                  <a16:creationId xmlns:a16="http://schemas.microsoft.com/office/drawing/2014/main" id="{F0C23ABB-2F2D-BCF7-BD85-D6D3C2611ABB}"/>
                </a:ext>
              </a:extLst>
            </p:cNvPr>
            <p:cNvSpPr/>
            <p:nvPr/>
          </p:nvSpPr>
          <p:spPr>
            <a:xfrm>
              <a:off x="1434429" y="1359390"/>
              <a:ext cx="1728192" cy="1728192"/>
            </a:xfrm>
            <a:prstGeom prst="ellipse">
              <a:avLst/>
            </a:prstGeom>
            <a:solidFill>
              <a:schemeClr val="accent2">
                <a:lumMod val="60000"/>
                <a:lumOff val="40000"/>
                <a:alpha val="25098"/>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pic>
          <p:nvPicPr>
            <p:cNvPr id="24" name="Graphic 23" descr="Teacher with solid fill">
              <a:extLst>
                <a:ext uri="{FF2B5EF4-FFF2-40B4-BE49-F238E27FC236}">
                  <a16:creationId xmlns:a16="http://schemas.microsoft.com/office/drawing/2014/main" id="{F007D369-73D7-FFD4-CF99-FE66104886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76525" y="1731615"/>
              <a:ext cx="1044000" cy="1044000"/>
            </a:xfrm>
            <a:prstGeom prst="rect">
              <a:avLst/>
            </a:prstGeom>
          </p:spPr>
        </p:pic>
      </p:grpSp>
    </p:spTree>
    <p:extLst>
      <p:ext uri="{BB962C8B-B14F-4D97-AF65-F5344CB8AC3E}">
        <p14:creationId xmlns:p14="http://schemas.microsoft.com/office/powerpoint/2010/main" val="24182636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F1A66-791D-0683-4CB5-B6E6D65568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7CAD92-1B0C-FF11-874F-05D859528EEC}"/>
              </a:ext>
            </a:extLst>
          </p:cNvPr>
          <p:cNvSpPr>
            <a:spLocks noGrp="1"/>
          </p:cNvSpPr>
          <p:nvPr>
            <p:ph type="title"/>
          </p:nvPr>
        </p:nvSpPr>
        <p:spPr/>
        <p:txBody>
          <a:bodyPr/>
          <a:lstStyle/>
          <a:p>
            <a:r>
              <a:rPr lang="en-GB" dirty="0"/>
              <a:t>Social inclusion and civic participation</a:t>
            </a:r>
          </a:p>
        </p:txBody>
      </p:sp>
    </p:spTree>
    <p:extLst>
      <p:ext uri="{BB962C8B-B14F-4D97-AF65-F5344CB8AC3E}">
        <p14:creationId xmlns:p14="http://schemas.microsoft.com/office/powerpoint/2010/main" val="66635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E9009-E8E3-031D-736E-C1FD45D7BD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F55FD6-1C00-8ED4-0C4A-1F5AB4B16D20}"/>
              </a:ext>
            </a:extLst>
          </p:cNvPr>
          <p:cNvSpPr>
            <a:spLocks noGrp="1"/>
          </p:cNvSpPr>
          <p:nvPr>
            <p:ph type="title"/>
          </p:nvPr>
        </p:nvSpPr>
        <p:spPr>
          <a:xfrm>
            <a:off x="335726" y="202296"/>
            <a:ext cx="8739803" cy="1325563"/>
          </a:xfrm>
        </p:spPr>
        <p:txBody>
          <a:bodyPr>
            <a:normAutofit/>
          </a:bodyPr>
          <a:lstStyle/>
          <a:p>
            <a:r>
              <a:rPr lang="en-GB" sz="2200" b="1"/>
              <a:t>Almost six in ten (57%) feel welcome and included in community events and spaces</a:t>
            </a:r>
            <a:br>
              <a:rPr lang="en-GB" b="1"/>
            </a:br>
            <a:endParaRPr lang="en-GB"/>
          </a:p>
        </p:txBody>
      </p:sp>
      <p:graphicFrame>
        <p:nvGraphicFramePr>
          <p:cNvPr id="6" name="Content Placeholder 5">
            <a:extLst>
              <a:ext uri="{FF2B5EF4-FFF2-40B4-BE49-F238E27FC236}">
                <a16:creationId xmlns:a16="http://schemas.microsoft.com/office/drawing/2014/main" id="{046FAC1A-5894-61ED-59FE-26274D0A2214}"/>
              </a:ext>
            </a:extLst>
          </p:cNvPr>
          <p:cNvGraphicFramePr>
            <a:graphicFrameLocks noGrp="1"/>
          </p:cNvGraphicFramePr>
          <p:nvPr>
            <p:ph idx="1"/>
            <p:extLst>
              <p:ext uri="{D42A27DB-BD31-4B8C-83A1-F6EECF244321}">
                <p14:modId xmlns:p14="http://schemas.microsoft.com/office/powerpoint/2010/main" val="2979610803"/>
              </p:ext>
            </p:extLst>
          </p:nvPr>
        </p:nvGraphicFramePr>
        <p:xfrm>
          <a:off x="246797" y="1720613"/>
          <a:ext cx="11202657" cy="201480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D6C3E23-0397-E86E-9788-8ECDB36E0C4E}"/>
              </a:ext>
            </a:extLst>
          </p:cNvPr>
          <p:cNvSpPr txBox="1"/>
          <p:nvPr/>
        </p:nvSpPr>
        <p:spPr>
          <a:xfrm>
            <a:off x="1524278" y="6387160"/>
            <a:ext cx="8978157"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Q9. To what extent do you feel welcomed and included in community events or spaces?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 </a:t>
            </a:r>
            <a:r>
              <a:rPr lang="en-US" sz="1200">
                <a:solidFill>
                  <a:schemeClr val="tx1">
                    <a:lumMod val="65000"/>
                    <a:lumOff val="35000"/>
                  </a:schemeClr>
                </a:solidFill>
                <a:latin typeface="Arial" panose="020B0604020202020204" pitchFamily="34" charset="0"/>
                <a:cs typeface="Arial" panose="020B0604020202020204" pitchFamily="34" charset="0"/>
              </a:rPr>
              <a:t>2800</a:t>
            </a:r>
            <a:endPar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7DC44BF-E928-C2DE-3BBA-057D6F3275D8}"/>
              </a:ext>
            </a:extLst>
          </p:cNvPr>
          <p:cNvSpPr txBox="1"/>
          <p:nvPr/>
        </p:nvSpPr>
        <p:spPr>
          <a:xfrm>
            <a:off x="335726" y="910829"/>
            <a:ext cx="9279329" cy="523220"/>
          </a:xfrm>
          <a:prstGeom prst="rect">
            <a:avLst/>
          </a:prstGeom>
          <a:noFill/>
        </p:spPr>
        <p:txBody>
          <a:bodyPr wrap="square">
            <a:spAutoFit/>
          </a:bodyPr>
          <a:lstStyle/>
          <a:p>
            <a:r>
              <a:rPr lang="en-GB" sz="1400">
                <a:solidFill>
                  <a:schemeClr val="tx1">
                    <a:lumMod val="65000"/>
                    <a:lumOff val="35000"/>
                  </a:schemeClr>
                </a:solidFill>
                <a:effectLst/>
                <a:latin typeface="Arial" panose="020B0604020202020204" pitchFamily="34" charset="0"/>
                <a:ea typeface="Aptos" panose="020B0004020202020204" pitchFamily="34" charset="0"/>
                <a:cs typeface="Arial" panose="020B0604020202020204" pitchFamily="34" charset="0"/>
              </a:rPr>
              <a:t>One in five (20%) feel very welcome and included, whilst a further one in three (36%) feel quite welcome/ included. Just 7% do not feel welcome/ included</a:t>
            </a:r>
            <a:endParaRPr lang="en-GB" sz="140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64C0CE8D-D9EA-C195-3DE5-7151BE4D7246}"/>
              </a:ext>
            </a:extLst>
          </p:cNvPr>
          <p:cNvGraphicFramePr>
            <a:graphicFrameLocks noGrp="1"/>
          </p:cNvGraphicFramePr>
          <p:nvPr>
            <p:extLst>
              <p:ext uri="{D42A27DB-BD31-4B8C-83A1-F6EECF244321}">
                <p14:modId xmlns:p14="http://schemas.microsoft.com/office/powerpoint/2010/main" val="1942616619"/>
              </p:ext>
            </p:extLst>
          </p:nvPr>
        </p:nvGraphicFramePr>
        <p:xfrm>
          <a:off x="510624" y="3871608"/>
          <a:ext cx="8010806" cy="2225040"/>
        </p:xfrm>
        <a:graphic>
          <a:graphicData uri="http://schemas.openxmlformats.org/drawingml/2006/table">
            <a:tbl>
              <a:tblPr firstRow="1" bandRow="1">
                <a:tableStyleId>{69C7853C-536D-4A76-A0AE-DD22124D55A5}</a:tableStyleId>
              </a:tblPr>
              <a:tblGrid>
                <a:gridCol w="4005403">
                  <a:extLst>
                    <a:ext uri="{9D8B030D-6E8A-4147-A177-3AD203B41FA5}">
                      <a16:colId xmlns:a16="http://schemas.microsoft.com/office/drawing/2014/main" val="865011794"/>
                    </a:ext>
                  </a:extLst>
                </a:gridCol>
                <a:gridCol w="4005403">
                  <a:extLst>
                    <a:ext uri="{9D8B030D-6E8A-4147-A177-3AD203B41FA5}">
                      <a16:colId xmlns:a16="http://schemas.microsoft.com/office/drawing/2014/main" val="74394655"/>
                    </a:ext>
                  </a:extLst>
                </a:gridCol>
              </a:tblGrid>
              <a:tr h="0">
                <a:tc>
                  <a:txBody>
                    <a:bodyPr/>
                    <a:lstStyle/>
                    <a:p>
                      <a:pPr algn="ctr"/>
                      <a:r>
                        <a:rPr lang="en-GB" sz="1400">
                          <a:latin typeface="Arial" panose="020B0604020202020204" pitchFamily="34" charset="0"/>
                          <a:cs typeface="Arial" panose="020B0604020202020204" pitchFamily="34" charset="0"/>
                        </a:rPr>
                        <a:t>More likely to feel welcome/ included</a:t>
                      </a:r>
                    </a:p>
                  </a:txBody>
                  <a:tcPr anchor="ctr">
                    <a:lnR w="12700" cap="flat" cmpd="sng" algn="ctr">
                      <a:solidFill>
                        <a:schemeClr val="bg2"/>
                      </a:solidFill>
                      <a:prstDash val="solid"/>
                      <a:round/>
                      <a:headEnd type="none" w="med" len="med"/>
                      <a:tailEnd type="none" w="med" len="med"/>
                    </a:lnR>
                  </a:tcPr>
                </a:tc>
                <a:tc>
                  <a:txBody>
                    <a:bodyPr/>
                    <a:lstStyle/>
                    <a:p>
                      <a:pPr algn="ctr"/>
                      <a:r>
                        <a:rPr lang="en-GB" sz="1400">
                          <a:latin typeface="Arial" panose="020B0604020202020204" pitchFamily="34" charset="0"/>
                          <a:cs typeface="Arial" panose="020B0604020202020204" pitchFamily="34" charset="0"/>
                        </a:rPr>
                        <a:t>Less likely to feel welcome/ included</a:t>
                      </a:r>
                    </a:p>
                  </a:txBody>
                  <a:tcPr anchor="ctr">
                    <a:lnL w="12700" cap="flat" cmpd="sng" algn="ctr">
                      <a:solidFill>
                        <a:schemeClr val="bg2"/>
                      </a:solidFill>
                      <a:prstDash val="solid"/>
                      <a:round/>
                      <a:headEnd type="none" w="med" len="med"/>
                      <a:tailEnd type="none" w="med" len="med"/>
                    </a:lnL>
                  </a:tcPr>
                </a:tc>
                <a:extLst>
                  <a:ext uri="{0D108BD9-81ED-4DB2-BD59-A6C34878D82A}">
                    <a16:rowId xmlns:a16="http://schemas.microsoft.com/office/drawing/2014/main" val="3043988852"/>
                  </a:ext>
                </a:extLst>
              </a:tr>
              <a:tr h="0">
                <a:tc>
                  <a:txBody>
                    <a:bodyPr/>
                    <a:lstStyle/>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Males</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18 to 34s</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Live with children &lt;18</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Economically active</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Ethnic minorities</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Muslim/Hindu</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Higher Household income</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Higher educational attainment</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More digitally confident/ connected</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More socially active/ active in community </a:t>
                      </a:r>
                    </a:p>
                  </a:txBody>
                  <a:tcPr>
                    <a:solidFill>
                      <a:schemeClr val="bg2">
                        <a:alpha val="40000"/>
                      </a:schemeClr>
                    </a:solidFill>
                  </a:tcPr>
                </a:tc>
                <a:tc>
                  <a:txBody>
                    <a:bodyPr/>
                    <a:lstStyle/>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Over 35s</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Economically inactive</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Living alone</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Living with disability</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Lower Household income</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No religion</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White</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Lower educational attainment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tx1">
                              <a:lumMod val="65000"/>
                              <a:lumOff val="35000"/>
                            </a:schemeClr>
                          </a:solidFill>
                          <a:latin typeface="Arial" panose="020B0604020202020204" pitchFamily="34" charset="0"/>
                          <a:cs typeface="Arial" panose="020B0604020202020204" pitchFamily="34" charset="0"/>
                        </a:rPr>
                        <a:t>Less digitally confident/ connected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tx1">
                              <a:lumMod val="65000"/>
                              <a:lumOff val="35000"/>
                            </a:schemeClr>
                          </a:solidFill>
                          <a:latin typeface="Arial" panose="020B0604020202020204" pitchFamily="34" charset="0"/>
                          <a:cs typeface="Arial" panose="020B0604020202020204" pitchFamily="34" charset="0"/>
                        </a:rPr>
                        <a:t>Less socially active/ active in community </a:t>
                      </a:r>
                    </a:p>
                  </a:txBody>
                  <a:tcPr>
                    <a:solidFill>
                      <a:schemeClr val="bg2">
                        <a:alpha val="40000"/>
                      </a:schemeClr>
                    </a:solidFill>
                  </a:tcPr>
                </a:tc>
                <a:extLst>
                  <a:ext uri="{0D108BD9-81ED-4DB2-BD59-A6C34878D82A}">
                    <a16:rowId xmlns:a16="http://schemas.microsoft.com/office/drawing/2014/main" val="534658902"/>
                  </a:ext>
                </a:extLst>
              </a:tr>
            </a:tbl>
          </a:graphicData>
        </a:graphic>
      </p:graphicFrame>
      <p:sp>
        <p:nvSpPr>
          <p:cNvPr id="7" name="TextBox 6">
            <a:extLst>
              <a:ext uri="{FF2B5EF4-FFF2-40B4-BE49-F238E27FC236}">
                <a16:creationId xmlns:a16="http://schemas.microsoft.com/office/drawing/2014/main" id="{A9325F67-0D51-7702-CD6A-29E5471BD581}"/>
              </a:ext>
            </a:extLst>
          </p:cNvPr>
          <p:cNvSpPr txBox="1"/>
          <p:nvPr/>
        </p:nvSpPr>
        <p:spPr>
          <a:xfrm>
            <a:off x="2084650" y="1720613"/>
            <a:ext cx="4011350"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rPr>
              <a:t>57% </a:t>
            </a:r>
            <a:br>
              <a:rPr kumimoji="0" lang="en-GB" sz="18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rPr>
            </a:br>
            <a:r>
              <a:rPr kumimoji="0" lang="en-GB" sz="18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rPr>
              <a:t>Feel w</a:t>
            </a:r>
            <a:r>
              <a:rPr lang="en-GB" sz="1800" b="1" err="1">
                <a:solidFill>
                  <a:schemeClr val="accent2"/>
                </a:solidFill>
                <a:latin typeface="Arial" panose="020B0604020202020204" pitchFamily="34" charset="0"/>
                <a:cs typeface="Arial" panose="020B0604020202020204" pitchFamily="34" charset="0"/>
              </a:rPr>
              <a:t>elcome</a:t>
            </a:r>
            <a:r>
              <a:rPr lang="en-GB" sz="1800" b="1">
                <a:solidFill>
                  <a:schemeClr val="accent2"/>
                </a:solidFill>
                <a:latin typeface="Arial" panose="020B0604020202020204" pitchFamily="34" charset="0"/>
                <a:cs typeface="Arial" panose="020B0604020202020204" pitchFamily="34" charset="0"/>
              </a:rPr>
              <a:t> and included in community</a:t>
            </a:r>
            <a:endParaRPr kumimoji="0" lang="en-GB" sz="18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7256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1B351-67D8-1C26-B145-041EE280B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261D12-ACAC-1E5B-7735-8CFE9F993AC3}"/>
              </a:ext>
            </a:extLst>
          </p:cNvPr>
          <p:cNvSpPr>
            <a:spLocks noGrp="1"/>
          </p:cNvSpPr>
          <p:nvPr>
            <p:ph type="title"/>
          </p:nvPr>
        </p:nvSpPr>
        <p:spPr>
          <a:xfrm>
            <a:off x="439366" y="202296"/>
            <a:ext cx="8681188" cy="1325563"/>
          </a:xfrm>
        </p:spPr>
        <p:txBody>
          <a:bodyPr>
            <a:normAutofit fontScale="90000"/>
          </a:bodyPr>
          <a:lstStyle/>
          <a:p>
            <a:r>
              <a:rPr lang="en-GB" sz="2800" b="1"/>
              <a:t>Over one third (36%) of residents are at least a little active in their local community</a:t>
            </a:r>
            <a:br>
              <a:rPr lang="en-GB" b="1"/>
            </a:br>
            <a:endParaRPr lang="en-GB"/>
          </a:p>
        </p:txBody>
      </p:sp>
      <p:graphicFrame>
        <p:nvGraphicFramePr>
          <p:cNvPr id="6" name="Content Placeholder 5">
            <a:extLst>
              <a:ext uri="{FF2B5EF4-FFF2-40B4-BE49-F238E27FC236}">
                <a16:creationId xmlns:a16="http://schemas.microsoft.com/office/drawing/2014/main" id="{AFFBB0A8-5A4C-CC53-E024-53F57CC14A80}"/>
              </a:ext>
            </a:extLst>
          </p:cNvPr>
          <p:cNvGraphicFramePr>
            <a:graphicFrameLocks noGrp="1"/>
          </p:cNvGraphicFramePr>
          <p:nvPr>
            <p:ph idx="1"/>
            <p:extLst>
              <p:ext uri="{D42A27DB-BD31-4B8C-83A1-F6EECF244321}">
                <p14:modId xmlns:p14="http://schemas.microsoft.com/office/powerpoint/2010/main" val="2391707423"/>
              </p:ext>
            </p:extLst>
          </p:nvPr>
        </p:nvGraphicFramePr>
        <p:xfrm>
          <a:off x="160568" y="1866123"/>
          <a:ext cx="10569041" cy="178927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A590784-67A5-6D79-6FA5-5B1FD9C74611}"/>
              </a:ext>
            </a:extLst>
          </p:cNvPr>
          <p:cNvSpPr txBox="1"/>
          <p:nvPr/>
        </p:nvSpPr>
        <p:spPr>
          <a:xfrm>
            <a:off x="719847" y="6455254"/>
            <a:ext cx="9782588"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Q10. Which of the following best describes the extent to which you are involved in your local community voluntarily (i.e. not paid for your time)?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 2800</a:t>
            </a:r>
          </a:p>
        </p:txBody>
      </p:sp>
      <p:sp>
        <p:nvSpPr>
          <p:cNvPr id="4" name="TextBox 3">
            <a:extLst>
              <a:ext uri="{FF2B5EF4-FFF2-40B4-BE49-F238E27FC236}">
                <a16:creationId xmlns:a16="http://schemas.microsoft.com/office/drawing/2014/main" id="{BE28633C-5519-098B-A891-7CF2886D0F2C}"/>
              </a:ext>
            </a:extLst>
          </p:cNvPr>
          <p:cNvSpPr txBox="1"/>
          <p:nvPr/>
        </p:nvSpPr>
        <p:spPr>
          <a:xfrm>
            <a:off x="439366" y="983269"/>
            <a:ext cx="112810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Two in five (41%) are not at all active in their local community</a:t>
            </a:r>
          </a:p>
        </p:txBody>
      </p:sp>
      <p:graphicFrame>
        <p:nvGraphicFramePr>
          <p:cNvPr id="5" name="Table 4">
            <a:extLst>
              <a:ext uri="{FF2B5EF4-FFF2-40B4-BE49-F238E27FC236}">
                <a16:creationId xmlns:a16="http://schemas.microsoft.com/office/drawing/2014/main" id="{F7A00548-154C-51BF-2858-CEFB26836C04}"/>
              </a:ext>
            </a:extLst>
          </p:cNvPr>
          <p:cNvGraphicFramePr>
            <a:graphicFrameLocks noGrp="1"/>
          </p:cNvGraphicFramePr>
          <p:nvPr>
            <p:extLst>
              <p:ext uri="{D42A27DB-BD31-4B8C-83A1-F6EECF244321}">
                <p14:modId xmlns:p14="http://schemas.microsoft.com/office/powerpoint/2010/main" val="2904223217"/>
              </p:ext>
            </p:extLst>
          </p:nvPr>
        </p:nvGraphicFramePr>
        <p:xfrm>
          <a:off x="1473084" y="3733376"/>
          <a:ext cx="8089206" cy="2407920"/>
        </p:xfrm>
        <a:graphic>
          <a:graphicData uri="http://schemas.openxmlformats.org/drawingml/2006/table">
            <a:tbl>
              <a:tblPr firstRow="1" bandRow="1">
                <a:tableStyleId>{69C7853C-536D-4A76-A0AE-DD22124D55A5}</a:tableStyleId>
              </a:tblPr>
              <a:tblGrid>
                <a:gridCol w="4044603">
                  <a:extLst>
                    <a:ext uri="{9D8B030D-6E8A-4147-A177-3AD203B41FA5}">
                      <a16:colId xmlns:a16="http://schemas.microsoft.com/office/drawing/2014/main" val="865011794"/>
                    </a:ext>
                  </a:extLst>
                </a:gridCol>
                <a:gridCol w="4044603">
                  <a:extLst>
                    <a:ext uri="{9D8B030D-6E8A-4147-A177-3AD203B41FA5}">
                      <a16:colId xmlns:a16="http://schemas.microsoft.com/office/drawing/2014/main" val="74394655"/>
                    </a:ext>
                  </a:extLst>
                </a:gridCol>
              </a:tblGrid>
              <a:tr h="135041">
                <a:tc>
                  <a:txBody>
                    <a:bodyPr/>
                    <a:lstStyle/>
                    <a:p>
                      <a:pPr algn="ctr"/>
                      <a:r>
                        <a:rPr lang="en-GB" sz="1400">
                          <a:latin typeface="Arial" panose="020B0604020202020204" pitchFamily="34" charset="0"/>
                          <a:cs typeface="Arial" panose="020B0604020202020204" pitchFamily="34" charset="0"/>
                        </a:rPr>
                        <a:t>More likely to be active in community</a:t>
                      </a:r>
                    </a:p>
                  </a:txBody>
                  <a:tcPr anchor="ctr"/>
                </a:tc>
                <a:tc>
                  <a:txBody>
                    <a:bodyPr/>
                    <a:lstStyle/>
                    <a:p>
                      <a:pPr algn="ctr"/>
                      <a:r>
                        <a:rPr lang="en-GB" sz="1400">
                          <a:latin typeface="Arial" panose="020B0604020202020204" pitchFamily="34" charset="0"/>
                          <a:cs typeface="Arial" panose="020B0604020202020204" pitchFamily="34" charset="0"/>
                        </a:rPr>
                        <a:t>Less likely to be active in community</a:t>
                      </a:r>
                    </a:p>
                  </a:txBody>
                  <a:tcPr anchor="ctr"/>
                </a:tc>
                <a:extLst>
                  <a:ext uri="{0D108BD9-81ED-4DB2-BD59-A6C34878D82A}">
                    <a16:rowId xmlns:a16="http://schemas.microsoft.com/office/drawing/2014/main" val="3043988852"/>
                  </a:ext>
                </a:extLst>
              </a:tr>
              <a:tr h="1035316">
                <a:tc>
                  <a:txBody>
                    <a:bodyPr/>
                    <a:lstStyle/>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Males</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18 to 34s</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Economically active</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Higher Household income</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Live with children &lt;18</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Ethnic minorities</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Higher educational attainment</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Digitally confident/ connected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tx1">
                              <a:lumMod val="65000"/>
                              <a:lumOff val="35000"/>
                            </a:schemeClr>
                          </a:solidFill>
                          <a:latin typeface="Arial" panose="020B0604020202020204" pitchFamily="34" charset="0"/>
                          <a:cs typeface="Arial" panose="020B0604020202020204" pitchFamily="34" charset="0"/>
                        </a:rPr>
                        <a:t>Positive about social life</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Feel welcome/ connected to community</a:t>
                      </a:r>
                    </a:p>
                  </a:txBody>
                  <a:tcPr>
                    <a:solidFill>
                      <a:schemeClr val="bg2">
                        <a:alpha val="40000"/>
                      </a:schemeClr>
                    </a:solidFill>
                  </a:tcPr>
                </a:tc>
                <a:tc>
                  <a:txBody>
                    <a:bodyPr/>
                    <a:lstStyle/>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Over 55s</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Economically inactive</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Lower Household income</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Live alone</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No religion</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White </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Living with disabilities</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Lower educational attainment</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Less digitally confident/ connected</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Negative about social life</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Does not feel welcome/ connected to community</a:t>
                      </a:r>
                    </a:p>
                  </a:txBody>
                  <a:tcPr>
                    <a:solidFill>
                      <a:schemeClr val="bg2">
                        <a:alpha val="40000"/>
                      </a:schemeClr>
                    </a:solidFill>
                  </a:tcPr>
                </a:tc>
                <a:extLst>
                  <a:ext uri="{0D108BD9-81ED-4DB2-BD59-A6C34878D82A}">
                    <a16:rowId xmlns:a16="http://schemas.microsoft.com/office/drawing/2014/main" val="534658902"/>
                  </a:ext>
                </a:extLst>
              </a:tr>
            </a:tbl>
          </a:graphicData>
        </a:graphic>
      </p:graphicFrame>
      <p:sp>
        <p:nvSpPr>
          <p:cNvPr id="7" name="TextBox 6">
            <a:extLst>
              <a:ext uri="{FF2B5EF4-FFF2-40B4-BE49-F238E27FC236}">
                <a16:creationId xmlns:a16="http://schemas.microsoft.com/office/drawing/2014/main" id="{EA8812C2-5A05-6251-6C29-6D32E6D94C6F}"/>
              </a:ext>
            </a:extLst>
          </p:cNvPr>
          <p:cNvSpPr txBox="1"/>
          <p:nvPr/>
        </p:nvSpPr>
        <p:spPr>
          <a:xfrm>
            <a:off x="6303525" y="2080132"/>
            <a:ext cx="343188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rPr>
              <a:t>36% active in community</a:t>
            </a:r>
          </a:p>
        </p:txBody>
      </p:sp>
    </p:spTree>
    <p:extLst>
      <p:ext uri="{BB962C8B-B14F-4D97-AF65-F5344CB8AC3E}">
        <p14:creationId xmlns:p14="http://schemas.microsoft.com/office/powerpoint/2010/main" val="2557533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8B167-4918-0517-0294-81542BA2C3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2F4875-030E-362D-0F42-3DA7CA7668FE}"/>
              </a:ext>
            </a:extLst>
          </p:cNvPr>
          <p:cNvSpPr>
            <a:spLocks noGrp="1"/>
          </p:cNvSpPr>
          <p:nvPr>
            <p:ph type="title"/>
          </p:nvPr>
        </p:nvSpPr>
        <p:spPr>
          <a:xfrm>
            <a:off x="130047" y="477632"/>
            <a:ext cx="8940062" cy="607641"/>
          </a:xfrm>
        </p:spPr>
        <p:txBody>
          <a:bodyPr>
            <a:normAutofit fontScale="90000"/>
          </a:bodyPr>
          <a:lstStyle/>
          <a:p>
            <a:r>
              <a:rPr lang="en-GB" sz="2800"/>
              <a:t>Residents active in their community want to give back to their community, to spend time with others, volunteer for enjoyment and because it gives them purpose</a:t>
            </a:r>
          </a:p>
        </p:txBody>
      </p:sp>
      <p:sp>
        <p:nvSpPr>
          <p:cNvPr id="5" name="TextBox 4">
            <a:extLst>
              <a:ext uri="{FF2B5EF4-FFF2-40B4-BE49-F238E27FC236}">
                <a16:creationId xmlns:a16="http://schemas.microsoft.com/office/drawing/2014/main" id="{B5BF7472-3E02-232C-D0C0-1BF904175C60}"/>
              </a:ext>
            </a:extLst>
          </p:cNvPr>
          <p:cNvSpPr txBox="1"/>
          <p:nvPr/>
        </p:nvSpPr>
        <p:spPr>
          <a:xfrm>
            <a:off x="1900518" y="6248645"/>
            <a:ext cx="8601917"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prstClr val="black">
                    <a:lumMod val="75000"/>
                    <a:lumOff val="25000"/>
                  </a:prstClr>
                </a:solidFill>
                <a:latin typeface="Arial" panose="020B0604020202020204" pitchFamily="34" charset="0"/>
                <a:cs typeface="Arial" panose="020B0604020202020204" pitchFamily="34" charset="0"/>
              </a:rPr>
              <a:t>Q11. Which of the following best describes why you are active in your local community</a:t>
            </a: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Unweighted sample base: 1015 </a:t>
            </a: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those who are active in their local community</a:t>
            </a: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Showing responses provided by &gt;2% of respondents </a:t>
            </a:r>
          </a:p>
        </p:txBody>
      </p:sp>
      <p:graphicFrame>
        <p:nvGraphicFramePr>
          <p:cNvPr id="10" name="Content Placeholder 5">
            <a:extLst>
              <a:ext uri="{FF2B5EF4-FFF2-40B4-BE49-F238E27FC236}">
                <a16:creationId xmlns:a16="http://schemas.microsoft.com/office/drawing/2014/main" id="{6C6CE627-533C-5264-57C6-9BFB4EDE412D}"/>
              </a:ext>
            </a:extLst>
          </p:cNvPr>
          <p:cNvGraphicFramePr>
            <a:graphicFrameLocks noGrp="1"/>
          </p:cNvGraphicFramePr>
          <p:nvPr>
            <p:ph idx="1"/>
            <p:extLst>
              <p:ext uri="{D42A27DB-BD31-4B8C-83A1-F6EECF244321}">
                <p14:modId xmlns:p14="http://schemas.microsoft.com/office/powerpoint/2010/main" val="4282303730"/>
              </p:ext>
            </p:extLst>
          </p:nvPr>
        </p:nvGraphicFramePr>
        <p:xfrm>
          <a:off x="628073" y="2025337"/>
          <a:ext cx="9559636" cy="37473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2897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85DC0-9D6F-1191-D596-B84CB977E8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04BA2A-B617-16CE-F1CD-37AD1398CBCF}"/>
              </a:ext>
            </a:extLst>
          </p:cNvPr>
          <p:cNvSpPr>
            <a:spLocks noGrp="1"/>
          </p:cNvSpPr>
          <p:nvPr>
            <p:ph type="title"/>
          </p:nvPr>
        </p:nvSpPr>
        <p:spPr>
          <a:xfrm>
            <a:off x="296301" y="348322"/>
            <a:ext cx="8940062" cy="607641"/>
          </a:xfrm>
        </p:spPr>
        <p:txBody>
          <a:bodyPr>
            <a:normAutofit fontScale="90000"/>
          </a:bodyPr>
          <a:lstStyle/>
          <a:p>
            <a:r>
              <a:rPr lang="en-GB" sz="2800"/>
              <a:t>Lack of time is the greatest barrier to community participation</a:t>
            </a:r>
          </a:p>
        </p:txBody>
      </p:sp>
      <p:sp>
        <p:nvSpPr>
          <p:cNvPr id="5" name="TextBox 4">
            <a:extLst>
              <a:ext uri="{FF2B5EF4-FFF2-40B4-BE49-F238E27FC236}">
                <a16:creationId xmlns:a16="http://schemas.microsoft.com/office/drawing/2014/main" id="{D10AD946-E075-E85F-9F62-A5FDD88FA931}"/>
              </a:ext>
            </a:extLst>
          </p:cNvPr>
          <p:cNvSpPr txBox="1"/>
          <p:nvPr/>
        </p:nvSpPr>
        <p:spPr>
          <a:xfrm>
            <a:off x="1900518" y="6248645"/>
            <a:ext cx="8601917"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prstClr val="black">
                    <a:lumMod val="75000"/>
                    <a:lumOff val="25000"/>
                  </a:prstClr>
                </a:solidFill>
                <a:latin typeface="Arial" panose="020B0604020202020204" pitchFamily="34" charset="0"/>
                <a:cs typeface="Arial" panose="020B0604020202020204" pitchFamily="34" charset="0"/>
              </a:rPr>
              <a:t>Q12. Which of the following best describes why you are not very active in your local community</a:t>
            </a: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Unweighted sample base: 1737 </a:t>
            </a: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those who are not active in their local community</a:t>
            </a: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Showing responses provided by &gt;2% of respondents </a:t>
            </a:r>
          </a:p>
        </p:txBody>
      </p:sp>
      <p:graphicFrame>
        <p:nvGraphicFramePr>
          <p:cNvPr id="10" name="Content Placeholder 5">
            <a:extLst>
              <a:ext uri="{FF2B5EF4-FFF2-40B4-BE49-F238E27FC236}">
                <a16:creationId xmlns:a16="http://schemas.microsoft.com/office/drawing/2014/main" id="{D4930D0E-79C7-1AB4-A6F6-4664C071EB18}"/>
              </a:ext>
            </a:extLst>
          </p:cNvPr>
          <p:cNvGraphicFramePr>
            <a:graphicFrameLocks noGrp="1"/>
          </p:cNvGraphicFramePr>
          <p:nvPr>
            <p:ph idx="1"/>
            <p:extLst>
              <p:ext uri="{D42A27DB-BD31-4B8C-83A1-F6EECF244321}">
                <p14:modId xmlns:p14="http://schemas.microsoft.com/office/powerpoint/2010/main" val="565504442"/>
              </p:ext>
            </p:extLst>
          </p:nvPr>
        </p:nvGraphicFramePr>
        <p:xfrm>
          <a:off x="628073" y="1847273"/>
          <a:ext cx="9559636" cy="39254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9519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0ABD2-0EB7-1586-E3C4-8C3A99C9B3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D8774D-B841-C9BE-570E-2542D454DC27}"/>
              </a:ext>
            </a:extLst>
          </p:cNvPr>
          <p:cNvSpPr>
            <a:spLocks noGrp="1"/>
          </p:cNvSpPr>
          <p:nvPr>
            <p:ph type="title"/>
          </p:nvPr>
        </p:nvSpPr>
        <p:spPr>
          <a:xfrm>
            <a:off x="333247" y="386636"/>
            <a:ext cx="8800447" cy="607641"/>
          </a:xfrm>
        </p:spPr>
        <p:txBody>
          <a:bodyPr>
            <a:normAutofit fontScale="90000"/>
          </a:bodyPr>
          <a:lstStyle/>
          <a:p>
            <a:r>
              <a:rPr lang="en-GB" sz="2800"/>
              <a:t>Around 2 in 5 residents (39%) feel connected to their local community</a:t>
            </a:r>
          </a:p>
        </p:txBody>
      </p:sp>
      <p:sp>
        <p:nvSpPr>
          <p:cNvPr id="3" name="TextBox 2">
            <a:extLst>
              <a:ext uri="{FF2B5EF4-FFF2-40B4-BE49-F238E27FC236}">
                <a16:creationId xmlns:a16="http://schemas.microsoft.com/office/drawing/2014/main" id="{751CE081-9F4A-11BA-82CD-BA8C413EA5D4}"/>
              </a:ext>
            </a:extLst>
          </p:cNvPr>
          <p:cNvSpPr txBox="1"/>
          <p:nvPr/>
        </p:nvSpPr>
        <p:spPr>
          <a:xfrm>
            <a:off x="333245" y="1105113"/>
            <a:ext cx="88004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A quarter (25%) do not feel connected to their community</a:t>
            </a:r>
          </a:p>
        </p:txBody>
      </p:sp>
      <p:graphicFrame>
        <p:nvGraphicFramePr>
          <p:cNvPr id="9" name="Content Placeholder 5">
            <a:extLst>
              <a:ext uri="{FF2B5EF4-FFF2-40B4-BE49-F238E27FC236}">
                <a16:creationId xmlns:a16="http://schemas.microsoft.com/office/drawing/2014/main" id="{CE1E9F7E-6EB8-6290-E351-D904DAA28228}"/>
              </a:ext>
            </a:extLst>
          </p:cNvPr>
          <p:cNvGraphicFramePr>
            <a:graphicFrameLocks noGrp="1"/>
          </p:cNvGraphicFramePr>
          <p:nvPr>
            <p:ph idx="1"/>
            <p:extLst>
              <p:ext uri="{D42A27DB-BD31-4B8C-83A1-F6EECF244321}">
                <p14:modId xmlns:p14="http://schemas.microsoft.com/office/powerpoint/2010/main" val="1482829261"/>
              </p:ext>
            </p:extLst>
          </p:nvPr>
        </p:nvGraphicFramePr>
        <p:xfrm>
          <a:off x="761033" y="2009891"/>
          <a:ext cx="6873563" cy="1860492"/>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Box 24">
            <a:extLst>
              <a:ext uri="{FF2B5EF4-FFF2-40B4-BE49-F238E27FC236}">
                <a16:creationId xmlns:a16="http://schemas.microsoft.com/office/drawing/2014/main" id="{666C828D-67B9-2F83-A3E1-4A9588EF7AFD}"/>
              </a:ext>
            </a:extLst>
          </p:cNvPr>
          <p:cNvSpPr txBox="1"/>
          <p:nvPr/>
        </p:nvSpPr>
        <p:spPr>
          <a:xfrm>
            <a:off x="7335251" y="2667974"/>
            <a:ext cx="1300356"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rPr>
              <a:t>39%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a:solidFill>
                  <a:srgbClr val="EE7624"/>
                </a:solidFill>
                <a:latin typeface="Arial" panose="020B0604020202020204" pitchFamily="34" charset="0"/>
                <a:cs typeface="Arial" panose="020B0604020202020204" pitchFamily="34" charset="0"/>
              </a:rPr>
              <a:t>Connected</a:t>
            </a:r>
            <a:endParaRPr kumimoji="0" lang="en-GB" sz="1800" b="0"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D5B5D386-AA12-90F5-5F3C-7C48367CC184}"/>
              </a:ext>
            </a:extLst>
          </p:cNvPr>
          <p:cNvSpPr txBox="1"/>
          <p:nvPr/>
        </p:nvSpPr>
        <p:spPr>
          <a:xfrm>
            <a:off x="9099182" y="2667974"/>
            <a:ext cx="1582484"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rPr>
              <a:t>25</a:t>
            </a:r>
            <a:r>
              <a:rPr lang="en-GB" sz="2400" b="1">
                <a:solidFill>
                  <a:srgbClr val="EE7624"/>
                </a:solidFill>
                <a:latin typeface="Arial" panose="020B0604020202020204" pitchFamily="34" charset="0"/>
                <a:cs typeface="Arial" panose="020B0604020202020204" pitchFamily="34" charset="0"/>
              </a:rPr>
              <a:t>%</a:t>
            </a:r>
            <a:r>
              <a:rPr kumimoji="0" lang="en-GB" sz="2400" b="1"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rPr>
              <a:t> </a:t>
            </a:r>
            <a:endParaRPr kumimoji="0" lang="en-GB" sz="1800" b="1"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a:solidFill>
                  <a:srgbClr val="EE7624"/>
                </a:solidFill>
                <a:latin typeface="Arial" panose="020B0604020202020204" pitchFamily="34" charset="0"/>
                <a:cs typeface="Arial" panose="020B0604020202020204" pitchFamily="34" charset="0"/>
              </a:rPr>
              <a:t>Disconnected</a:t>
            </a:r>
            <a:endParaRPr kumimoji="0" lang="en-GB" sz="1800" b="0"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E9451D65-24D5-32B7-2A08-72F5CDB4034C}"/>
              </a:ext>
            </a:extLst>
          </p:cNvPr>
          <p:cNvSpPr txBox="1"/>
          <p:nvPr/>
        </p:nvSpPr>
        <p:spPr>
          <a:xfrm>
            <a:off x="1524278" y="6387160"/>
            <a:ext cx="8978157"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Q13. Which of the following best describes how connected you feel to your local community?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 </a:t>
            </a:r>
            <a:r>
              <a:rPr lang="en-US" sz="1200">
                <a:solidFill>
                  <a:schemeClr val="tx1">
                    <a:lumMod val="65000"/>
                    <a:lumOff val="35000"/>
                  </a:schemeClr>
                </a:solidFill>
                <a:latin typeface="Arial" panose="020B0604020202020204" pitchFamily="34" charset="0"/>
                <a:cs typeface="Arial" panose="020B0604020202020204" pitchFamily="34" charset="0"/>
              </a:rPr>
              <a:t>2800</a:t>
            </a:r>
            <a:endPar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9E79876D-56C0-6206-928D-FA605D798CEB}"/>
              </a:ext>
            </a:extLst>
          </p:cNvPr>
          <p:cNvGraphicFramePr>
            <a:graphicFrameLocks noGrp="1"/>
          </p:cNvGraphicFramePr>
          <p:nvPr>
            <p:extLst>
              <p:ext uri="{D42A27DB-BD31-4B8C-83A1-F6EECF244321}">
                <p14:modId xmlns:p14="http://schemas.microsoft.com/office/powerpoint/2010/main" val="310499935"/>
              </p:ext>
            </p:extLst>
          </p:nvPr>
        </p:nvGraphicFramePr>
        <p:xfrm>
          <a:off x="1284246" y="4067810"/>
          <a:ext cx="8210520" cy="1742440"/>
        </p:xfrm>
        <a:graphic>
          <a:graphicData uri="http://schemas.openxmlformats.org/drawingml/2006/table">
            <a:tbl>
              <a:tblPr firstRow="1" bandRow="1">
                <a:tableStyleId>{69C7853C-536D-4A76-A0AE-DD22124D55A5}</a:tableStyleId>
              </a:tblPr>
              <a:tblGrid>
                <a:gridCol w="2052630">
                  <a:extLst>
                    <a:ext uri="{9D8B030D-6E8A-4147-A177-3AD203B41FA5}">
                      <a16:colId xmlns:a16="http://schemas.microsoft.com/office/drawing/2014/main" val="865011794"/>
                    </a:ext>
                  </a:extLst>
                </a:gridCol>
                <a:gridCol w="2052630">
                  <a:extLst>
                    <a:ext uri="{9D8B030D-6E8A-4147-A177-3AD203B41FA5}">
                      <a16:colId xmlns:a16="http://schemas.microsoft.com/office/drawing/2014/main" val="2724681669"/>
                    </a:ext>
                  </a:extLst>
                </a:gridCol>
                <a:gridCol w="1693755">
                  <a:extLst>
                    <a:ext uri="{9D8B030D-6E8A-4147-A177-3AD203B41FA5}">
                      <a16:colId xmlns:a16="http://schemas.microsoft.com/office/drawing/2014/main" val="74394655"/>
                    </a:ext>
                  </a:extLst>
                </a:gridCol>
                <a:gridCol w="2411505">
                  <a:extLst>
                    <a:ext uri="{9D8B030D-6E8A-4147-A177-3AD203B41FA5}">
                      <a16:colId xmlns:a16="http://schemas.microsoft.com/office/drawing/2014/main" val="1142779045"/>
                    </a:ext>
                  </a:extLst>
                </a:gridCol>
              </a:tblGrid>
              <a:tr h="370840">
                <a:tc gridSpan="2">
                  <a:txBody>
                    <a:bodyPr/>
                    <a:lstStyle/>
                    <a:p>
                      <a:pPr marL="0" algn="ctr" defTabSz="914400" rtl="0" eaLnBrk="1" latinLnBrk="0" hangingPunct="1"/>
                      <a:r>
                        <a:rPr lang="en-GB" sz="1400" b="1" kern="1200">
                          <a:solidFill>
                            <a:schemeClr val="lt1"/>
                          </a:solidFill>
                          <a:latin typeface="Arial" panose="020B0604020202020204" pitchFamily="34" charset="0"/>
                          <a:ea typeface="+mn-ea"/>
                          <a:cs typeface="Arial" panose="020B0604020202020204" pitchFamily="34" charset="0"/>
                        </a:rPr>
                        <a:t>More likely to feel connected to community</a:t>
                      </a:r>
                    </a:p>
                  </a:txBody>
                  <a:tcPr anchor="ctr">
                    <a:lnR w="12700" cap="flat" cmpd="sng" algn="ctr">
                      <a:solidFill>
                        <a:schemeClr val="bg2"/>
                      </a:solidFill>
                      <a:prstDash val="solid"/>
                      <a:round/>
                      <a:headEnd type="none" w="med" len="med"/>
                      <a:tailEnd type="none" w="med" len="med"/>
                    </a:lnR>
                    <a:solidFill>
                      <a:schemeClr val="accent3"/>
                    </a:solidFill>
                  </a:tcPr>
                </a:tc>
                <a:tc hMerge="1">
                  <a:txBody>
                    <a:bodyPr/>
                    <a:lstStyle/>
                    <a:p>
                      <a:endParaRPr lang="en-GB"/>
                    </a:p>
                  </a:txBody>
                  <a:tcPr/>
                </a:tc>
                <a:tc gridSpan="2">
                  <a:txBody>
                    <a:bodyPr/>
                    <a:lstStyle/>
                    <a:p>
                      <a:pPr marL="0" algn="ctr" defTabSz="914400" rtl="0" eaLnBrk="1" latinLnBrk="0" hangingPunct="1"/>
                      <a:r>
                        <a:rPr lang="en-GB" sz="1400" b="1" kern="1200">
                          <a:solidFill>
                            <a:schemeClr val="lt1"/>
                          </a:solidFill>
                          <a:latin typeface="Arial" panose="020B0604020202020204" pitchFamily="34" charset="0"/>
                          <a:ea typeface="+mn-ea"/>
                          <a:cs typeface="Arial" panose="020B0604020202020204" pitchFamily="34" charset="0"/>
                        </a:rPr>
                        <a:t>Less likely to feel connected to community</a:t>
                      </a:r>
                    </a:p>
                  </a:txBody>
                  <a:tcPr anchor="ctr">
                    <a:lnL w="12700" cap="flat" cmpd="sng" algn="ctr">
                      <a:solidFill>
                        <a:schemeClr val="bg2"/>
                      </a:solidFill>
                      <a:prstDash val="solid"/>
                      <a:round/>
                      <a:headEnd type="none" w="med" len="med"/>
                      <a:tailEnd type="none" w="med" len="med"/>
                    </a:lnL>
                    <a:solidFill>
                      <a:schemeClr val="accent3"/>
                    </a:solidFill>
                  </a:tcPr>
                </a:tc>
                <a:tc hMerge="1">
                  <a:txBody>
                    <a:bodyPr/>
                    <a:lstStyle/>
                    <a:p>
                      <a:endParaRPr lang="en-GB"/>
                    </a:p>
                  </a:txBody>
                  <a:tcPr/>
                </a:tc>
                <a:extLst>
                  <a:ext uri="{0D108BD9-81ED-4DB2-BD59-A6C34878D82A}">
                    <a16:rowId xmlns:a16="http://schemas.microsoft.com/office/drawing/2014/main" val="3043988852"/>
                  </a:ext>
                </a:extLst>
              </a:tr>
              <a:tr h="370840">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Males </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18-34s </a:t>
                      </a:r>
                      <a:br>
                        <a:rPr lang="en-GB" sz="1200">
                          <a:solidFill>
                            <a:schemeClr val="tx1">
                              <a:lumMod val="65000"/>
                              <a:lumOff val="35000"/>
                            </a:schemeClr>
                          </a:solidFill>
                          <a:latin typeface="Arial" panose="020B0604020202020204" pitchFamily="34" charset="0"/>
                          <a:cs typeface="Arial" panose="020B0604020202020204" pitchFamily="34" charset="0"/>
                        </a:rPr>
                      </a:br>
                      <a:r>
                        <a:rPr lang="en-GB" sz="1200">
                          <a:solidFill>
                            <a:schemeClr val="tx1">
                              <a:lumMod val="65000"/>
                              <a:lumOff val="35000"/>
                            </a:schemeClr>
                          </a:solidFill>
                          <a:latin typeface="Arial" panose="020B0604020202020204" pitchFamily="34" charset="0"/>
                          <a:cs typeface="Arial" panose="020B0604020202020204" pitchFamily="34" charset="0"/>
                        </a:rPr>
                        <a:t>Living with partner</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Living with children &lt;18</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Economically active</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Hindu/ Muslim</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Ethnic minorities </a:t>
                      </a:r>
                    </a:p>
                  </a:txBody>
                  <a:tcPr>
                    <a:solidFill>
                      <a:schemeClr val="bg2"/>
                    </a:solidFill>
                  </a:tcPr>
                </a:tc>
                <a:tc>
                  <a:txBody>
                    <a:bodyPr/>
                    <a:lstStyle/>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Higher educational level</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Higher Household income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tx1">
                              <a:lumMod val="65000"/>
                              <a:lumOff val="35000"/>
                            </a:schemeClr>
                          </a:solidFill>
                          <a:latin typeface="Arial" panose="020B0604020202020204" pitchFamily="34" charset="0"/>
                          <a:cs typeface="Arial" panose="020B0604020202020204" pitchFamily="34" charset="0"/>
                        </a:rPr>
                        <a:t>Digitally confident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tx1">
                              <a:lumMod val="65000"/>
                              <a:lumOff val="35000"/>
                            </a:schemeClr>
                          </a:solidFill>
                          <a:latin typeface="Arial" panose="020B0604020202020204" pitchFamily="34" charset="0"/>
                          <a:cs typeface="Arial" panose="020B0604020202020204" pitchFamily="34" charset="0"/>
                        </a:rPr>
                        <a:t>Positive about social life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tx1">
                              <a:lumMod val="65000"/>
                              <a:lumOff val="35000"/>
                            </a:schemeClr>
                          </a:solidFill>
                          <a:latin typeface="Arial" panose="020B0604020202020204" pitchFamily="34" charset="0"/>
                          <a:cs typeface="Arial" panose="020B0604020202020204" pitchFamily="34" charset="0"/>
                        </a:rPr>
                        <a:t>Feels welcome/active in community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tx1">
                              <a:lumMod val="65000"/>
                              <a:lumOff val="35000"/>
                            </a:schemeClr>
                          </a:solidFill>
                          <a:latin typeface="Arial" panose="020B0604020202020204" pitchFamily="34" charset="0"/>
                          <a:cs typeface="Arial" panose="020B0604020202020204" pitchFamily="34" charset="0"/>
                        </a:rPr>
                        <a:t>Has people to rely on</a:t>
                      </a:r>
                    </a:p>
                  </a:txBody>
                  <a:tcPr>
                    <a:solidFill>
                      <a:schemeClr val="bg2"/>
                    </a:solidFill>
                  </a:tcPr>
                </a:tc>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Over 55s</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Living alone</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Economically inactive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No religion</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Bisexual</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White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Living with disability</a:t>
                      </a:r>
                    </a:p>
                  </a:txBody>
                  <a:tcPr>
                    <a:solidFill>
                      <a:schemeClr val="bg2"/>
                    </a:solidFill>
                  </a:tcPr>
                </a:tc>
                <a:tc>
                  <a:txBody>
                    <a:bodyPr/>
                    <a:lstStyle/>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Lower educational level</a:t>
                      </a:r>
                    </a:p>
                    <a:p>
                      <a:pPr marL="0" indent="0" algn="l">
                        <a:buFont typeface="Arial" panose="020B0604020202020204" pitchFamily="34" charset="0"/>
                        <a:buNone/>
                      </a:pPr>
                      <a:r>
                        <a:rPr lang="en-GB" sz="1200" dirty="0">
                          <a:solidFill>
                            <a:schemeClr val="tx1">
                              <a:lumMod val="65000"/>
                              <a:lumOff val="35000"/>
                            </a:schemeClr>
                          </a:solidFill>
                          <a:latin typeface="Arial" panose="020B0604020202020204" pitchFamily="34" charset="0"/>
                          <a:cs typeface="Arial" panose="020B0604020202020204" pitchFamily="34" charset="0"/>
                        </a:rPr>
                        <a:t>Lower Household income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tx1">
                              <a:lumMod val="65000"/>
                              <a:lumOff val="35000"/>
                            </a:schemeClr>
                          </a:solidFill>
                          <a:latin typeface="Arial" panose="020B0604020202020204" pitchFamily="34" charset="0"/>
                          <a:cs typeface="Arial" panose="020B0604020202020204" pitchFamily="34" charset="0"/>
                        </a:rPr>
                        <a:t>Negative about social life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tx1">
                              <a:lumMod val="65000"/>
                              <a:lumOff val="35000"/>
                            </a:schemeClr>
                          </a:solidFill>
                          <a:latin typeface="Arial" panose="020B0604020202020204" pitchFamily="34" charset="0"/>
                          <a:cs typeface="Arial" panose="020B0604020202020204" pitchFamily="34" charset="0"/>
                        </a:rPr>
                        <a:t>Does not feel welcome/ not active in community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tx1">
                              <a:lumMod val="65000"/>
                              <a:lumOff val="35000"/>
                            </a:schemeClr>
                          </a:solidFill>
                          <a:latin typeface="Arial" panose="020B0604020202020204" pitchFamily="34" charset="0"/>
                          <a:cs typeface="Arial" panose="020B0604020202020204" pitchFamily="34" charset="0"/>
                        </a:rPr>
                        <a:t>Does not have people to rely on</a:t>
                      </a:r>
                    </a:p>
                  </a:txBody>
                  <a:tcPr>
                    <a:solidFill>
                      <a:schemeClr val="bg2"/>
                    </a:solidFill>
                  </a:tcPr>
                </a:tc>
                <a:extLst>
                  <a:ext uri="{0D108BD9-81ED-4DB2-BD59-A6C34878D82A}">
                    <a16:rowId xmlns:a16="http://schemas.microsoft.com/office/drawing/2014/main" val="534658902"/>
                  </a:ext>
                </a:extLst>
              </a:tr>
            </a:tbl>
          </a:graphicData>
        </a:graphic>
      </p:graphicFrame>
      <p:grpSp>
        <p:nvGrpSpPr>
          <p:cNvPr id="12" name="Group 11">
            <a:extLst>
              <a:ext uri="{FF2B5EF4-FFF2-40B4-BE49-F238E27FC236}">
                <a16:creationId xmlns:a16="http://schemas.microsoft.com/office/drawing/2014/main" id="{9D00B7C1-5F98-2AA8-1B2F-943316321007}"/>
              </a:ext>
            </a:extLst>
          </p:cNvPr>
          <p:cNvGrpSpPr/>
          <p:nvPr/>
        </p:nvGrpSpPr>
        <p:grpSpPr>
          <a:xfrm>
            <a:off x="7710944" y="2091067"/>
            <a:ext cx="548970" cy="520843"/>
            <a:chOff x="7617877" y="2566037"/>
            <a:chExt cx="1065229" cy="1020791"/>
          </a:xfrm>
        </p:grpSpPr>
        <p:sp>
          <p:nvSpPr>
            <p:cNvPr id="13" name="Oval 12">
              <a:extLst>
                <a:ext uri="{FF2B5EF4-FFF2-40B4-BE49-F238E27FC236}">
                  <a16:creationId xmlns:a16="http://schemas.microsoft.com/office/drawing/2014/main" id="{2DF92A68-BA2D-3C02-AB11-85B58AB95E5B}"/>
                </a:ext>
                <a:ext uri="{C183D7F6-B498-43B3-948B-1728B52AA6E4}">
                  <adec:decorative xmlns:adec="http://schemas.microsoft.com/office/drawing/2017/decorative" val="1"/>
                </a:ext>
              </a:extLst>
            </p:cNvPr>
            <p:cNvSpPr/>
            <p:nvPr/>
          </p:nvSpPr>
          <p:spPr>
            <a:xfrm>
              <a:off x="7617877" y="2566037"/>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descr="Thumbs up sign with solid fill">
              <a:extLst>
                <a:ext uri="{FF2B5EF4-FFF2-40B4-BE49-F238E27FC236}">
                  <a16:creationId xmlns:a16="http://schemas.microsoft.com/office/drawing/2014/main" id="{4AEFBE62-FFC8-88E2-0C2C-E22EF6402B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52369" y="2740601"/>
              <a:ext cx="596245" cy="596245"/>
            </a:xfrm>
            <a:prstGeom prst="rect">
              <a:avLst/>
            </a:prstGeom>
          </p:spPr>
        </p:pic>
      </p:grpSp>
      <p:grpSp>
        <p:nvGrpSpPr>
          <p:cNvPr id="15" name="Group 14">
            <a:extLst>
              <a:ext uri="{FF2B5EF4-FFF2-40B4-BE49-F238E27FC236}">
                <a16:creationId xmlns:a16="http://schemas.microsoft.com/office/drawing/2014/main" id="{FAC09E59-5CAC-5A5D-9C33-2915C95F4E08}"/>
              </a:ext>
            </a:extLst>
          </p:cNvPr>
          <p:cNvGrpSpPr/>
          <p:nvPr/>
        </p:nvGrpSpPr>
        <p:grpSpPr>
          <a:xfrm>
            <a:off x="9615024" y="2090488"/>
            <a:ext cx="550800" cy="522000"/>
            <a:chOff x="9133694" y="2566037"/>
            <a:chExt cx="1065229" cy="1020791"/>
          </a:xfrm>
        </p:grpSpPr>
        <p:sp>
          <p:nvSpPr>
            <p:cNvPr id="16" name="Oval 15">
              <a:extLst>
                <a:ext uri="{FF2B5EF4-FFF2-40B4-BE49-F238E27FC236}">
                  <a16:creationId xmlns:a16="http://schemas.microsoft.com/office/drawing/2014/main" id="{D6351145-1E01-4005-6A27-A79AAA19A06A}"/>
                </a:ext>
                <a:ext uri="{C183D7F6-B498-43B3-948B-1728B52AA6E4}">
                  <adec:decorative xmlns:adec="http://schemas.microsoft.com/office/drawing/2017/decorative" val="1"/>
                </a:ext>
              </a:extLst>
            </p:cNvPr>
            <p:cNvSpPr/>
            <p:nvPr/>
          </p:nvSpPr>
          <p:spPr>
            <a:xfrm>
              <a:off x="9133694" y="2566037"/>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descr="Thumbs up sign with solid fill">
              <a:extLst>
                <a:ext uri="{FF2B5EF4-FFF2-40B4-BE49-F238E27FC236}">
                  <a16:creationId xmlns:a16="http://schemas.microsoft.com/office/drawing/2014/main" id="{CE3911AB-86A0-9642-5B54-FE5DD1AFCE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9368186" y="2834873"/>
              <a:ext cx="596245" cy="596245"/>
            </a:xfrm>
            <a:prstGeom prst="rect">
              <a:avLst/>
            </a:prstGeom>
          </p:spPr>
        </p:pic>
      </p:grpSp>
    </p:spTree>
    <p:extLst>
      <p:ext uri="{BB962C8B-B14F-4D97-AF65-F5344CB8AC3E}">
        <p14:creationId xmlns:p14="http://schemas.microsoft.com/office/powerpoint/2010/main" val="41584211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B16BD-C68B-32F0-2841-CC3EF95317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4C3E78-77DF-D44B-908A-4C4C3A37A1F9}"/>
              </a:ext>
            </a:extLst>
          </p:cNvPr>
          <p:cNvSpPr>
            <a:spLocks noGrp="1"/>
          </p:cNvSpPr>
          <p:nvPr>
            <p:ph type="title"/>
          </p:nvPr>
        </p:nvSpPr>
        <p:spPr>
          <a:xfrm>
            <a:off x="166992" y="189571"/>
            <a:ext cx="9309518" cy="607641"/>
          </a:xfrm>
        </p:spPr>
        <p:txBody>
          <a:bodyPr>
            <a:normAutofit fontScale="90000"/>
          </a:bodyPr>
          <a:lstStyle/>
          <a:p>
            <a:r>
              <a:rPr lang="en-GB" sz="2800"/>
              <a:t>More than half (56%) of residents would like to experience greater connection to their community</a:t>
            </a:r>
          </a:p>
        </p:txBody>
      </p:sp>
      <p:sp>
        <p:nvSpPr>
          <p:cNvPr id="3" name="TextBox 2">
            <a:extLst>
              <a:ext uri="{FF2B5EF4-FFF2-40B4-BE49-F238E27FC236}">
                <a16:creationId xmlns:a16="http://schemas.microsoft.com/office/drawing/2014/main" id="{3970A457-6635-9606-4FC1-2903F0FCA834}"/>
              </a:ext>
            </a:extLst>
          </p:cNvPr>
          <p:cNvSpPr txBox="1"/>
          <p:nvPr/>
        </p:nvSpPr>
        <p:spPr>
          <a:xfrm>
            <a:off x="166992" y="874111"/>
            <a:ext cx="82826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lumMod val="65000"/>
                    <a:lumOff val="35000"/>
                  </a:schemeClr>
                </a:solidFill>
                <a:latin typeface="Arial" panose="020B0604020202020204" pitchFamily="34" charset="0"/>
                <a:cs typeface="Arial" panose="020B0604020202020204" pitchFamily="34" charset="0"/>
              </a:rPr>
              <a:t>A large minority (39%) are happy with the extent to which they feel connected to their community. Just 1% are seeking less connection than they currently have</a:t>
            </a:r>
            <a:endPar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graphicFrame>
        <p:nvGraphicFramePr>
          <p:cNvPr id="9" name="Content Placeholder 5">
            <a:extLst>
              <a:ext uri="{FF2B5EF4-FFF2-40B4-BE49-F238E27FC236}">
                <a16:creationId xmlns:a16="http://schemas.microsoft.com/office/drawing/2014/main" id="{253BD2AA-88E3-B849-0149-9411145A7870}"/>
              </a:ext>
            </a:extLst>
          </p:cNvPr>
          <p:cNvGraphicFramePr>
            <a:graphicFrameLocks noGrp="1"/>
          </p:cNvGraphicFramePr>
          <p:nvPr>
            <p:ph idx="1"/>
            <p:extLst>
              <p:ext uri="{D42A27DB-BD31-4B8C-83A1-F6EECF244321}">
                <p14:modId xmlns:p14="http://schemas.microsoft.com/office/powerpoint/2010/main" val="3550589752"/>
              </p:ext>
            </p:extLst>
          </p:nvPr>
        </p:nvGraphicFramePr>
        <p:xfrm>
          <a:off x="529879" y="2019701"/>
          <a:ext cx="6873563" cy="2582691"/>
        </p:xfrm>
        <a:graphic>
          <a:graphicData uri="http://schemas.openxmlformats.org/drawingml/2006/chart">
            <c:chart xmlns:c="http://schemas.openxmlformats.org/drawingml/2006/chart" xmlns:r="http://schemas.openxmlformats.org/officeDocument/2006/relationships" r:id="rId2"/>
          </a:graphicData>
        </a:graphic>
      </p:graphicFrame>
      <p:pic>
        <p:nvPicPr>
          <p:cNvPr id="22" name="Graphic 21" descr="Thumbs up sign with solid fill">
            <a:extLst>
              <a:ext uri="{FF2B5EF4-FFF2-40B4-BE49-F238E27FC236}">
                <a16:creationId xmlns:a16="http://schemas.microsoft.com/office/drawing/2014/main" id="{A9D2D8E5-E913-9D40-D1B0-E2B66A7676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9295673" y="1517729"/>
            <a:ext cx="596245" cy="596245"/>
          </a:xfrm>
          <a:prstGeom prst="rect">
            <a:avLst/>
          </a:prstGeom>
        </p:spPr>
      </p:pic>
      <p:sp>
        <p:nvSpPr>
          <p:cNvPr id="25" name="TextBox 24">
            <a:extLst>
              <a:ext uri="{FF2B5EF4-FFF2-40B4-BE49-F238E27FC236}">
                <a16:creationId xmlns:a16="http://schemas.microsoft.com/office/drawing/2014/main" id="{7DAE1520-45A4-2CA0-9DA7-0BF49242DA6E}"/>
              </a:ext>
            </a:extLst>
          </p:cNvPr>
          <p:cNvSpPr txBox="1"/>
          <p:nvPr/>
        </p:nvSpPr>
        <p:spPr>
          <a:xfrm>
            <a:off x="8007927" y="2173254"/>
            <a:ext cx="2180472"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rPr>
              <a:t>56%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a:solidFill>
                  <a:srgbClr val="EE7624"/>
                </a:solidFill>
                <a:latin typeface="Arial" panose="020B0604020202020204" pitchFamily="34" charset="0"/>
                <a:cs typeface="Arial" panose="020B0604020202020204" pitchFamily="34" charset="0"/>
              </a:rPr>
              <a:t>of residents would like to feel more </a:t>
            </a:r>
            <a:r>
              <a:rPr kumimoji="0" lang="en-GB" sz="1800" b="0"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rPr>
              <a:t>connected to their local community</a:t>
            </a:r>
          </a:p>
        </p:txBody>
      </p:sp>
      <p:sp>
        <p:nvSpPr>
          <p:cNvPr id="4" name="TextBox 3">
            <a:extLst>
              <a:ext uri="{FF2B5EF4-FFF2-40B4-BE49-F238E27FC236}">
                <a16:creationId xmlns:a16="http://schemas.microsoft.com/office/drawing/2014/main" id="{A477C8E9-B24E-D342-EFDA-FD0C2A9BAC7A}"/>
              </a:ext>
            </a:extLst>
          </p:cNvPr>
          <p:cNvSpPr txBox="1"/>
          <p:nvPr/>
        </p:nvSpPr>
        <p:spPr>
          <a:xfrm>
            <a:off x="1524278" y="6387160"/>
            <a:ext cx="8978157"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Q14. Which of the following best describes how, if at all, you would like the connection you feel to your local community to change?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 2800</a:t>
            </a:r>
          </a:p>
        </p:txBody>
      </p:sp>
      <p:graphicFrame>
        <p:nvGraphicFramePr>
          <p:cNvPr id="6" name="Table 5">
            <a:extLst>
              <a:ext uri="{FF2B5EF4-FFF2-40B4-BE49-F238E27FC236}">
                <a16:creationId xmlns:a16="http://schemas.microsoft.com/office/drawing/2014/main" id="{03257AB4-4B68-FE76-FC8D-34A2D98AE0C6}"/>
              </a:ext>
            </a:extLst>
          </p:cNvPr>
          <p:cNvGraphicFramePr>
            <a:graphicFrameLocks noGrp="1"/>
          </p:cNvGraphicFramePr>
          <p:nvPr>
            <p:extLst>
              <p:ext uri="{D42A27DB-BD31-4B8C-83A1-F6EECF244321}">
                <p14:modId xmlns:p14="http://schemas.microsoft.com/office/powerpoint/2010/main" val="2435232630"/>
              </p:ext>
            </p:extLst>
          </p:nvPr>
        </p:nvGraphicFramePr>
        <p:xfrm>
          <a:off x="4478109" y="4151297"/>
          <a:ext cx="5710290" cy="1742440"/>
        </p:xfrm>
        <a:graphic>
          <a:graphicData uri="http://schemas.openxmlformats.org/drawingml/2006/table">
            <a:tbl>
              <a:tblPr firstRow="1" bandRow="1">
                <a:tableStyleId>{69C7853C-536D-4A76-A0AE-DD22124D55A5}</a:tableStyleId>
              </a:tblPr>
              <a:tblGrid>
                <a:gridCol w="2855145">
                  <a:extLst>
                    <a:ext uri="{9D8B030D-6E8A-4147-A177-3AD203B41FA5}">
                      <a16:colId xmlns:a16="http://schemas.microsoft.com/office/drawing/2014/main" val="865011794"/>
                    </a:ext>
                  </a:extLst>
                </a:gridCol>
                <a:gridCol w="2855145">
                  <a:extLst>
                    <a:ext uri="{9D8B030D-6E8A-4147-A177-3AD203B41FA5}">
                      <a16:colId xmlns:a16="http://schemas.microsoft.com/office/drawing/2014/main" val="905418372"/>
                    </a:ext>
                  </a:extLst>
                </a:gridCol>
              </a:tblGrid>
              <a:tr h="370840">
                <a:tc gridSpan="2">
                  <a:txBody>
                    <a:bodyPr/>
                    <a:lstStyle/>
                    <a:p>
                      <a:pPr algn="ctr"/>
                      <a:r>
                        <a:rPr lang="en-GB" sz="1600" dirty="0">
                          <a:latin typeface="Arial" panose="020B0604020202020204" pitchFamily="34" charset="0"/>
                          <a:cs typeface="Arial" panose="020B0604020202020204" pitchFamily="34" charset="0"/>
                        </a:rPr>
                        <a:t>More likely to be seeking greater connection</a:t>
                      </a:r>
                    </a:p>
                  </a:txBody>
                  <a:tcPr anchor="ctr"/>
                </a:tc>
                <a:tc hMerge="1">
                  <a:txBody>
                    <a:bodyPr/>
                    <a:lstStyle/>
                    <a:p>
                      <a:endParaRPr lang="en-GB"/>
                    </a:p>
                  </a:txBody>
                  <a:tcPr/>
                </a:tc>
                <a:extLst>
                  <a:ext uri="{0D108BD9-81ED-4DB2-BD59-A6C34878D82A}">
                    <a16:rowId xmlns:a16="http://schemas.microsoft.com/office/drawing/2014/main" val="3043988852"/>
                  </a:ext>
                </a:extLst>
              </a:tr>
              <a:tr h="370840">
                <a:tc>
                  <a:txBody>
                    <a:bodyPr/>
                    <a:lstStyle/>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Females</a:t>
                      </a:r>
                    </a:p>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Aged 18-34</a:t>
                      </a:r>
                    </a:p>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Bisexual</a:t>
                      </a:r>
                    </a:p>
                    <a:p>
                      <a:pPr marL="0" indent="0" algn="l">
                        <a:buFont typeface="Arial" panose="020B0604020202020204" pitchFamily="34" charset="0"/>
                        <a:buNone/>
                      </a:pPr>
                      <a:r>
                        <a:rPr lang="en-GB" sz="1400">
                          <a:solidFill>
                            <a:schemeClr val="tx1">
                              <a:lumMod val="65000"/>
                              <a:lumOff val="35000"/>
                            </a:schemeClr>
                          </a:solidFill>
                          <a:latin typeface="Arial" panose="020B0604020202020204" pitchFamily="34" charset="0"/>
                          <a:cs typeface="Arial" panose="020B0604020202020204" pitchFamily="34" charset="0"/>
                        </a:rPr>
                        <a:t>Muslim/ Hindu/ Christian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Ethnic minorities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Economically active</a:t>
                      </a:r>
                    </a:p>
                  </a:txBody>
                  <a:tcPr>
                    <a:solidFill>
                      <a:schemeClr val="bg2">
                        <a:alpha val="40000"/>
                      </a:schemeClr>
                    </a:solidFill>
                  </a:tcPr>
                </a:tc>
                <a:tc>
                  <a:txBody>
                    <a:bodyPr/>
                    <a:lstStyle/>
                    <a:p>
                      <a:pPr marL="0" indent="0" algn="l">
                        <a:buFont typeface="Arial" panose="020B0604020202020204" pitchFamily="34" charset="0"/>
                        <a:buNone/>
                      </a:pPr>
                      <a:r>
                        <a:rPr lang="en-GB" sz="1400" dirty="0">
                          <a:solidFill>
                            <a:schemeClr val="tx1">
                              <a:lumMod val="65000"/>
                              <a:lumOff val="35000"/>
                            </a:schemeClr>
                          </a:solidFill>
                          <a:latin typeface="Arial" panose="020B0604020202020204" pitchFamily="34" charset="0"/>
                          <a:cs typeface="Arial" panose="020B0604020202020204" pitchFamily="34" charset="0"/>
                        </a:rPr>
                        <a:t>Higher Household income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solidFill>
                            <a:schemeClr val="tx1">
                              <a:lumMod val="65000"/>
                              <a:lumOff val="35000"/>
                            </a:schemeClr>
                          </a:solidFill>
                          <a:latin typeface="Arial" panose="020B0604020202020204" pitchFamily="34" charset="0"/>
                          <a:cs typeface="Arial" panose="020B0604020202020204" pitchFamily="34" charset="0"/>
                        </a:rPr>
                        <a:t>Higher educational attainment</a:t>
                      </a:r>
                    </a:p>
                    <a:p>
                      <a:pPr marL="0" indent="0" algn="l">
                        <a:buFont typeface="Arial" panose="020B0604020202020204" pitchFamily="34" charset="0"/>
                        <a:buNone/>
                      </a:pPr>
                      <a:r>
                        <a:rPr lang="en-GB" sz="1400" dirty="0">
                          <a:solidFill>
                            <a:schemeClr val="tx1">
                              <a:lumMod val="65000"/>
                              <a:lumOff val="35000"/>
                            </a:schemeClr>
                          </a:solidFill>
                          <a:latin typeface="Arial" panose="020B0604020202020204" pitchFamily="34" charset="0"/>
                          <a:cs typeface="Arial" panose="020B0604020202020204" pitchFamily="34" charset="0"/>
                        </a:rPr>
                        <a:t>Lives with children &lt;18</a:t>
                      </a:r>
                    </a:p>
                    <a:p>
                      <a:pPr marL="0" indent="0" algn="l">
                        <a:buFont typeface="Arial" panose="020B0604020202020204" pitchFamily="34" charset="0"/>
                        <a:buNone/>
                      </a:pPr>
                      <a:r>
                        <a:rPr lang="en-GB" sz="1400" dirty="0">
                          <a:solidFill>
                            <a:schemeClr val="tx1">
                              <a:lumMod val="65000"/>
                              <a:lumOff val="35000"/>
                            </a:schemeClr>
                          </a:solidFill>
                          <a:latin typeface="Arial" panose="020B0604020202020204" pitchFamily="34" charset="0"/>
                          <a:cs typeface="Arial" panose="020B0604020202020204" pitchFamily="34" charset="0"/>
                        </a:rPr>
                        <a:t>Lives with lodgers/housemates</a:t>
                      </a:r>
                    </a:p>
                    <a:p>
                      <a:pPr marL="0" indent="0" algn="l">
                        <a:buFont typeface="Arial" panose="020B0604020202020204" pitchFamily="34" charset="0"/>
                        <a:buNone/>
                      </a:pPr>
                      <a:r>
                        <a:rPr lang="en-GB" sz="1400" dirty="0">
                          <a:solidFill>
                            <a:schemeClr val="tx1">
                              <a:lumMod val="65000"/>
                              <a:lumOff val="35000"/>
                            </a:schemeClr>
                          </a:solidFill>
                          <a:latin typeface="Arial" panose="020B0604020202020204" pitchFamily="34" charset="0"/>
                          <a:cs typeface="Arial" panose="020B0604020202020204" pitchFamily="34" charset="0"/>
                        </a:rPr>
                        <a:t>Already feels connected to community</a:t>
                      </a:r>
                    </a:p>
                  </a:txBody>
                  <a:tcPr>
                    <a:solidFill>
                      <a:schemeClr val="bg2">
                        <a:alpha val="40000"/>
                      </a:schemeClr>
                    </a:solidFill>
                  </a:tcPr>
                </a:tc>
                <a:extLst>
                  <a:ext uri="{0D108BD9-81ED-4DB2-BD59-A6C34878D82A}">
                    <a16:rowId xmlns:a16="http://schemas.microsoft.com/office/drawing/2014/main" val="534658902"/>
                  </a:ext>
                </a:extLst>
              </a:tr>
            </a:tbl>
          </a:graphicData>
        </a:graphic>
      </p:graphicFrame>
    </p:spTree>
    <p:extLst>
      <p:ext uri="{BB962C8B-B14F-4D97-AF65-F5344CB8AC3E}">
        <p14:creationId xmlns:p14="http://schemas.microsoft.com/office/powerpoint/2010/main" val="3041083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153F021-0E6C-874F-1427-31E42086CA55}"/>
              </a:ext>
            </a:extLst>
          </p:cNvPr>
          <p:cNvSpPr/>
          <p:nvPr/>
        </p:nvSpPr>
        <p:spPr>
          <a:xfrm>
            <a:off x="6095999" y="5015345"/>
            <a:ext cx="2482923" cy="914400"/>
          </a:xfrm>
          <a:prstGeom prst="rect">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D9E1722-E345-BEBF-F0A0-B4F2CB2CB86E}"/>
              </a:ext>
            </a:extLst>
          </p:cNvPr>
          <p:cNvSpPr/>
          <p:nvPr/>
        </p:nvSpPr>
        <p:spPr>
          <a:xfrm>
            <a:off x="3749965" y="2369126"/>
            <a:ext cx="3380508" cy="914400"/>
          </a:xfrm>
          <a:prstGeom prst="rect">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Content Placeholder 5">
            <a:extLst>
              <a:ext uri="{FF2B5EF4-FFF2-40B4-BE49-F238E27FC236}">
                <a16:creationId xmlns:a16="http://schemas.microsoft.com/office/drawing/2014/main" id="{99728DA4-F5A3-3198-F056-34D7B889038D}"/>
              </a:ext>
            </a:extLst>
          </p:cNvPr>
          <p:cNvGraphicFramePr>
            <a:graphicFrameLocks/>
          </p:cNvGraphicFramePr>
          <p:nvPr>
            <p:extLst>
              <p:ext uri="{D42A27DB-BD31-4B8C-83A1-F6EECF244321}">
                <p14:modId xmlns:p14="http://schemas.microsoft.com/office/powerpoint/2010/main" val="3301659942"/>
              </p:ext>
            </p:extLst>
          </p:nvPr>
        </p:nvGraphicFramePr>
        <p:xfrm>
          <a:off x="-110836" y="1985817"/>
          <a:ext cx="8769974" cy="432456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a:extLst>
              <a:ext uri="{FF2B5EF4-FFF2-40B4-BE49-F238E27FC236}">
                <a16:creationId xmlns:a16="http://schemas.microsoft.com/office/drawing/2014/main" id="{B4AA4A28-7345-DC6E-E7B0-BB3A2B3A7E6A}"/>
              </a:ext>
            </a:extLst>
          </p:cNvPr>
          <p:cNvSpPr>
            <a:spLocks noGrp="1"/>
          </p:cNvSpPr>
          <p:nvPr>
            <p:ph type="title"/>
          </p:nvPr>
        </p:nvSpPr>
        <p:spPr>
          <a:xfrm>
            <a:off x="231646" y="309430"/>
            <a:ext cx="9199226" cy="607641"/>
          </a:xfrm>
        </p:spPr>
        <p:txBody>
          <a:bodyPr>
            <a:normAutofit fontScale="90000"/>
          </a:bodyPr>
          <a:lstStyle/>
          <a:p>
            <a:r>
              <a:rPr lang="en-GB" sz="2800"/>
              <a:t>Not everyone who feels less connected to their community wants this to change</a:t>
            </a:r>
          </a:p>
        </p:txBody>
      </p:sp>
      <p:sp>
        <p:nvSpPr>
          <p:cNvPr id="12" name="TextBox 11">
            <a:extLst>
              <a:ext uri="{FF2B5EF4-FFF2-40B4-BE49-F238E27FC236}">
                <a16:creationId xmlns:a16="http://schemas.microsoft.com/office/drawing/2014/main" id="{A93EB338-4C79-DF15-1E46-2C8D39698A2C}"/>
              </a:ext>
            </a:extLst>
          </p:cNvPr>
          <p:cNvSpPr txBox="1"/>
          <p:nvPr/>
        </p:nvSpPr>
        <p:spPr>
          <a:xfrm>
            <a:off x="231645" y="943552"/>
            <a:ext cx="1036246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lumMod val="65000"/>
                    <a:lumOff val="35000"/>
                  </a:schemeClr>
                </a:solidFill>
                <a:latin typeface="Arial" panose="020B0604020202020204" pitchFamily="34" charset="0"/>
                <a:cs typeface="Arial" panose="020B0604020202020204" pitchFamily="34" charset="0"/>
              </a:rPr>
              <a:t>Among those who do not feel connected to their local community, almost half (48%) do not want this to change. </a:t>
            </a:r>
            <a:r>
              <a:rPr lang="en-GB" sz="1800">
                <a:solidFill>
                  <a:schemeClr val="tx1">
                    <a:lumMod val="65000"/>
                    <a:lumOff val="35000"/>
                  </a:schemeClr>
                </a:solidFill>
                <a:latin typeface="Arial" panose="020B0604020202020204" pitchFamily="34" charset="0"/>
                <a:cs typeface="Arial" panose="020B0604020202020204" pitchFamily="34" charset="0"/>
              </a:rPr>
              <a:t>Two thirds (66%) of those who already feel connected to their local community, are seeking even greater connection </a:t>
            </a:r>
            <a:endPar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0A29197-E7DE-C8BD-2A85-3F60711D3F20}"/>
              </a:ext>
            </a:extLst>
          </p:cNvPr>
          <p:cNvSpPr txBox="1"/>
          <p:nvPr/>
        </p:nvSpPr>
        <p:spPr>
          <a:xfrm>
            <a:off x="1524278" y="6250003"/>
            <a:ext cx="8978157"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Q13. Which of the following best describes how connected you feel to your local community?</a:t>
            </a:r>
            <a:endPar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Q14. Which of the following best describes how, if at all, you would like the connection you feel to your local community to change?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Unweighted sample bases in parentheses</a:t>
            </a:r>
          </a:p>
        </p:txBody>
      </p:sp>
    </p:spTree>
    <p:extLst>
      <p:ext uri="{BB962C8B-B14F-4D97-AF65-F5344CB8AC3E}">
        <p14:creationId xmlns:p14="http://schemas.microsoft.com/office/powerpoint/2010/main" val="40392473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1C5F364-B913-F7BF-FB57-600B2F4F2E79}"/>
              </a:ext>
            </a:extLst>
          </p:cNvPr>
          <p:cNvGraphicFramePr>
            <a:graphicFrameLocks noGrp="1"/>
          </p:cNvGraphicFramePr>
          <p:nvPr>
            <p:ph idx="1"/>
            <p:extLst>
              <p:ext uri="{D42A27DB-BD31-4B8C-83A1-F6EECF244321}">
                <p14:modId xmlns:p14="http://schemas.microsoft.com/office/powerpoint/2010/main" val="2201764567"/>
              </p:ext>
            </p:extLst>
          </p:nvPr>
        </p:nvGraphicFramePr>
        <p:xfrm>
          <a:off x="896471" y="2847535"/>
          <a:ext cx="9914964" cy="2927971"/>
        </p:xfrm>
        <a:graphic>
          <a:graphicData uri="http://schemas.openxmlformats.org/drawingml/2006/table">
            <a:tbl>
              <a:tblPr firstRow="1" bandRow="1">
                <a:tableStyleId>{21E4AEA4-8DFA-4A89-87EB-49C32662AFE0}</a:tableStyleId>
              </a:tblPr>
              <a:tblGrid>
                <a:gridCol w="3304988">
                  <a:extLst>
                    <a:ext uri="{9D8B030D-6E8A-4147-A177-3AD203B41FA5}">
                      <a16:colId xmlns:a16="http://schemas.microsoft.com/office/drawing/2014/main" val="3439409649"/>
                    </a:ext>
                  </a:extLst>
                </a:gridCol>
                <a:gridCol w="3304988">
                  <a:extLst>
                    <a:ext uri="{9D8B030D-6E8A-4147-A177-3AD203B41FA5}">
                      <a16:colId xmlns:a16="http://schemas.microsoft.com/office/drawing/2014/main" val="1793212908"/>
                    </a:ext>
                  </a:extLst>
                </a:gridCol>
                <a:gridCol w="3304988">
                  <a:extLst>
                    <a:ext uri="{9D8B030D-6E8A-4147-A177-3AD203B41FA5}">
                      <a16:colId xmlns:a16="http://schemas.microsoft.com/office/drawing/2014/main" val="2374640864"/>
                    </a:ext>
                  </a:extLst>
                </a:gridCol>
              </a:tblGrid>
              <a:tr h="489571">
                <a:tc>
                  <a:txBody>
                    <a:bodyPr/>
                    <a:lstStyle/>
                    <a:p>
                      <a:pPr algn="ctr" fontAlgn="b"/>
                      <a:r>
                        <a:rPr lang="en-GB" sz="1400" b="1" i="0" u="none" strike="noStrike">
                          <a:solidFill>
                            <a:schemeClr val="bg1"/>
                          </a:solidFill>
                          <a:effectLst/>
                          <a:latin typeface="arial" panose="020B0604020202020204" pitchFamily="34" charset="0"/>
                        </a:rPr>
                        <a:t>Connected and seeking greater connection (746)</a:t>
                      </a:r>
                    </a:p>
                  </a:txBody>
                  <a:tcPr marL="7620" marR="7620" marT="7620" marB="0" anchor="ctr"/>
                </a:tc>
                <a:tc>
                  <a:txBody>
                    <a:bodyPr/>
                    <a:lstStyle/>
                    <a:p>
                      <a:pPr algn="ctr" fontAlgn="b"/>
                      <a:r>
                        <a:rPr lang="en-GB" sz="1400" b="1" i="0" u="none" strike="noStrike">
                          <a:solidFill>
                            <a:schemeClr val="bg1"/>
                          </a:solidFill>
                          <a:effectLst/>
                          <a:latin typeface="arial" panose="020B0604020202020204" pitchFamily="34" charset="0"/>
                        </a:rPr>
                        <a:t>Not connected and seeking greater connection (325)</a:t>
                      </a:r>
                    </a:p>
                  </a:txBody>
                  <a:tcPr marL="7620" marR="7620" marT="7620" marB="0" anchor="ctr"/>
                </a:tc>
                <a:tc>
                  <a:txBody>
                    <a:bodyPr/>
                    <a:lstStyle/>
                    <a:p>
                      <a:pPr algn="ctr" fontAlgn="b"/>
                      <a:r>
                        <a:rPr lang="en-GB" sz="1400" b="1" i="0" u="none" strike="noStrike">
                          <a:solidFill>
                            <a:schemeClr val="bg1"/>
                          </a:solidFill>
                          <a:effectLst/>
                          <a:latin typeface="arial" panose="020B0604020202020204" pitchFamily="34" charset="0"/>
                        </a:rPr>
                        <a:t>Not connected and not seeking</a:t>
                      </a:r>
                    </a:p>
                    <a:p>
                      <a:pPr algn="ctr" fontAlgn="b"/>
                      <a:r>
                        <a:rPr lang="en-GB" sz="1400" b="1" i="0" u="none" strike="noStrike">
                          <a:solidFill>
                            <a:schemeClr val="bg1"/>
                          </a:solidFill>
                          <a:effectLst/>
                          <a:latin typeface="arial" panose="020B0604020202020204" pitchFamily="34" charset="0"/>
                        </a:rPr>
                        <a:t>greater connection (338)</a:t>
                      </a:r>
                    </a:p>
                  </a:txBody>
                  <a:tcPr marL="7620" marR="7620" marT="7620" marB="0" anchor="ctr"/>
                </a:tc>
                <a:extLst>
                  <a:ext uri="{0D108BD9-81ED-4DB2-BD59-A6C34878D82A}">
                    <a16:rowId xmlns:a16="http://schemas.microsoft.com/office/drawing/2014/main" val="656360384"/>
                  </a:ext>
                </a:extLst>
              </a:tr>
              <a:tr h="417996">
                <a:tc>
                  <a:txBody>
                    <a:bodyPr/>
                    <a:lstStyle/>
                    <a:p>
                      <a:r>
                        <a:rPr lang="en-GB" sz="1400" i="1" dirty="0">
                          <a:solidFill>
                            <a:schemeClr val="tx1">
                              <a:lumMod val="65000"/>
                              <a:lumOff val="35000"/>
                            </a:schemeClr>
                          </a:solidFill>
                          <a:latin typeface="Arial" panose="020B0604020202020204" pitchFamily="34" charset="0"/>
                          <a:cs typeface="Arial" panose="020B0604020202020204" pitchFamily="34" charset="0"/>
                        </a:rPr>
                        <a:t>More likely vs total:</a:t>
                      </a:r>
                    </a:p>
                    <a:p>
                      <a:r>
                        <a:rPr lang="en-GB" sz="1400" dirty="0">
                          <a:solidFill>
                            <a:schemeClr val="tx1">
                              <a:lumMod val="65000"/>
                              <a:lumOff val="35000"/>
                            </a:schemeClr>
                          </a:solidFill>
                          <a:latin typeface="Arial" panose="020B0604020202020204" pitchFamily="34" charset="0"/>
                          <a:cs typeface="Arial" panose="020B0604020202020204" pitchFamily="34" charset="0"/>
                        </a:rPr>
                        <a:t>Male</a:t>
                      </a:r>
                    </a:p>
                    <a:p>
                      <a:r>
                        <a:rPr lang="en-GB" sz="1400" dirty="0">
                          <a:solidFill>
                            <a:schemeClr val="tx1">
                              <a:lumMod val="65000"/>
                              <a:lumOff val="35000"/>
                            </a:schemeClr>
                          </a:solidFill>
                          <a:latin typeface="Arial" panose="020B0604020202020204" pitchFamily="34" charset="0"/>
                          <a:cs typeface="Arial" panose="020B0604020202020204" pitchFamily="34" charset="0"/>
                        </a:rPr>
                        <a:t>Aged 25-44</a:t>
                      </a:r>
                    </a:p>
                    <a:p>
                      <a:r>
                        <a:rPr lang="en-GB" sz="1400" dirty="0">
                          <a:solidFill>
                            <a:schemeClr val="tx1">
                              <a:lumMod val="65000"/>
                              <a:lumOff val="35000"/>
                            </a:schemeClr>
                          </a:solidFill>
                          <a:latin typeface="Arial" panose="020B0604020202020204" pitchFamily="34" charset="0"/>
                          <a:cs typeface="Arial" panose="020B0604020202020204" pitchFamily="34" charset="0"/>
                        </a:rPr>
                        <a:t>Living with partner/ children &lt;18</a:t>
                      </a:r>
                    </a:p>
                    <a:p>
                      <a:r>
                        <a:rPr lang="en-GB" sz="1400" dirty="0">
                          <a:solidFill>
                            <a:schemeClr val="tx1">
                              <a:lumMod val="65000"/>
                              <a:lumOff val="35000"/>
                            </a:schemeClr>
                          </a:solidFill>
                          <a:latin typeface="Arial" panose="020B0604020202020204" pitchFamily="34" charset="0"/>
                          <a:cs typeface="Arial" panose="020B0604020202020204" pitchFamily="34" charset="0"/>
                        </a:rPr>
                        <a:t>Higher Household income</a:t>
                      </a:r>
                    </a:p>
                    <a:p>
                      <a:r>
                        <a:rPr lang="en-GB" sz="1400" dirty="0">
                          <a:solidFill>
                            <a:schemeClr val="tx1">
                              <a:lumMod val="65000"/>
                              <a:lumOff val="35000"/>
                            </a:schemeClr>
                          </a:solidFill>
                          <a:latin typeface="Arial" panose="020B0604020202020204" pitchFamily="34" charset="0"/>
                          <a:cs typeface="Arial" panose="020B0604020202020204" pitchFamily="34" charset="0"/>
                        </a:rPr>
                        <a:t>Economically active</a:t>
                      </a:r>
                    </a:p>
                    <a:p>
                      <a:r>
                        <a:rPr lang="en-GB" sz="1400" dirty="0">
                          <a:solidFill>
                            <a:schemeClr val="tx1">
                              <a:lumMod val="65000"/>
                              <a:lumOff val="35000"/>
                            </a:schemeClr>
                          </a:solidFill>
                          <a:latin typeface="Arial" panose="020B0604020202020204" pitchFamily="34" charset="0"/>
                          <a:cs typeface="Arial" panose="020B0604020202020204" pitchFamily="34" charset="0"/>
                        </a:rPr>
                        <a:t>Christian/Muslim/Hindu</a:t>
                      </a:r>
                    </a:p>
                    <a:p>
                      <a:r>
                        <a:rPr lang="en-GB" sz="1400" dirty="0">
                          <a:solidFill>
                            <a:schemeClr val="tx1">
                              <a:lumMod val="65000"/>
                              <a:lumOff val="35000"/>
                            </a:schemeClr>
                          </a:solidFill>
                          <a:latin typeface="Arial" panose="020B0604020202020204" pitchFamily="34" charset="0"/>
                          <a:cs typeface="Arial" panose="020B0604020202020204" pitchFamily="34" charset="0"/>
                        </a:rPr>
                        <a:t>Asian/Black</a:t>
                      </a:r>
                    </a:p>
                    <a:p>
                      <a:r>
                        <a:rPr lang="en-GB" sz="1400" dirty="0">
                          <a:solidFill>
                            <a:schemeClr val="tx1">
                              <a:lumMod val="65000"/>
                              <a:lumOff val="35000"/>
                            </a:schemeClr>
                          </a:solidFill>
                          <a:latin typeface="Arial" panose="020B0604020202020204" pitchFamily="34" charset="0"/>
                          <a:cs typeface="Arial" panose="020B0604020202020204" pitchFamily="34" charset="0"/>
                        </a:rPr>
                        <a:t>Higher educational attainment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lumMod val="65000"/>
                              <a:lumOff val="35000"/>
                            </a:schemeClr>
                          </a:solidFill>
                          <a:latin typeface="Arial" panose="020B0604020202020204" pitchFamily="34" charset="0"/>
                          <a:cs typeface="Arial" panose="020B0604020202020204" pitchFamily="34" charset="0"/>
                        </a:rPr>
                        <a:t>Previously/ currently serve in armed forces</a:t>
                      </a:r>
                    </a:p>
                  </a:txBody>
                  <a:tcPr/>
                </a:tc>
                <a:tc>
                  <a:txBody>
                    <a:bodyPr/>
                    <a:lstStyle/>
                    <a:p>
                      <a:r>
                        <a:rPr lang="en-GB" sz="1400" i="1">
                          <a:solidFill>
                            <a:schemeClr val="tx1">
                              <a:lumMod val="65000"/>
                              <a:lumOff val="35000"/>
                            </a:schemeClr>
                          </a:solidFill>
                          <a:latin typeface="Arial" panose="020B0604020202020204" pitchFamily="34" charset="0"/>
                          <a:cs typeface="Arial" panose="020B0604020202020204" pitchFamily="34" charset="0"/>
                        </a:rPr>
                        <a:t>More likely vs total:</a:t>
                      </a:r>
                    </a:p>
                    <a:p>
                      <a:r>
                        <a:rPr lang="en-GB" sz="1400">
                          <a:solidFill>
                            <a:schemeClr val="tx1">
                              <a:lumMod val="65000"/>
                              <a:lumOff val="35000"/>
                            </a:schemeClr>
                          </a:solidFill>
                          <a:latin typeface="Arial" panose="020B0604020202020204" pitchFamily="34" charset="0"/>
                          <a:cs typeface="Arial" panose="020B0604020202020204" pitchFamily="34" charset="0"/>
                        </a:rPr>
                        <a:t>Female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Live alone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Economically inactive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Bisexual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No religion</a:t>
                      </a:r>
                    </a:p>
                    <a:p>
                      <a:r>
                        <a:rPr lang="en-GB" sz="1400">
                          <a:solidFill>
                            <a:schemeClr val="tx1">
                              <a:lumMod val="65000"/>
                              <a:lumOff val="35000"/>
                            </a:schemeClr>
                          </a:solidFill>
                          <a:latin typeface="Arial" panose="020B0604020202020204" pitchFamily="34" charset="0"/>
                          <a:cs typeface="Arial" panose="020B0604020202020204" pitchFamily="34" charset="0"/>
                        </a:rPr>
                        <a:t>White</a:t>
                      </a:r>
                    </a:p>
                    <a:p>
                      <a:r>
                        <a:rPr lang="en-GB" sz="1400">
                          <a:solidFill>
                            <a:schemeClr val="tx1">
                              <a:lumMod val="65000"/>
                              <a:lumOff val="35000"/>
                            </a:schemeClr>
                          </a:solidFill>
                          <a:latin typeface="Arial" panose="020B0604020202020204" pitchFamily="34" charset="0"/>
                          <a:cs typeface="Arial" panose="020B0604020202020204" pitchFamily="34" charset="0"/>
                        </a:rPr>
                        <a:t>Live with a disability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solidFill>
                            <a:schemeClr val="tx1">
                              <a:lumMod val="65000"/>
                              <a:lumOff val="35000"/>
                            </a:schemeClr>
                          </a:solidFill>
                          <a:latin typeface="Arial" panose="020B0604020202020204" pitchFamily="34" charset="0"/>
                          <a:cs typeface="Arial" panose="020B0604020202020204" pitchFamily="34" charset="0"/>
                        </a:rPr>
                        <a:t>More likely vs total:</a:t>
                      </a:r>
                    </a:p>
                    <a:p>
                      <a:r>
                        <a:rPr lang="en-GB" sz="1400" dirty="0">
                          <a:solidFill>
                            <a:schemeClr val="tx1">
                              <a:lumMod val="65000"/>
                              <a:lumOff val="35000"/>
                            </a:schemeClr>
                          </a:solidFill>
                          <a:latin typeface="Arial" panose="020B0604020202020204" pitchFamily="34" charset="0"/>
                          <a:cs typeface="Arial" panose="020B0604020202020204" pitchFamily="34" charset="0"/>
                        </a:rPr>
                        <a:t>Aged 55-74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lumMod val="65000"/>
                              <a:lumOff val="35000"/>
                            </a:schemeClr>
                          </a:solidFill>
                          <a:latin typeface="Arial" panose="020B0604020202020204" pitchFamily="34" charset="0"/>
                          <a:cs typeface="Arial" panose="020B0604020202020204" pitchFamily="34" charset="0"/>
                        </a:rPr>
                        <a:t>Live alone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lumMod val="65000"/>
                              <a:lumOff val="35000"/>
                            </a:schemeClr>
                          </a:solidFill>
                          <a:latin typeface="Arial" panose="020B0604020202020204" pitchFamily="34" charset="0"/>
                          <a:cs typeface="Arial" panose="020B0604020202020204" pitchFamily="34" charset="0"/>
                        </a:rPr>
                        <a:t>Live with adult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lumMod val="65000"/>
                              <a:lumOff val="35000"/>
                            </a:schemeClr>
                          </a:solidFill>
                          <a:latin typeface="Arial" panose="020B0604020202020204" pitchFamily="34" charset="0"/>
                          <a:cs typeface="Arial" panose="020B0604020202020204" pitchFamily="34" charset="0"/>
                        </a:rPr>
                        <a:t>Economically inactive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lumMod val="65000"/>
                              <a:lumOff val="35000"/>
                            </a:schemeClr>
                          </a:solidFill>
                          <a:latin typeface="Arial" panose="020B0604020202020204" pitchFamily="34" charset="0"/>
                          <a:cs typeface="Arial" panose="020B0604020202020204" pitchFamily="34" charset="0"/>
                        </a:rPr>
                        <a:t>No religion</a:t>
                      </a:r>
                    </a:p>
                    <a:p>
                      <a:r>
                        <a:rPr lang="en-GB" sz="1400" dirty="0">
                          <a:solidFill>
                            <a:schemeClr val="tx1">
                              <a:lumMod val="65000"/>
                              <a:lumOff val="35000"/>
                            </a:schemeClr>
                          </a:solidFill>
                          <a:latin typeface="Arial" panose="020B0604020202020204" pitchFamily="34" charset="0"/>
                          <a:cs typeface="Arial" panose="020B0604020202020204" pitchFamily="34" charset="0"/>
                        </a:rPr>
                        <a:t>White</a:t>
                      </a:r>
                    </a:p>
                  </a:txBody>
                  <a:tcPr/>
                </a:tc>
                <a:extLst>
                  <a:ext uri="{0D108BD9-81ED-4DB2-BD59-A6C34878D82A}">
                    <a16:rowId xmlns:a16="http://schemas.microsoft.com/office/drawing/2014/main" val="3842064274"/>
                  </a:ext>
                </a:extLst>
              </a:tr>
            </a:tbl>
          </a:graphicData>
        </a:graphic>
      </p:graphicFrame>
      <p:sp>
        <p:nvSpPr>
          <p:cNvPr id="7" name="Title 1">
            <a:extLst>
              <a:ext uri="{FF2B5EF4-FFF2-40B4-BE49-F238E27FC236}">
                <a16:creationId xmlns:a16="http://schemas.microsoft.com/office/drawing/2014/main" id="{F752D77B-9597-159D-3F97-F3C32C2E2B95}"/>
              </a:ext>
            </a:extLst>
          </p:cNvPr>
          <p:cNvSpPr>
            <a:spLocks noGrp="1"/>
          </p:cNvSpPr>
          <p:nvPr>
            <p:ph type="title"/>
          </p:nvPr>
        </p:nvSpPr>
        <p:spPr>
          <a:xfrm>
            <a:off x="231645" y="309430"/>
            <a:ext cx="9642027" cy="607641"/>
          </a:xfrm>
        </p:spPr>
        <p:txBody>
          <a:bodyPr>
            <a:normAutofit fontScale="90000"/>
          </a:bodyPr>
          <a:lstStyle/>
          <a:p>
            <a:r>
              <a:rPr lang="en-GB" sz="2800"/>
              <a:t>The profile of those with different relationships to their community tends to vary</a:t>
            </a:r>
          </a:p>
        </p:txBody>
      </p:sp>
      <p:grpSp>
        <p:nvGrpSpPr>
          <p:cNvPr id="12" name="Group 11">
            <a:extLst>
              <a:ext uri="{FF2B5EF4-FFF2-40B4-BE49-F238E27FC236}">
                <a16:creationId xmlns:a16="http://schemas.microsoft.com/office/drawing/2014/main" id="{A83145E2-00EF-8105-6015-6AF8C533E6EC}"/>
              </a:ext>
            </a:extLst>
          </p:cNvPr>
          <p:cNvGrpSpPr/>
          <p:nvPr/>
        </p:nvGrpSpPr>
        <p:grpSpPr>
          <a:xfrm>
            <a:off x="2203195" y="1655732"/>
            <a:ext cx="1065229" cy="1020791"/>
            <a:chOff x="2203195" y="1704430"/>
            <a:chExt cx="1065229" cy="1020791"/>
          </a:xfrm>
        </p:grpSpPr>
        <p:sp>
          <p:nvSpPr>
            <p:cNvPr id="9" name="Oval 8">
              <a:extLst>
                <a:ext uri="{FF2B5EF4-FFF2-40B4-BE49-F238E27FC236}">
                  <a16:creationId xmlns:a16="http://schemas.microsoft.com/office/drawing/2014/main" id="{FAEAF328-6FA8-2730-EF11-90FFE4C407C4}"/>
                </a:ext>
                <a:ext uri="{C183D7F6-B498-43B3-948B-1728B52AA6E4}">
                  <adec:decorative xmlns:adec="http://schemas.microsoft.com/office/drawing/2017/decorative" val="1"/>
                </a:ext>
              </a:extLst>
            </p:cNvPr>
            <p:cNvSpPr/>
            <p:nvPr/>
          </p:nvSpPr>
          <p:spPr>
            <a:xfrm>
              <a:off x="2203195" y="1704430"/>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Social network with solid fill">
              <a:extLst>
                <a:ext uri="{FF2B5EF4-FFF2-40B4-BE49-F238E27FC236}">
                  <a16:creationId xmlns:a16="http://schemas.microsoft.com/office/drawing/2014/main" id="{FBDFC994-7C2E-8982-621D-E8A2D11980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78609" y="1716618"/>
              <a:ext cx="914400" cy="914400"/>
            </a:xfrm>
            <a:prstGeom prst="rect">
              <a:avLst/>
            </a:prstGeom>
          </p:spPr>
        </p:pic>
      </p:grpSp>
      <p:grpSp>
        <p:nvGrpSpPr>
          <p:cNvPr id="17" name="Group 16">
            <a:extLst>
              <a:ext uri="{FF2B5EF4-FFF2-40B4-BE49-F238E27FC236}">
                <a16:creationId xmlns:a16="http://schemas.microsoft.com/office/drawing/2014/main" id="{795EA147-A082-C8E2-AB47-91D099B30388}"/>
              </a:ext>
            </a:extLst>
          </p:cNvPr>
          <p:cNvGrpSpPr/>
          <p:nvPr/>
        </p:nvGrpSpPr>
        <p:grpSpPr>
          <a:xfrm>
            <a:off x="5352781" y="1655732"/>
            <a:ext cx="1065229" cy="1020791"/>
            <a:chOff x="5352781" y="1717787"/>
            <a:chExt cx="1065229" cy="1020791"/>
          </a:xfrm>
        </p:grpSpPr>
        <p:grpSp>
          <p:nvGrpSpPr>
            <p:cNvPr id="13" name="Group 12">
              <a:extLst>
                <a:ext uri="{FF2B5EF4-FFF2-40B4-BE49-F238E27FC236}">
                  <a16:creationId xmlns:a16="http://schemas.microsoft.com/office/drawing/2014/main" id="{1D44EF18-103E-E285-7962-E27B45556F73}"/>
                </a:ext>
              </a:extLst>
            </p:cNvPr>
            <p:cNvGrpSpPr/>
            <p:nvPr/>
          </p:nvGrpSpPr>
          <p:grpSpPr>
            <a:xfrm>
              <a:off x="5352781" y="1717787"/>
              <a:ext cx="1065229" cy="1020791"/>
              <a:chOff x="2203195" y="1704430"/>
              <a:chExt cx="1065229" cy="1020791"/>
            </a:xfrm>
          </p:grpSpPr>
          <p:sp>
            <p:nvSpPr>
              <p:cNvPr id="14" name="Oval 13">
                <a:extLst>
                  <a:ext uri="{FF2B5EF4-FFF2-40B4-BE49-F238E27FC236}">
                    <a16:creationId xmlns:a16="http://schemas.microsoft.com/office/drawing/2014/main" id="{5D54CC02-2B92-83CB-8D0E-666F422EE0F5}"/>
                  </a:ext>
                  <a:ext uri="{C183D7F6-B498-43B3-948B-1728B52AA6E4}">
                    <adec:decorative xmlns:adec="http://schemas.microsoft.com/office/drawing/2017/decorative" val="1"/>
                  </a:ext>
                </a:extLst>
              </p:cNvPr>
              <p:cNvSpPr/>
              <p:nvPr/>
            </p:nvSpPr>
            <p:spPr>
              <a:xfrm>
                <a:off x="2203195" y="1704430"/>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Social network with solid fill">
                <a:extLst>
                  <a:ext uri="{FF2B5EF4-FFF2-40B4-BE49-F238E27FC236}">
                    <a16:creationId xmlns:a16="http://schemas.microsoft.com/office/drawing/2014/main" id="{D1E5ED26-DC90-FD0B-4DB2-13F810F192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78609" y="1716618"/>
                <a:ext cx="914400" cy="914400"/>
              </a:xfrm>
              <a:prstGeom prst="rect">
                <a:avLst/>
              </a:prstGeom>
            </p:spPr>
          </p:pic>
        </p:grpSp>
        <p:sp>
          <p:nvSpPr>
            <p:cNvPr id="16" name="Oval 15">
              <a:extLst>
                <a:ext uri="{FF2B5EF4-FFF2-40B4-BE49-F238E27FC236}">
                  <a16:creationId xmlns:a16="http://schemas.microsoft.com/office/drawing/2014/main" id="{9BF8F9F3-9B77-1939-8C0E-4936F96934EE}"/>
                </a:ext>
              </a:extLst>
            </p:cNvPr>
            <p:cNvSpPr/>
            <p:nvPr/>
          </p:nvSpPr>
          <p:spPr>
            <a:xfrm>
              <a:off x="5693485" y="2043952"/>
              <a:ext cx="374725" cy="358589"/>
            </a:xfrm>
            <a:prstGeom prst="ellipse">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2"/>
                  </a:solidFill>
                </a:ln>
              </a:endParaRPr>
            </a:p>
          </p:txBody>
        </p:sp>
      </p:grpSp>
      <p:grpSp>
        <p:nvGrpSpPr>
          <p:cNvPr id="27" name="Group 26">
            <a:extLst>
              <a:ext uri="{FF2B5EF4-FFF2-40B4-BE49-F238E27FC236}">
                <a16:creationId xmlns:a16="http://schemas.microsoft.com/office/drawing/2014/main" id="{AA92FE5C-4C00-FA00-04AE-E0385B83E2CD}"/>
              </a:ext>
            </a:extLst>
          </p:cNvPr>
          <p:cNvGrpSpPr/>
          <p:nvPr/>
        </p:nvGrpSpPr>
        <p:grpSpPr>
          <a:xfrm>
            <a:off x="8502367" y="1655732"/>
            <a:ext cx="1065229" cy="1020791"/>
            <a:chOff x="8502367" y="1768397"/>
            <a:chExt cx="1065229" cy="1020791"/>
          </a:xfrm>
        </p:grpSpPr>
        <p:sp>
          <p:nvSpPr>
            <p:cNvPr id="21" name="Oval 20">
              <a:extLst>
                <a:ext uri="{FF2B5EF4-FFF2-40B4-BE49-F238E27FC236}">
                  <a16:creationId xmlns:a16="http://schemas.microsoft.com/office/drawing/2014/main" id="{4AC8D9EB-4803-1110-419E-1DDAA0BD5EA0}"/>
                </a:ext>
                <a:ext uri="{C183D7F6-B498-43B3-948B-1728B52AA6E4}">
                  <adec:decorative xmlns:adec="http://schemas.microsoft.com/office/drawing/2017/decorative" val="1"/>
                </a:ext>
              </a:extLst>
            </p:cNvPr>
            <p:cNvSpPr/>
            <p:nvPr/>
          </p:nvSpPr>
          <p:spPr>
            <a:xfrm>
              <a:off x="8502367" y="1768397"/>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Graphic 24" descr="User with solid fill">
              <a:extLst>
                <a:ext uri="{FF2B5EF4-FFF2-40B4-BE49-F238E27FC236}">
                  <a16:creationId xmlns:a16="http://schemas.microsoft.com/office/drawing/2014/main" id="{E9ADDBC2-DC40-6F9F-CE2C-83E11EA655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96494" y="1904860"/>
              <a:ext cx="676975" cy="676975"/>
            </a:xfrm>
            <a:prstGeom prst="rect">
              <a:avLst/>
            </a:prstGeom>
          </p:spPr>
        </p:pic>
      </p:grpSp>
      <p:sp>
        <p:nvSpPr>
          <p:cNvPr id="28" name="TextBox 27">
            <a:extLst>
              <a:ext uri="{FF2B5EF4-FFF2-40B4-BE49-F238E27FC236}">
                <a16:creationId xmlns:a16="http://schemas.microsoft.com/office/drawing/2014/main" id="{504AADEA-8E3D-F66C-5FEA-8E2CB93B8B90}"/>
              </a:ext>
            </a:extLst>
          </p:cNvPr>
          <p:cNvSpPr txBox="1"/>
          <p:nvPr/>
        </p:nvSpPr>
        <p:spPr>
          <a:xfrm>
            <a:off x="1524278" y="6187251"/>
            <a:ext cx="8978157"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Q13. Which of the following best describes how connected you feel to your local community?</a:t>
            </a:r>
            <a:endPar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Q14. Which of the following best describes how, if at all, you would like the connection you feel to your local community to change?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Unweighted sample bases in parentheses</a:t>
            </a:r>
          </a:p>
        </p:txBody>
      </p:sp>
    </p:spTree>
    <p:extLst>
      <p:ext uri="{BB962C8B-B14F-4D97-AF65-F5344CB8AC3E}">
        <p14:creationId xmlns:p14="http://schemas.microsoft.com/office/powerpoint/2010/main" val="2240631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1911B-EAA2-070F-32C8-1F15DEDFE7FF}"/>
            </a:ext>
          </a:extLst>
        </p:cNvPr>
        <p:cNvGrpSpPr/>
        <p:nvPr/>
      </p:nvGrpSpPr>
      <p:grpSpPr>
        <a:xfrm>
          <a:off x="0" y="0"/>
          <a:ext cx="0" cy="0"/>
          <a:chOff x="0" y="0"/>
          <a:chExt cx="0" cy="0"/>
        </a:xfrm>
      </p:grpSpPr>
      <p:graphicFrame>
        <p:nvGraphicFramePr>
          <p:cNvPr id="9" name="Content Placeholder 5">
            <a:extLst>
              <a:ext uri="{FF2B5EF4-FFF2-40B4-BE49-F238E27FC236}">
                <a16:creationId xmlns:a16="http://schemas.microsoft.com/office/drawing/2014/main" id="{267C810A-A3E9-2A9C-C7EC-F6813C4D783C}"/>
              </a:ext>
            </a:extLst>
          </p:cNvPr>
          <p:cNvGraphicFramePr>
            <a:graphicFrameLocks noGrp="1"/>
          </p:cNvGraphicFramePr>
          <p:nvPr>
            <p:ph idx="1"/>
            <p:extLst>
              <p:ext uri="{D42A27DB-BD31-4B8C-83A1-F6EECF244321}">
                <p14:modId xmlns:p14="http://schemas.microsoft.com/office/powerpoint/2010/main" val="658345596"/>
              </p:ext>
            </p:extLst>
          </p:nvPr>
        </p:nvGraphicFramePr>
        <p:xfrm>
          <a:off x="529879" y="2019701"/>
          <a:ext cx="6873563" cy="207200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2D0D84B4-0DF1-F3AC-50CE-1DC2F2F29C16}"/>
              </a:ext>
            </a:extLst>
          </p:cNvPr>
          <p:cNvSpPr txBox="1"/>
          <p:nvPr/>
        </p:nvSpPr>
        <p:spPr>
          <a:xfrm>
            <a:off x="5308" y="6074271"/>
            <a:ext cx="10588800" cy="738664"/>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Q15. Thinking about the people who live in this neighbourhood, to what extent do you believe they can be trusted?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 2800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a:t>
            </a:r>
            <a:r>
              <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Community Life Survey from the Department for Culture, Media and Sport, base 158,832, people aged 16 and over in England, Oct 2023 – March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N.B. The DCMS survey included people aged 16+, whereas this survey for WMCA included people aged 18+. Please bear in mind when interpreting results</a:t>
            </a:r>
            <a:r>
              <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 </a:t>
            </a:r>
            <a:endPar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1A36ED7-FBFA-47DA-9CAA-B2C55ACF6085}"/>
              </a:ext>
            </a:extLst>
          </p:cNvPr>
          <p:cNvSpPr txBox="1"/>
          <p:nvPr/>
        </p:nvSpPr>
        <p:spPr>
          <a:xfrm>
            <a:off x="7595990" y="1987366"/>
            <a:ext cx="3086602" cy="19082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rPr>
              <a:t>72%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a:solidFill>
                  <a:srgbClr val="EE7624"/>
                </a:solidFill>
                <a:latin typeface="Arial" panose="020B0604020202020204" pitchFamily="34" charset="0"/>
                <a:cs typeface="Arial" panose="020B0604020202020204" pitchFamily="34" charset="0"/>
              </a:rPr>
              <a:t>of residents feel that at least some of the people who live in their neighbourhood can be trusted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(DCMS benchmark 73%)</a:t>
            </a:r>
          </a:p>
        </p:txBody>
      </p:sp>
      <p:graphicFrame>
        <p:nvGraphicFramePr>
          <p:cNvPr id="8" name="Table 7">
            <a:extLst>
              <a:ext uri="{FF2B5EF4-FFF2-40B4-BE49-F238E27FC236}">
                <a16:creationId xmlns:a16="http://schemas.microsoft.com/office/drawing/2014/main" id="{2F4B6332-8C58-1128-518F-4A12080F717D}"/>
              </a:ext>
            </a:extLst>
          </p:cNvPr>
          <p:cNvGraphicFramePr>
            <a:graphicFrameLocks noGrp="1"/>
          </p:cNvGraphicFramePr>
          <p:nvPr>
            <p:extLst>
              <p:ext uri="{D42A27DB-BD31-4B8C-83A1-F6EECF244321}">
                <p14:modId xmlns:p14="http://schemas.microsoft.com/office/powerpoint/2010/main" val="3066011601"/>
              </p:ext>
            </p:extLst>
          </p:nvPr>
        </p:nvGraphicFramePr>
        <p:xfrm>
          <a:off x="983671" y="4380272"/>
          <a:ext cx="9191700" cy="1570059"/>
        </p:xfrm>
        <a:graphic>
          <a:graphicData uri="http://schemas.openxmlformats.org/drawingml/2006/table">
            <a:tbl>
              <a:tblPr firstRow="1" bandRow="1">
                <a:tableStyleId>{69C7853C-536D-4A76-A0AE-DD22124D55A5}</a:tableStyleId>
              </a:tblPr>
              <a:tblGrid>
                <a:gridCol w="2247900">
                  <a:extLst>
                    <a:ext uri="{9D8B030D-6E8A-4147-A177-3AD203B41FA5}">
                      <a16:colId xmlns:a16="http://schemas.microsoft.com/office/drawing/2014/main" val="865011794"/>
                    </a:ext>
                  </a:extLst>
                </a:gridCol>
                <a:gridCol w="2247900">
                  <a:extLst>
                    <a:ext uri="{9D8B030D-6E8A-4147-A177-3AD203B41FA5}">
                      <a16:colId xmlns:a16="http://schemas.microsoft.com/office/drawing/2014/main" val="4009646646"/>
                    </a:ext>
                  </a:extLst>
                </a:gridCol>
                <a:gridCol w="2247900">
                  <a:extLst>
                    <a:ext uri="{9D8B030D-6E8A-4147-A177-3AD203B41FA5}">
                      <a16:colId xmlns:a16="http://schemas.microsoft.com/office/drawing/2014/main" val="905418372"/>
                    </a:ext>
                  </a:extLst>
                </a:gridCol>
                <a:gridCol w="2448000">
                  <a:extLst>
                    <a:ext uri="{9D8B030D-6E8A-4147-A177-3AD203B41FA5}">
                      <a16:colId xmlns:a16="http://schemas.microsoft.com/office/drawing/2014/main" val="3490116175"/>
                    </a:ext>
                  </a:extLst>
                </a:gridCol>
              </a:tblGrid>
              <a:tr h="301835">
                <a:tc gridSpan="2">
                  <a:txBody>
                    <a:bodyPr/>
                    <a:lstStyle/>
                    <a:p>
                      <a:pPr algn="ctr"/>
                      <a:r>
                        <a:rPr lang="en-GB" sz="1600">
                          <a:latin typeface="Arial" panose="020B0604020202020204" pitchFamily="34" charset="0"/>
                          <a:cs typeface="Arial" panose="020B0604020202020204" pitchFamily="34" charset="0"/>
                        </a:rPr>
                        <a:t>Most likely feel many people can be trusted</a:t>
                      </a:r>
                    </a:p>
                  </a:txBody>
                  <a:tcPr anchor="ctr">
                    <a:lnR w="12700" cap="flat" cmpd="sng" algn="ctr">
                      <a:solidFill>
                        <a:schemeClr val="bg2"/>
                      </a:solidFill>
                      <a:prstDash val="solid"/>
                      <a:round/>
                      <a:headEnd type="none" w="med" len="med"/>
                      <a:tailEnd type="none" w="med" len="med"/>
                    </a:lnR>
                  </a:tcPr>
                </a:tc>
                <a:tc hMerge="1">
                  <a:txBody>
                    <a:bodyPr/>
                    <a:lstStyle/>
                    <a:p>
                      <a:endParaRPr lang="en-GB"/>
                    </a:p>
                  </a:txBody>
                  <a:tcPr/>
                </a:tc>
                <a:tc gridSpan="2">
                  <a:txBody>
                    <a:bodyPr/>
                    <a:lstStyle/>
                    <a:p>
                      <a:pPr algn="ctr"/>
                      <a:r>
                        <a:rPr lang="en-GB" sz="1600">
                          <a:latin typeface="Arial" panose="020B0604020202020204" pitchFamily="34" charset="0"/>
                          <a:cs typeface="Arial" panose="020B0604020202020204" pitchFamily="34" charset="0"/>
                        </a:rPr>
                        <a:t>Least likely to feel many people can be trusted</a:t>
                      </a:r>
                    </a:p>
                  </a:txBody>
                  <a:tcPr anchor="ctr">
                    <a:lnL w="12700" cap="flat" cmpd="sng" algn="ctr">
                      <a:solidFill>
                        <a:schemeClr val="bg2"/>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3043988852"/>
                  </a:ext>
                </a:extLst>
              </a:tr>
              <a:tr h="1234779">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Males</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Aged 55+</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Lower deprivation</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Christian</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White</a:t>
                      </a:r>
                    </a:p>
                  </a:txBody>
                  <a:tcPr>
                    <a:solidFill>
                      <a:schemeClr val="bg2">
                        <a:alpha val="40000"/>
                      </a:schemeClr>
                    </a:solidFill>
                  </a:tcPr>
                </a:tc>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Higher education level</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Digitally confident</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Positive about social life</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Feels welcome/ active in community</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Has people to rely on</a:t>
                      </a:r>
                    </a:p>
                  </a:txBody>
                  <a:tcPr>
                    <a:solidFill>
                      <a:schemeClr val="bg2">
                        <a:alpha val="40000"/>
                      </a:schemeClr>
                    </a:solidFill>
                  </a:tcPr>
                </a:tc>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Females</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Lives alone</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Higher deprivation</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Ethnic minority</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Living with a disability </a:t>
                      </a:r>
                    </a:p>
                  </a:txBody>
                  <a:tcPr>
                    <a:solidFill>
                      <a:schemeClr val="bg2">
                        <a:alpha val="40000"/>
                      </a:schemeClr>
                    </a:solidFill>
                  </a:tcPr>
                </a:tc>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Lower education level</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Negative about social life</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Does not feel welcome/ less active in community</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Does not have people to rely on</a:t>
                      </a:r>
                    </a:p>
                  </a:txBody>
                  <a:tcPr>
                    <a:solidFill>
                      <a:schemeClr val="bg2">
                        <a:alpha val="40000"/>
                      </a:schemeClr>
                    </a:solidFill>
                  </a:tcPr>
                </a:tc>
                <a:extLst>
                  <a:ext uri="{0D108BD9-81ED-4DB2-BD59-A6C34878D82A}">
                    <a16:rowId xmlns:a16="http://schemas.microsoft.com/office/drawing/2014/main" val="534658902"/>
                  </a:ext>
                </a:extLst>
              </a:tr>
            </a:tbl>
          </a:graphicData>
        </a:graphic>
      </p:graphicFrame>
      <p:sp>
        <p:nvSpPr>
          <p:cNvPr id="3" name="TextBox 2">
            <a:extLst>
              <a:ext uri="{FF2B5EF4-FFF2-40B4-BE49-F238E27FC236}">
                <a16:creationId xmlns:a16="http://schemas.microsoft.com/office/drawing/2014/main" id="{49CBF70E-81DE-214D-B303-0CE3BFE2B0AE}"/>
              </a:ext>
            </a:extLst>
          </p:cNvPr>
          <p:cNvSpPr txBox="1"/>
          <p:nvPr/>
        </p:nvSpPr>
        <p:spPr>
          <a:xfrm>
            <a:off x="166991" y="1023791"/>
            <a:ext cx="86445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The proportion of West Midlands residents that feel most people in their neighbourhood can be trusted is lower compared to the benchmark for England </a:t>
            </a:r>
          </a:p>
        </p:txBody>
      </p:sp>
      <p:sp>
        <p:nvSpPr>
          <p:cNvPr id="12" name="Title 1">
            <a:extLst>
              <a:ext uri="{FF2B5EF4-FFF2-40B4-BE49-F238E27FC236}">
                <a16:creationId xmlns:a16="http://schemas.microsoft.com/office/drawing/2014/main" id="{DED14C76-0533-4E12-AAB4-69882B45C735}"/>
              </a:ext>
            </a:extLst>
          </p:cNvPr>
          <p:cNvSpPr>
            <a:spLocks noGrp="1"/>
          </p:cNvSpPr>
          <p:nvPr>
            <p:ph type="title"/>
          </p:nvPr>
        </p:nvSpPr>
        <p:spPr>
          <a:xfrm>
            <a:off x="166992" y="322715"/>
            <a:ext cx="9128681" cy="607641"/>
          </a:xfrm>
        </p:spPr>
        <p:txBody>
          <a:bodyPr>
            <a:noAutofit/>
          </a:bodyPr>
          <a:lstStyle/>
          <a:p>
            <a:r>
              <a:rPr lang="en-GB" sz="2200"/>
              <a:t>Most residents (72%) trust at least some of the people living in their neighbourhood, in line with the benchmark for England</a:t>
            </a:r>
          </a:p>
        </p:txBody>
      </p:sp>
    </p:spTree>
    <p:extLst>
      <p:ext uri="{BB962C8B-B14F-4D97-AF65-F5344CB8AC3E}">
        <p14:creationId xmlns:p14="http://schemas.microsoft.com/office/powerpoint/2010/main" val="3609908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F500B-0433-52CE-429B-49FEAD8246D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30B298C-532C-F4F6-21F7-328F76994389}"/>
              </a:ext>
            </a:extLst>
          </p:cNvPr>
          <p:cNvSpPr txBox="1"/>
          <p:nvPr/>
        </p:nvSpPr>
        <p:spPr>
          <a:xfrm>
            <a:off x="8229600" y="6516456"/>
            <a:ext cx="2272835" cy="184666"/>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 2800</a:t>
            </a:r>
          </a:p>
        </p:txBody>
      </p:sp>
      <p:graphicFrame>
        <p:nvGraphicFramePr>
          <p:cNvPr id="7" name="Content Placeholder 5">
            <a:extLst>
              <a:ext uri="{FF2B5EF4-FFF2-40B4-BE49-F238E27FC236}">
                <a16:creationId xmlns:a16="http://schemas.microsoft.com/office/drawing/2014/main" id="{495CDD7F-A893-B876-5881-C6F4C2824F18}"/>
              </a:ext>
            </a:extLst>
          </p:cNvPr>
          <p:cNvGraphicFramePr>
            <a:graphicFrameLocks/>
          </p:cNvGraphicFramePr>
          <p:nvPr>
            <p:extLst>
              <p:ext uri="{D42A27DB-BD31-4B8C-83A1-F6EECF244321}">
                <p14:modId xmlns:p14="http://schemas.microsoft.com/office/powerpoint/2010/main" val="2086370707"/>
              </p:ext>
            </p:extLst>
          </p:nvPr>
        </p:nvGraphicFramePr>
        <p:xfrm>
          <a:off x="579224" y="2360044"/>
          <a:ext cx="5516776" cy="321882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60A63A75-A4CD-824D-301A-577D197187A0}"/>
              </a:ext>
            </a:extLst>
          </p:cNvPr>
          <p:cNvSpPr txBox="1"/>
          <p:nvPr/>
        </p:nvSpPr>
        <p:spPr>
          <a:xfrm>
            <a:off x="1945909" y="1969822"/>
            <a:ext cx="2783406" cy="3693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schemeClr val="tx1">
                    <a:lumMod val="65000"/>
                    <a:lumOff val="35000"/>
                  </a:schemeClr>
                </a:solidFill>
                <a:effectLst/>
                <a:uLnTx/>
                <a:uFillTx/>
                <a:latin typeface="Arial" panose="020B0604020202020204" pitchFamily="34" charset="0"/>
                <a:cs typeface="Arial" panose="020B0604020202020204" pitchFamily="34" charset="0"/>
              </a:defRPr>
            </a:lvl1pPr>
          </a:lstStyle>
          <a:p>
            <a:r>
              <a:rPr lang="en-GB"/>
              <a:t>Local Authority</a:t>
            </a:r>
          </a:p>
        </p:txBody>
      </p:sp>
      <p:sp>
        <p:nvSpPr>
          <p:cNvPr id="15" name="Title 1">
            <a:extLst>
              <a:ext uri="{FF2B5EF4-FFF2-40B4-BE49-F238E27FC236}">
                <a16:creationId xmlns:a16="http://schemas.microsoft.com/office/drawing/2014/main" id="{7FF5E364-FD72-1ED3-E5DF-88AAB845BFC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r>
              <a:rPr lang="en-GB"/>
              <a:t>Demographic profile</a:t>
            </a:r>
          </a:p>
        </p:txBody>
      </p:sp>
      <p:sp>
        <p:nvSpPr>
          <p:cNvPr id="18" name="TextBox 17">
            <a:extLst>
              <a:ext uri="{FF2B5EF4-FFF2-40B4-BE49-F238E27FC236}">
                <a16:creationId xmlns:a16="http://schemas.microsoft.com/office/drawing/2014/main" id="{9CF22303-11F3-8B5A-1DD7-75097DF97B06}"/>
              </a:ext>
            </a:extLst>
          </p:cNvPr>
          <p:cNvSpPr txBox="1"/>
          <p:nvPr/>
        </p:nvSpPr>
        <p:spPr>
          <a:xfrm>
            <a:off x="852566" y="1352684"/>
            <a:ext cx="9649869"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a:solidFill>
                  <a:schemeClr val="tx1">
                    <a:lumMod val="65000"/>
                    <a:lumOff val="35000"/>
                  </a:schemeClr>
                </a:solidFill>
                <a:latin typeface="Arial" panose="020B0604020202020204" pitchFamily="34" charset="0"/>
                <a:cs typeface="Arial" panose="020B0604020202020204" pitchFamily="34" charset="0"/>
              </a:rPr>
              <a:t>2,800 West Midlands residents aged 18+</a:t>
            </a:r>
            <a:endPar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graphicFrame>
        <p:nvGraphicFramePr>
          <p:cNvPr id="19" name="Content Placeholder 5">
            <a:extLst>
              <a:ext uri="{FF2B5EF4-FFF2-40B4-BE49-F238E27FC236}">
                <a16:creationId xmlns:a16="http://schemas.microsoft.com/office/drawing/2014/main" id="{E6CDB15F-EF60-D9CA-ED7A-1BB2AF38F62A}"/>
              </a:ext>
            </a:extLst>
          </p:cNvPr>
          <p:cNvGraphicFramePr>
            <a:graphicFrameLocks/>
          </p:cNvGraphicFramePr>
          <p:nvPr>
            <p:extLst>
              <p:ext uri="{D42A27DB-BD31-4B8C-83A1-F6EECF244321}">
                <p14:modId xmlns:p14="http://schemas.microsoft.com/office/powerpoint/2010/main" val="442070971"/>
              </p:ext>
            </p:extLst>
          </p:nvPr>
        </p:nvGraphicFramePr>
        <p:xfrm>
          <a:off x="5663859" y="2355425"/>
          <a:ext cx="5516776" cy="352814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5EC217E7-007A-C913-F073-4348A4E9B5A0}"/>
              </a:ext>
            </a:extLst>
          </p:cNvPr>
          <p:cNvSpPr txBox="1"/>
          <p:nvPr/>
        </p:nvSpPr>
        <p:spPr>
          <a:xfrm>
            <a:off x="6661729" y="1969062"/>
            <a:ext cx="4396510" cy="3693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schemeClr val="tx1">
                    <a:lumMod val="65000"/>
                    <a:lumOff val="35000"/>
                  </a:schemeClr>
                </a:solidFill>
                <a:effectLst/>
                <a:uLnTx/>
                <a:uFillTx/>
                <a:latin typeface="Arial" panose="020B0604020202020204" pitchFamily="34" charset="0"/>
                <a:cs typeface="Arial" panose="020B0604020202020204" pitchFamily="34" charset="0"/>
              </a:defRPr>
            </a:lvl1pPr>
          </a:lstStyle>
          <a:p>
            <a:r>
              <a:rPr lang="en-GB"/>
              <a:t>Survey Methodology by Local Authority</a:t>
            </a:r>
          </a:p>
        </p:txBody>
      </p:sp>
    </p:spTree>
    <p:extLst>
      <p:ext uri="{BB962C8B-B14F-4D97-AF65-F5344CB8AC3E}">
        <p14:creationId xmlns:p14="http://schemas.microsoft.com/office/powerpoint/2010/main" val="2568389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4E9A3-D0A6-EEC8-B3BB-5A59F4D87B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AC1C43-99B7-58E6-1295-4D40C89EDC84}"/>
              </a:ext>
            </a:extLst>
          </p:cNvPr>
          <p:cNvSpPr>
            <a:spLocks noGrp="1"/>
          </p:cNvSpPr>
          <p:nvPr>
            <p:ph type="title"/>
          </p:nvPr>
        </p:nvSpPr>
        <p:spPr>
          <a:xfrm>
            <a:off x="166991" y="338620"/>
            <a:ext cx="9128681" cy="607641"/>
          </a:xfrm>
        </p:spPr>
        <p:txBody>
          <a:bodyPr>
            <a:normAutofit fontScale="90000"/>
          </a:bodyPr>
          <a:lstStyle/>
          <a:p>
            <a:r>
              <a:rPr lang="en-GB" sz="2800"/>
              <a:t>Most residents (83%) agree that they have someone to rely on if they need help</a:t>
            </a:r>
          </a:p>
        </p:txBody>
      </p:sp>
      <p:graphicFrame>
        <p:nvGraphicFramePr>
          <p:cNvPr id="9" name="Content Placeholder 5">
            <a:extLst>
              <a:ext uri="{FF2B5EF4-FFF2-40B4-BE49-F238E27FC236}">
                <a16:creationId xmlns:a16="http://schemas.microsoft.com/office/drawing/2014/main" id="{B190B637-AB4C-5F57-2B1D-B8ECB5C5FF10}"/>
              </a:ext>
            </a:extLst>
          </p:cNvPr>
          <p:cNvGraphicFramePr>
            <a:graphicFrameLocks noGrp="1"/>
          </p:cNvGraphicFramePr>
          <p:nvPr>
            <p:ph idx="1"/>
            <p:extLst>
              <p:ext uri="{D42A27DB-BD31-4B8C-83A1-F6EECF244321}">
                <p14:modId xmlns:p14="http://schemas.microsoft.com/office/powerpoint/2010/main" val="2890922665"/>
              </p:ext>
            </p:extLst>
          </p:nvPr>
        </p:nvGraphicFramePr>
        <p:xfrm>
          <a:off x="529879" y="2019701"/>
          <a:ext cx="6873563" cy="207200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79C10DC-A6E1-7F99-0989-A9E76F4C1736}"/>
              </a:ext>
            </a:extLst>
          </p:cNvPr>
          <p:cNvSpPr txBox="1"/>
          <p:nvPr/>
        </p:nvSpPr>
        <p:spPr>
          <a:xfrm>
            <a:off x="5308" y="6231257"/>
            <a:ext cx="10588800"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Q16. To what extent do you agree or disagree that 'if I needed help, there are people who would be there for me’? </a:t>
            </a: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 2800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a:t>
            </a:r>
            <a:r>
              <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Community Life Survey from the Department for Culture, Media and Sport, base 51,560, people aged 16 and over in England, Oct 2023 – March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N.B. The DCMS survey included people aged 16+, whereas this survey for WMCA included people aged 18+. Please bear in mind when interpreting results</a:t>
            </a:r>
            <a:r>
              <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 </a:t>
            </a:r>
            <a:endPar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F8D362AC-C0C7-1801-DD95-5763652909D6}"/>
              </a:ext>
            </a:extLst>
          </p:cNvPr>
          <p:cNvGrpSpPr/>
          <p:nvPr/>
        </p:nvGrpSpPr>
        <p:grpSpPr>
          <a:xfrm>
            <a:off x="7906327" y="1998758"/>
            <a:ext cx="752400" cy="752400"/>
            <a:chOff x="7853371" y="2081800"/>
            <a:chExt cx="1065229" cy="1020791"/>
          </a:xfrm>
        </p:grpSpPr>
        <p:sp>
          <p:nvSpPr>
            <p:cNvPr id="6" name="Oval 5">
              <a:extLst>
                <a:ext uri="{FF2B5EF4-FFF2-40B4-BE49-F238E27FC236}">
                  <a16:creationId xmlns:a16="http://schemas.microsoft.com/office/drawing/2014/main" id="{87667F93-6815-8BDF-1C60-BBC8D3A4C276}"/>
                </a:ext>
                <a:ext uri="{C183D7F6-B498-43B3-948B-1728B52AA6E4}">
                  <adec:decorative xmlns:adec="http://schemas.microsoft.com/office/drawing/2017/decorative" val="1"/>
                </a:ext>
              </a:extLst>
            </p:cNvPr>
            <p:cNvSpPr/>
            <p:nvPr/>
          </p:nvSpPr>
          <p:spPr>
            <a:xfrm>
              <a:off x="7853371" y="2081800"/>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Thumbs up sign with solid fill">
              <a:extLst>
                <a:ext uri="{FF2B5EF4-FFF2-40B4-BE49-F238E27FC236}">
                  <a16:creationId xmlns:a16="http://schemas.microsoft.com/office/drawing/2014/main" id="{34BDD8E2-FA81-477D-0138-7CC70B935C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7863" y="2256364"/>
              <a:ext cx="596245" cy="596245"/>
            </a:xfrm>
            <a:prstGeom prst="rect">
              <a:avLst/>
            </a:prstGeom>
          </p:spPr>
        </p:pic>
      </p:grpSp>
      <p:grpSp>
        <p:nvGrpSpPr>
          <p:cNvPr id="16" name="Group 15">
            <a:extLst>
              <a:ext uri="{FF2B5EF4-FFF2-40B4-BE49-F238E27FC236}">
                <a16:creationId xmlns:a16="http://schemas.microsoft.com/office/drawing/2014/main" id="{21AEFAF7-4632-1C78-B82A-1D4FC15B3508}"/>
              </a:ext>
            </a:extLst>
          </p:cNvPr>
          <p:cNvGrpSpPr/>
          <p:nvPr/>
        </p:nvGrpSpPr>
        <p:grpSpPr>
          <a:xfrm>
            <a:off x="10217908" y="1998758"/>
            <a:ext cx="752400" cy="752400"/>
            <a:chOff x="9369188" y="2081800"/>
            <a:chExt cx="1065229" cy="1020791"/>
          </a:xfrm>
        </p:grpSpPr>
        <p:sp>
          <p:nvSpPr>
            <p:cNvPr id="12" name="Oval 11">
              <a:extLst>
                <a:ext uri="{FF2B5EF4-FFF2-40B4-BE49-F238E27FC236}">
                  <a16:creationId xmlns:a16="http://schemas.microsoft.com/office/drawing/2014/main" id="{B79CCB35-7E76-9FF6-2746-92163453A7EA}"/>
                </a:ext>
                <a:ext uri="{C183D7F6-B498-43B3-948B-1728B52AA6E4}">
                  <adec:decorative xmlns:adec="http://schemas.microsoft.com/office/drawing/2017/decorative" val="1"/>
                </a:ext>
              </a:extLst>
            </p:cNvPr>
            <p:cNvSpPr/>
            <p:nvPr/>
          </p:nvSpPr>
          <p:spPr>
            <a:xfrm>
              <a:off x="9369188" y="2081800"/>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descr="Thumbs up sign with solid fill">
              <a:extLst>
                <a:ext uri="{FF2B5EF4-FFF2-40B4-BE49-F238E27FC236}">
                  <a16:creationId xmlns:a16="http://schemas.microsoft.com/office/drawing/2014/main" id="{019DB197-C0B9-D374-DCBC-9AB4D6083A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9603680" y="2350636"/>
              <a:ext cx="596245" cy="596245"/>
            </a:xfrm>
            <a:prstGeom prst="rect">
              <a:avLst/>
            </a:prstGeom>
          </p:spPr>
        </p:pic>
      </p:grpSp>
      <p:sp>
        <p:nvSpPr>
          <p:cNvPr id="14" name="TextBox 13">
            <a:extLst>
              <a:ext uri="{FF2B5EF4-FFF2-40B4-BE49-F238E27FC236}">
                <a16:creationId xmlns:a16="http://schemas.microsoft.com/office/drawing/2014/main" id="{EE467F03-80F0-5522-5CBB-3F0FA5252966}"/>
              </a:ext>
            </a:extLst>
          </p:cNvPr>
          <p:cNvSpPr txBox="1"/>
          <p:nvPr/>
        </p:nvSpPr>
        <p:spPr>
          <a:xfrm>
            <a:off x="7182691" y="2791576"/>
            <a:ext cx="2340000"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rPr>
              <a:t>83%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EE7624"/>
                </a:solidFill>
                <a:latin typeface="Arial" panose="020B0604020202020204" pitchFamily="34" charset="0"/>
                <a:cs typeface="Arial" panose="020B0604020202020204" pitchFamily="34" charset="0"/>
              </a:rPr>
              <a:t>Have people who would be there for them if they needed help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(DCMS</a:t>
            </a:r>
            <a:r>
              <a:rPr lang="en-GB" sz="1400" noProof="0">
                <a:solidFill>
                  <a:schemeClr val="tx1">
                    <a:lumMod val="50000"/>
                    <a:lumOff val="50000"/>
                  </a:schemeClr>
                </a:solidFill>
                <a:latin typeface="Arial" panose="020B0604020202020204" pitchFamily="34" charset="0"/>
                <a:cs typeface="Arial" panose="020B0604020202020204" pitchFamily="34" charset="0"/>
              </a:rPr>
              <a:t> </a:t>
            </a:r>
            <a:r>
              <a:rPr kumimoji="0" lang="en-GB" sz="14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benchmark 94%)</a:t>
            </a:r>
          </a:p>
        </p:txBody>
      </p:sp>
      <p:sp>
        <p:nvSpPr>
          <p:cNvPr id="15" name="TextBox 14">
            <a:extLst>
              <a:ext uri="{FF2B5EF4-FFF2-40B4-BE49-F238E27FC236}">
                <a16:creationId xmlns:a16="http://schemas.microsoft.com/office/drawing/2014/main" id="{FC56CF95-B449-860D-9FD9-9D6F3B5C529E}"/>
              </a:ext>
            </a:extLst>
          </p:cNvPr>
          <p:cNvSpPr txBox="1"/>
          <p:nvPr/>
        </p:nvSpPr>
        <p:spPr>
          <a:xfrm>
            <a:off x="9424108" y="2791576"/>
            <a:ext cx="2340000"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rPr>
              <a:t>17</a:t>
            </a:r>
            <a:r>
              <a:rPr lang="en-GB" sz="2400" b="1">
                <a:solidFill>
                  <a:srgbClr val="EE7624"/>
                </a:solidFill>
                <a:latin typeface="Arial" panose="020B0604020202020204" pitchFamily="34" charset="0"/>
                <a:cs typeface="Arial" panose="020B0604020202020204" pitchFamily="34" charset="0"/>
              </a:rPr>
              <a:t>%</a:t>
            </a:r>
            <a:r>
              <a:rPr kumimoji="0" lang="en-GB" sz="2400" b="1"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rPr>
              <a:t> </a:t>
            </a:r>
            <a:endParaRPr kumimoji="0" lang="en-GB" sz="1800" b="1"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endParaRPr>
          </a:p>
          <a:p>
            <a:pPr algn="ctr">
              <a:defRPr/>
            </a:pPr>
            <a:r>
              <a:rPr lang="en-GB" sz="1600">
                <a:solidFill>
                  <a:srgbClr val="EE7624"/>
                </a:solidFill>
                <a:latin typeface="Arial" panose="020B0604020202020204" pitchFamily="34" charset="0"/>
                <a:cs typeface="Arial" panose="020B0604020202020204" pitchFamily="34" charset="0"/>
              </a:rPr>
              <a:t>Do not have people who would be there for them if they needed help</a:t>
            </a:r>
          </a:p>
          <a:p>
            <a:pPr algn="ctr">
              <a:defRPr/>
            </a:pPr>
            <a:r>
              <a:rPr kumimoji="0" lang="en-GB" sz="14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(DCMS benchmark 6%)</a:t>
            </a:r>
          </a:p>
        </p:txBody>
      </p:sp>
      <p:sp>
        <p:nvSpPr>
          <p:cNvPr id="18" name="TextBox 17">
            <a:extLst>
              <a:ext uri="{FF2B5EF4-FFF2-40B4-BE49-F238E27FC236}">
                <a16:creationId xmlns:a16="http://schemas.microsoft.com/office/drawing/2014/main" id="{D8EAA94E-A5B1-D9B8-35EF-D1BE5BCC73B8}"/>
              </a:ext>
            </a:extLst>
          </p:cNvPr>
          <p:cNvSpPr txBox="1"/>
          <p:nvPr/>
        </p:nvSpPr>
        <p:spPr>
          <a:xfrm>
            <a:off x="166991" y="1023791"/>
            <a:ext cx="93557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lumMod val="65000"/>
                    <a:lumOff val="35000"/>
                  </a:schemeClr>
                </a:solidFill>
                <a:latin typeface="Arial" panose="020B0604020202020204" pitchFamily="34" charset="0"/>
                <a:cs typeface="Arial" panose="020B0604020202020204" pitchFamily="34" charset="0"/>
              </a:rPr>
              <a:t>However, residents in the West Midlands are less likely to feel that they have people who would be there for them if they needed help, compared to the benchmark for England</a:t>
            </a:r>
            <a:endPar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graphicFrame>
        <p:nvGraphicFramePr>
          <p:cNvPr id="20" name="Table 19">
            <a:extLst>
              <a:ext uri="{FF2B5EF4-FFF2-40B4-BE49-F238E27FC236}">
                <a16:creationId xmlns:a16="http://schemas.microsoft.com/office/drawing/2014/main" id="{3D30D01D-2C85-C376-3376-A5C1839B1EAF}"/>
              </a:ext>
            </a:extLst>
          </p:cNvPr>
          <p:cNvGraphicFramePr>
            <a:graphicFrameLocks noGrp="1"/>
          </p:cNvGraphicFramePr>
          <p:nvPr>
            <p:extLst>
              <p:ext uri="{D42A27DB-BD31-4B8C-83A1-F6EECF244321}">
                <p14:modId xmlns:p14="http://schemas.microsoft.com/office/powerpoint/2010/main" val="3456776459"/>
              </p:ext>
            </p:extLst>
          </p:nvPr>
        </p:nvGraphicFramePr>
        <p:xfrm>
          <a:off x="298970" y="4377648"/>
          <a:ext cx="7607357" cy="1706880"/>
        </p:xfrm>
        <a:graphic>
          <a:graphicData uri="http://schemas.openxmlformats.org/drawingml/2006/table">
            <a:tbl>
              <a:tblPr firstRow="1" bandRow="1">
                <a:tableStyleId>{69C7853C-536D-4A76-A0AE-DD22124D55A5}</a:tableStyleId>
              </a:tblPr>
              <a:tblGrid>
                <a:gridCol w="1860437">
                  <a:extLst>
                    <a:ext uri="{9D8B030D-6E8A-4147-A177-3AD203B41FA5}">
                      <a16:colId xmlns:a16="http://schemas.microsoft.com/office/drawing/2014/main" val="865011794"/>
                    </a:ext>
                  </a:extLst>
                </a:gridCol>
                <a:gridCol w="1860437">
                  <a:extLst>
                    <a:ext uri="{9D8B030D-6E8A-4147-A177-3AD203B41FA5}">
                      <a16:colId xmlns:a16="http://schemas.microsoft.com/office/drawing/2014/main" val="4009646646"/>
                    </a:ext>
                  </a:extLst>
                </a:gridCol>
                <a:gridCol w="1860437">
                  <a:extLst>
                    <a:ext uri="{9D8B030D-6E8A-4147-A177-3AD203B41FA5}">
                      <a16:colId xmlns:a16="http://schemas.microsoft.com/office/drawing/2014/main" val="905418372"/>
                    </a:ext>
                  </a:extLst>
                </a:gridCol>
                <a:gridCol w="2026046">
                  <a:extLst>
                    <a:ext uri="{9D8B030D-6E8A-4147-A177-3AD203B41FA5}">
                      <a16:colId xmlns:a16="http://schemas.microsoft.com/office/drawing/2014/main" val="3490116175"/>
                    </a:ext>
                  </a:extLst>
                </a:gridCol>
              </a:tblGrid>
              <a:tr h="301251">
                <a:tc gridSpan="2">
                  <a:txBody>
                    <a:bodyPr/>
                    <a:lstStyle/>
                    <a:p>
                      <a:pPr algn="ctr"/>
                      <a:r>
                        <a:rPr lang="en-GB" sz="1600">
                          <a:latin typeface="Arial" panose="020B0604020202020204" pitchFamily="34" charset="0"/>
                          <a:cs typeface="Arial" panose="020B0604020202020204" pitchFamily="34" charset="0"/>
                        </a:rPr>
                        <a:t>More likely to have people to rely on</a:t>
                      </a:r>
                    </a:p>
                  </a:txBody>
                  <a:tcPr anchor="ctr">
                    <a:lnR w="12700" cap="flat" cmpd="sng" algn="ctr">
                      <a:solidFill>
                        <a:schemeClr val="bg2"/>
                      </a:solidFill>
                      <a:prstDash val="solid"/>
                      <a:round/>
                      <a:headEnd type="none" w="med" len="med"/>
                      <a:tailEnd type="none" w="med" len="med"/>
                    </a:lnR>
                  </a:tcPr>
                </a:tc>
                <a:tc hMerge="1">
                  <a:txBody>
                    <a:bodyPr/>
                    <a:lstStyle/>
                    <a:p>
                      <a:endParaRPr lang="en-GB"/>
                    </a:p>
                  </a:txBody>
                  <a:tcPr/>
                </a:tc>
                <a:tc gridSpan="2">
                  <a:txBody>
                    <a:bodyPr/>
                    <a:lstStyle/>
                    <a:p>
                      <a:pPr algn="ctr"/>
                      <a:r>
                        <a:rPr lang="en-GB" sz="1600">
                          <a:latin typeface="Arial" panose="020B0604020202020204" pitchFamily="34" charset="0"/>
                          <a:cs typeface="Arial" panose="020B0604020202020204" pitchFamily="34" charset="0"/>
                        </a:rPr>
                        <a:t>Less likely to have people to rely on</a:t>
                      </a:r>
                    </a:p>
                  </a:txBody>
                  <a:tcPr anchor="ctr">
                    <a:lnL w="12700" cap="flat" cmpd="sng" algn="ctr">
                      <a:solidFill>
                        <a:schemeClr val="bg2"/>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3043988852"/>
                  </a:ext>
                </a:extLst>
              </a:tr>
              <a:tr h="1232389">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Aged 55+</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Married/partnership </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Lower deprivation</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Heterosexual </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Muslim</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Asian</a:t>
                      </a:r>
                    </a:p>
                  </a:txBody>
                  <a:tcPr>
                    <a:solidFill>
                      <a:schemeClr val="bg2">
                        <a:alpha val="40000"/>
                      </a:schemeClr>
                    </a:solidFill>
                  </a:tcPr>
                </a:tc>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Higher education level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Digitally confident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Positive about social life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Feels welcome/ active in community</a:t>
                      </a:r>
                    </a:p>
                  </a:txBody>
                  <a:tcPr>
                    <a:solidFill>
                      <a:schemeClr val="bg2">
                        <a:alpha val="40000"/>
                      </a:schemeClr>
                    </a:solidFill>
                  </a:tcPr>
                </a:tc>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Aged 18-54</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Lives alone</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Higher deprivation</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Not heterosexual</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No religion</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Mixed ethnicity</a:t>
                      </a:r>
                    </a:p>
                  </a:txBody>
                  <a:tcPr>
                    <a:solidFill>
                      <a:schemeClr val="bg2">
                        <a:alpha val="40000"/>
                      </a:schemeClr>
                    </a:solidFill>
                  </a:tcPr>
                </a:tc>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Living with disability</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Lower education level</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Lacking digital confidence</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Negative about social life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Does not feel welcome/ not active in community</a:t>
                      </a:r>
                    </a:p>
                    <a:p>
                      <a:pPr marL="0" indent="0" algn="l">
                        <a:buFont typeface="Arial" panose="020B0604020202020204" pitchFamily="34" charset="0"/>
                        <a:buNone/>
                      </a:pPr>
                      <a:endParaRPr lang="en-GB" sz="1200">
                        <a:solidFill>
                          <a:schemeClr val="tx1">
                            <a:lumMod val="65000"/>
                            <a:lumOff val="35000"/>
                          </a:schemeClr>
                        </a:solidFill>
                        <a:latin typeface="Arial" panose="020B0604020202020204" pitchFamily="34" charset="0"/>
                        <a:cs typeface="Arial" panose="020B0604020202020204" pitchFamily="34" charset="0"/>
                      </a:endParaRPr>
                    </a:p>
                  </a:txBody>
                  <a:tcPr>
                    <a:solidFill>
                      <a:schemeClr val="bg2">
                        <a:alpha val="40000"/>
                      </a:schemeClr>
                    </a:solidFill>
                  </a:tcPr>
                </a:tc>
                <a:extLst>
                  <a:ext uri="{0D108BD9-81ED-4DB2-BD59-A6C34878D82A}">
                    <a16:rowId xmlns:a16="http://schemas.microsoft.com/office/drawing/2014/main" val="534658902"/>
                  </a:ext>
                </a:extLst>
              </a:tr>
            </a:tbl>
          </a:graphicData>
        </a:graphic>
      </p:graphicFrame>
    </p:spTree>
    <p:extLst>
      <p:ext uri="{BB962C8B-B14F-4D97-AF65-F5344CB8AC3E}">
        <p14:creationId xmlns:p14="http://schemas.microsoft.com/office/powerpoint/2010/main" val="680706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B300E-27C5-B80B-20A4-FEE46A2EF7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BC13B9-A82A-A157-9D3A-B33451687E62}"/>
              </a:ext>
            </a:extLst>
          </p:cNvPr>
          <p:cNvSpPr>
            <a:spLocks noGrp="1"/>
          </p:cNvSpPr>
          <p:nvPr>
            <p:ph type="title"/>
          </p:nvPr>
        </p:nvSpPr>
        <p:spPr/>
        <p:txBody>
          <a:bodyPr/>
          <a:lstStyle/>
          <a:p>
            <a:r>
              <a:rPr lang="en-GB"/>
              <a:t>Social infrastructure and accessibility</a:t>
            </a:r>
          </a:p>
        </p:txBody>
      </p:sp>
    </p:spTree>
    <p:extLst>
      <p:ext uri="{BB962C8B-B14F-4D97-AF65-F5344CB8AC3E}">
        <p14:creationId xmlns:p14="http://schemas.microsoft.com/office/powerpoint/2010/main" val="32282667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D98C8-A382-6080-5C47-4B1B583A86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D493B9-3FF5-2727-9210-181A66AA43CD}"/>
              </a:ext>
            </a:extLst>
          </p:cNvPr>
          <p:cNvSpPr>
            <a:spLocks noGrp="1"/>
          </p:cNvSpPr>
          <p:nvPr>
            <p:ph type="title"/>
          </p:nvPr>
        </p:nvSpPr>
        <p:spPr>
          <a:xfrm>
            <a:off x="365713" y="337680"/>
            <a:ext cx="8978157" cy="798172"/>
          </a:xfrm>
        </p:spPr>
        <p:txBody>
          <a:bodyPr>
            <a:noAutofit/>
          </a:bodyPr>
          <a:lstStyle/>
          <a:p>
            <a:r>
              <a:rPr lang="en-GB" sz="2400"/>
              <a:t>There is minority agreement overall that the region offers a fulfilling life, jobs and groups, activities and clubs for residents</a:t>
            </a:r>
          </a:p>
        </p:txBody>
      </p:sp>
      <p:graphicFrame>
        <p:nvGraphicFramePr>
          <p:cNvPr id="6" name="Content Placeholder 5">
            <a:extLst>
              <a:ext uri="{FF2B5EF4-FFF2-40B4-BE49-F238E27FC236}">
                <a16:creationId xmlns:a16="http://schemas.microsoft.com/office/drawing/2014/main" id="{8056EE64-068C-15D7-D04F-507AFDDA16A2}"/>
              </a:ext>
            </a:extLst>
          </p:cNvPr>
          <p:cNvGraphicFramePr>
            <a:graphicFrameLocks noGrp="1"/>
          </p:cNvGraphicFramePr>
          <p:nvPr>
            <p:ph idx="1"/>
            <p:extLst>
              <p:ext uri="{D42A27DB-BD31-4B8C-83A1-F6EECF244321}">
                <p14:modId xmlns:p14="http://schemas.microsoft.com/office/powerpoint/2010/main" val="401049234"/>
              </p:ext>
            </p:extLst>
          </p:nvPr>
        </p:nvGraphicFramePr>
        <p:xfrm>
          <a:off x="153490" y="1715953"/>
          <a:ext cx="8978157" cy="438191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8A248640-AC3C-8051-AC66-6E0C32567E93}"/>
              </a:ext>
            </a:extLst>
          </p:cNvPr>
          <p:cNvSpPr txBox="1"/>
          <p:nvPr/>
        </p:nvSpPr>
        <p:spPr>
          <a:xfrm>
            <a:off x="1524278" y="6387160"/>
            <a:ext cx="8978157"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Q1</a:t>
            </a:r>
            <a:r>
              <a:rPr lang="en-US" sz="1200">
                <a:solidFill>
                  <a:schemeClr val="tx1">
                    <a:lumMod val="65000"/>
                    <a:lumOff val="35000"/>
                  </a:schemeClr>
                </a:solidFill>
                <a:latin typeface="Arial" panose="020B0604020202020204" pitchFamily="34" charset="0"/>
                <a:cs typeface="Arial" panose="020B0604020202020204" pitchFamily="34" charset="0"/>
              </a:rPr>
              <a:t>7</a:t>
            </a: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 To what extent do you agree or disagree with the following statements?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 2800</a:t>
            </a:r>
          </a:p>
        </p:txBody>
      </p:sp>
      <p:graphicFrame>
        <p:nvGraphicFramePr>
          <p:cNvPr id="3" name="Table 2">
            <a:extLst>
              <a:ext uri="{FF2B5EF4-FFF2-40B4-BE49-F238E27FC236}">
                <a16:creationId xmlns:a16="http://schemas.microsoft.com/office/drawing/2014/main" id="{8231C1A9-56E3-D170-3EA7-FE31888003B8}"/>
              </a:ext>
            </a:extLst>
          </p:cNvPr>
          <p:cNvGraphicFramePr>
            <a:graphicFrameLocks noGrp="1"/>
          </p:cNvGraphicFramePr>
          <p:nvPr>
            <p:extLst>
              <p:ext uri="{D42A27DB-BD31-4B8C-83A1-F6EECF244321}">
                <p14:modId xmlns:p14="http://schemas.microsoft.com/office/powerpoint/2010/main" val="1732784773"/>
              </p:ext>
            </p:extLst>
          </p:nvPr>
        </p:nvGraphicFramePr>
        <p:xfrm>
          <a:off x="8525837" y="1317593"/>
          <a:ext cx="2280708" cy="3953760"/>
        </p:xfrm>
        <a:graphic>
          <a:graphicData uri="http://schemas.openxmlformats.org/drawingml/2006/table">
            <a:tbl>
              <a:tblPr firstRow="1" bandRow="1">
                <a:tableStyleId>{2D5ABB26-0587-4C30-8999-92F81FD0307C}</a:tableStyleId>
              </a:tblPr>
              <a:tblGrid>
                <a:gridCol w="1140354">
                  <a:extLst>
                    <a:ext uri="{9D8B030D-6E8A-4147-A177-3AD203B41FA5}">
                      <a16:colId xmlns:a16="http://schemas.microsoft.com/office/drawing/2014/main" val="1480964025"/>
                    </a:ext>
                  </a:extLst>
                </a:gridCol>
                <a:gridCol w="1140354">
                  <a:extLst>
                    <a:ext uri="{9D8B030D-6E8A-4147-A177-3AD203B41FA5}">
                      <a16:colId xmlns:a16="http://schemas.microsoft.com/office/drawing/2014/main" val="3229337336"/>
                    </a:ext>
                  </a:extLst>
                </a:gridCol>
              </a:tblGrid>
              <a:tr h="944628">
                <a:tc>
                  <a:txBody>
                    <a:bodyPr/>
                    <a:lstStyle/>
                    <a:p>
                      <a:pPr algn="ctr"/>
                      <a:r>
                        <a:rPr lang="en-GB" sz="1200">
                          <a:solidFill>
                            <a:schemeClr val="tx1">
                              <a:lumMod val="65000"/>
                              <a:lumOff val="35000"/>
                            </a:schemeClr>
                          </a:solidFill>
                          <a:latin typeface="Arial" panose="020B0604020202020204" pitchFamily="34" charset="0"/>
                          <a:cs typeface="Arial" panose="020B0604020202020204" pitchFamily="34" charset="0"/>
                        </a:rPr>
                        <a:t>% Strongly agree/ agree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 Strongly disagree/ disagree</a:t>
                      </a:r>
                    </a:p>
                  </a:txBody>
                  <a:tcPr anchor="ctr"/>
                </a:tc>
                <a:extLst>
                  <a:ext uri="{0D108BD9-81ED-4DB2-BD59-A6C34878D82A}">
                    <a16:rowId xmlns:a16="http://schemas.microsoft.com/office/drawing/2014/main" val="1380455186"/>
                  </a:ext>
                </a:extLst>
              </a:tr>
              <a:tr h="589064">
                <a:tc>
                  <a:txBody>
                    <a:bodyP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44%</a:t>
                      </a:r>
                    </a:p>
                  </a:txBody>
                  <a:tcPr anchor="ctr"/>
                </a:tc>
                <a:tc>
                  <a:txBody>
                    <a:bodyPr/>
                    <a:lstStyle/>
                    <a:p>
                      <a:pPr algn="ctr"/>
                      <a:r>
                        <a:rPr lang="en-GB" sz="1400">
                          <a:solidFill>
                            <a:schemeClr val="tx1">
                              <a:lumMod val="65000"/>
                              <a:lumOff val="35000"/>
                            </a:schemeClr>
                          </a:solidFill>
                          <a:latin typeface="Arial" panose="020B0604020202020204" pitchFamily="34" charset="0"/>
                          <a:cs typeface="Arial" panose="020B0604020202020204" pitchFamily="34" charset="0"/>
                        </a:rPr>
                        <a:t>26%</a:t>
                      </a:r>
                    </a:p>
                  </a:txBody>
                  <a:tcPr anchor="ctr"/>
                </a:tc>
                <a:extLst>
                  <a:ext uri="{0D108BD9-81ED-4DB2-BD59-A6C34878D82A}">
                    <a16:rowId xmlns:a16="http://schemas.microsoft.com/office/drawing/2014/main" val="3412563447"/>
                  </a:ext>
                </a:extLst>
              </a:tr>
              <a:tr h="605017">
                <a:tc>
                  <a:txBody>
                    <a:bodyPr/>
                    <a:lstStyle/>
                    <a:p>
                      <a:pPr algn="ctr"/>
                      <a:endParaRPr lang="en-GB" sz="1400">
                        <a:solidFill>
                          <a:schemeClr val="tx1">
                            <a:lumMod val="65000"/>
                            <a:lumOff val="35000"/>
                          </a:schemeClr>
                        </a:solidFill>
                        <a:latin typeface="Arial" panose="020B0604020202020204" pitchFamily="34" charset="0"/>
                        <a:cs typeface="Arial" panose="020B0604020202020204" pitchFamily="34" charset="0"/>
                      </a:endParaRPr>
                    </a:p>
                  </a:txBody>
                  <a:tcPr anchor="ctr"/>
                </a:tc>
                <a:tc>
                  <a:txBody>
                    <a:bodyPr/>
                    <a:lstStyle/>
                    <a:p>
                      <a:pPr algn="ctr"/>
                      <a:endParaRPr lang="en-GB" sz="1400">
                        <a:solidFill>
                          <a:schemeClr val="tx1">
                            <a:lumMod val="65000"/>
                            <a:lumOff val="3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14295194"/>
                  </a:ext>
                </a:extLst>
              </a:tr>
              <a:tr h="6050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37%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28%</a:t>
                      </a:r>
                    </a:p>
                  </a:txBody>
                  <a:tcPr anchor="ctr"/>
                </a:tc>
                <a:extLst>
                  <a:ext uri="{0D108BD9-81ED-4DB2-BD59-A6C34878D82A}">
                    <a16:rowId xmlns:a16="http://schemas.microsoft.com/office/drawing/2014/main" val="4216907258"/>
                  </a:ext>
                </a:extLst>
              </a:tr>
              <a:tr h="605017">
                <a:tc>
                  <a:txBody>
                    <a:bodyPr/>
                    <a:lstStyle/>
                    <a:p>
                      <a:pPr algn="ctr"/>
                      <a:endParaRPr lang="en-GB" sz="1400">
                        <a:solidFill>
                          <a:schemeClr val="tx1">
                            <a:lumMod val="65000"/>
                            <a:lumOff val="35000"/>
                          </a:schemeClr>
                        </a:solidFill>
                        <a:latin typeface="Arial" panose="020B0604020202020204" pitchFamily="34" charset="0"/>
                        <a:cs typeface="Arial" panose="020B0604020202020204" pitchFamily="34" charset="0"/>
                      </a:endParaRPr>
                    </a:p>
                  </a:txBody>
                  <a:tcPr anchor="ctr"/>
                </a:tc>
                <a:tc>
                  <a:txBody>
                    <a:bodyPr/>
                    <a:lstStyle/>
                    <a:p>
                      <a:pPr algn="ctr"/>
                      <a:endParaRPr lang="en-GB" sz="1400">
                        <a:solidFill>
                          <a:schemeClr val="tx1">
                            <a:lumMod val="65000"/>
                            <a:lumOff val="3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57214723"/>
                  </a:ext>
                </a:extLst>
              </a:tr>
              <a:tr h="6050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43%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24%</a:t>
                      </a:r>
                    </a:p>
                  </a:txBody>
                  <a:tcPr anchor="ctr"/>
                </a:tc>
                <a:extLst>
                  <a:ext uri="{0D108BD9-81ED-4DB2-BD59-A6C34878D82A}">
                    <a16:rowId xmlns:a16="http://schemas.microsoft.com/office/drawing/2014/main" val="2145171109"/>
                  </a:ext>
                </a:extLst>
              </a:tr>
            </a:tbl>
          </a:graphicData>
        </a:graphic>
      </p:graphicFrame>
      <p:sp>
        <p:nvSpPr>
          <p:cNvPr id="4" name="TextBox 3">
            <a:extLst>
              <a:ext uri="{FF2B5EF4-FFF2-40B4-BE49-F238E27FC236}">
                <a16:creationId xmlns:a16="http://schemas.microsoft.com/office/drawing/2014/main" id="{2474B5F6-7EAA-23F2-2DD3-BDBF8BAE097B}"/>
              </a:ext>
            </a:extLst>
          </p:cNvPr>
          <p:cNvSpPr txBox="1"/>
          <p:nvPr/>
        </p:nvSpPr>
        <p:spPr>
          <a:xfrm>
            <a:off x="365714" y="1220298"/>
            <a:ext cx="83441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tx1">
                    <a:lumMod val="65000"/>
                    <a:lumOff val="35000"/>
                  </a:schemeClr>
                </a:solidFill>
                <a:latin typeface="Arial" panose="020B0604020202020204" pitchFamily="34" charset="0"/>
                <a:cs typeface="Arial" panose="020B0604020202020204" pitchFamily="34" charset="0"/>
              </a:rPr>
              <a:t>Around a quarter of residents do not agree that the region offers these</a:t>
            </a:r>
            <a:endPar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96677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A022C0E-EC91-B4D2-61A0-B47B46EA347D}"/>
              </a:ext>
            </a:extLst>
          </p:cNvPr>
          <p:cNvGraphicFramePr>
            <a:graphicFrameLocks noGrp="1"/>
          </p:cNvGraphicFramePr>
          <p:nvPr>
            <p:extLst>
              <p:ext uri="{D42A27DB-BD31-4B8C-83A1-F6EECF244321}">
                <p14:modId xmlns:p14="http://schemas.microsoft.com/office/powerpoint/2010/main" val="1663920729"/>
              </p:ext>
            </p:extLst>
          </p:nvPr>
        </p:nvGraphicFramePr>
        <p:xfrm>
          <a:off x="1403928" y="2669689"/>
          <a:ext cx="9384144" cy="2377440"/>
        </p:xfrm>
        <a:graphic>
          <a:graphicData uri="http://schemas.openxmlformats.org/drawingml/2006/table">
            <a:tbl>
              <a:tblPr firstRow="1" bandRow="1">
                <a:tableStyleId>{69C7853C-536D-4A76-A0AE-DD22124D55A5}</a:tableStyleId>
              </a:tblPr>
              <a:tblGrid>
                <a:gridCol w="2346036">
                  <a:extLst>
                    <a:ext uri="{9D8B030D-6E8A-4147-A177-3AD203B41FA5}">
                      <a16:colId xmlns:a16="http://schemas.microsoft.com/office/drawing/2014/main" val="865011794"/>
                    </a:ext>
                  </a:extLst>
                </a:gridCol>
                <a:gridCol w="2346036">
                  <a:extLst>
                    <a:ext uri="{9D8B030D-6E8A-4147-A177-3AD203B41FA5}">
                      <a16:colId xmlns:a16="http://schemas.microsoft.com/office/drawing/2014/main" val="4009646646"/>
                    </a:ext>
                  </a:extLst>
                </a:gridCol>
                <a:gridCol w="2346036">
                  <a:extLst>
                    <a:ext uri="{9D8B030D-6E8A-4147-A177-3AD203B41FA5}">
                      <a16:colId xmlns:a16="http://schemas.microsoft.com/office/drawing/2014/main" val="905418372"/>
                    </a:ext>
                  </a:extLst>
                </a:gridCol>
                <a:gridCol w="2346036">
                  <a:extLst>
                    <a:ext uri="{9D8B030D-6E8A-4147-A177-3AD203B41FA5}">
                      <a16:colId xmlns:a16="http://schemas.microsoft.com/office/drawing/2014/main" val="3490116175"/>
                    </a:ext>
                  </a:extLst>
                </a:gridCol>
              </a:tblGrid>
              <a:tr h="387374">
                <a:tc gridSpan="2">
                  <a:txBody>
                    <a:bodyPr/>
                    <a:lstStyle/>
                    <a:p>
                      <a:pPr algn="ctr"/>
                      <a:r>
                        <a:rPr lang="en-GB" sz="1600">
                          <a:latin typeface="Arial" panose="020B0604020202020204" pitchFamily="34" charset="0"/>
                          <a:cs typeface="Arial" panose="020B0604020202020204" pitchFamily="34" charset="0"/>
                        </a:rPr>
                        <a:t>More likely to feel the region offers a fulfilling life, jobs and groups, activities and clubs for residents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hMerge="1">
                  <a:txBody>
                    <a:bodyPr/>
                    <a:lstStyle/>
                    <a:p>
                      <a:endParaRPr lang="en-GB"/>
                    </a:p>
                  </a:txBody>
                  <a:tcPr/>
                </a:tc>
                <a:tc gridSpan="2">
                  <a:txBody>
                    <a:bodyPr/>
                    <a:lstStyle/>
                    <a:p>
                      <a:pPr algn="ctr"/>
                      <a:r>
                        <a:rPr lang="en-GB" sz="1600">
                          <a:latin typeface="Arial" panose="020B0604020202020204" pitchFamily="34" charset="0"/>
                          <a:cs typeface="Arial" panose="020B0604020202020204" pitchFamily="34" charset="0"/>
                        </a:rPr>
                        <a:t>Less likely to feel the region offers a fulfilling life, jobs and groups, activities and clubs for residents</a:t>
                      </a:r>
                    </a:p>
                  </a:txBody>
                  <a:tcPr anchor="ctr">
                    <a:lnL w="12700" cap="flat" cmpd="sng" algn="ctr">
                      <a:solidFill>
                        <a:schemeClr val="bg2"/>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3043988852"/>
                  </a:ext>
                </a:extLst>
              </a:tr>
              <a:tr h="1232389">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Male</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Younger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Lives with partner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Lives with children under 18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Economically active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Lower deprivation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Christian/ Hindu/ Muslim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Black</a:t>
                      </a:r>
                    </a:p>
                  </a:txBody>
                  <a:tcPr>
                    <a:solidFill>
                      <a:schemeClr val="bg2">
                        <a:alpha val="40000"/>
                      </a:schemeClr>
                    </a:solidFill>
                  </a:tcPr>
                </a:tc>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Higher educational attainment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Digitally confident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Positive about social life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Feels welcome/ active in community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Has people to rely on</a:t>
                      </a:r>
                    </a:p>
                  </a:txBody>
                  <a:tcPr>
                    <a:solidFill>
                      <a:schemeClr val="bg2">
                        <a:alpha val="40000"/>
                      </a:schemeClr>
                    </a:solidFill>
                  </a:tcPr>
                </a:tc>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Female</a:t>
                      </a:r>
                    </a:p>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Older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Lives alone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Economically inactive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Higher deprivation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No religion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White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Lives with disability</a:t>
                      </a:r>
                    </a:p>
                  </a:txBody>
                  <a:tcPr>
                    <a:solidFill>
                      <a:schemeClr val="bg2">
                        <a:alpha val="40000"/>
                      </a:schemeClr>
                    </a:solidFill>
                  </a:tcPr>
                </a:tc>
                <a:tc>
                  <a:txBody>
                    <a:bodyPr/>
                    <a:lstStyle/>
                    <a:p>
                      <a:pPr marL="0" indent="0" algn="l">
                        <a:buFont typeface="Arial" panose="020B0604020202020204" pitchFamily="34" charset="0"/>
                        <a:buNone/>
                      </a:pPr>
                      <a:r>
                        <a:rPr lang="en-GB" sz="1200">
                          <a:solidFill>
                            <a:schemeClr val="tx1">
                              <a:lumMod val="65000"/>
                              <a:lumOff val="35000"/>
                            </a:schemeClr>
                          </a:solidFill>
                          <a:latin typeface="Arial" panose="020B0604020202020204" pitchFamily="34" charset="0"/>
                          <a:cs typeface="Arial" panose="020B0604020202020204" pitchFamily="34" charset="0"/>
                        </a:rPr>
                        <a:t>Lower educational attainment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Lacking digital confidence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Negative about social life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Does not feel welcome/ not active in community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lumMod val="65000"/>
                              <a:lumOff val="35000"/>
                            </a:schemeClr>
                          </a:solidFill>
                          <a:latin typeface="Arial" panose="020B0604020202020204" pitchFamily="34" charset="0"/>
                          <a:cs typeface="Arial" panose="020B0604020202020204" pitchFamily="34" charset="0"/>
                        </a:rPr>
                        <a:t>Does not have people to rely on</a:t>
                      </a:r>
                    </a:p>
                  </a:txBody>
                  <a:tcPr>
                    <a:solidFill>
                      <a:schemeClr val="bg2">
                        <a:alpha val="40000"/>
                      </a:schemeClr>
                    </a:solidFill>
                  </a:tcPr>
                </a:tc>
                <a:extLst>
                  <a:ext uri="{0D108BD9-81ED-4DB2-BD59-A6C34878D82A}">
                    <a16:rowId xmlns:a16="http://schemas.microsoft.com/office/drawing/2014/main" val="961192376"/>
                  </a:ext>
                </a:extLst>
              </a:tr>
            </a:tbl>
          </a:graphicData>
        </a:graphic>
      </p:graphicFrame>
      <p:sp>
        <p:nvSpPr>
          <p:cNvPr id="5" name="Title 1">
            <a:extLst>
              <a:ext uri="{FF2B5EF4-FFF2-40B4-BE49-F238E27FC236}">
                <a16:creationId xmlns:a16="http://schemas.microsoft.com/office/drawing/2014/main" id="{19362A85-8643-073B-B2B1-CB7343AE57A2}"/>
              </a:ext>
            </a:extLst>
          </p:cNvPr>
          <p:cNvSpPr>
            <a:spLocks noGrp="1"/>
          </p:cNvSpPr>
          <p:nvPr>
            <p:ph type="title"/>
          </p:nvPr>
        </p:nvSpPr>
        <p:spPr>
          <a:xfrm>
            <a:off x="365713" y="337680"/>
            <a:ext cx="8978157" cy="798172"/>
          </a:xfrm>
        </p:spPr>
        <p:txBody>
          <a:bodyPr>
            <a:noAutofit/>
          </a:bodyPr>
          <a:lstStyle/>
          <a:p>
            <a:r>
              <a:rPr lang="en-GB" sz="2000"/>
              <a:t>Broadly, males, those that are younger, degree educated, religious, Black, living with partners and young children, and experiencing lower levels of deprivation, are most likely to feel that the region offers them jobs, activities and a fulfilling life </a:t>
            </a:r>
          </a:p>
        </p:txBody>
      </p:sp>
      <p:sp>
        <p:nvSpPr>
          <p:cNvPr id="6" name="TextBox 5">
            <a:extLst>
              <a:ext uri="{FF2B5EF4-FFF2-40B4-BE49-F238E27FC236}">
                <a16:creationId xmlns:a16="http://schemas.microsoft.com/office/drawing/2014/main" id="{8F06CA31-8165-4955-2A91-80F25DDA2921}"/>
              </a:ext>
            </a:extLst>
          </p:cNvPr>
          <p:cNvSpPr txBox="1"/>
          <p:nvPr/>
        </p:nvSpPr>
        <p:spPr>
          <a:xfrm>
            <a:off x="365713" y="1318910"/>
            <a:ext cx="1066983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tx1">
                    <a:lumMod val="65000"/>
                    <a:lumOff val="35000"/>
                  </a:schemeClr>
                </a:solidFill>
                <a:latin typeface="Arial" panose="020B0604020202020204" pitchFamily="34" charset="0"/>
                <a:cs typeface="Arial" panose="020B0604020202020204" pitchFamily="34" charset="0"/>
              </a:rPr>
              <a:t>Those most likely to disagree are less connected to their community and are more likely to be female, older, living alone, not working, not religious, White, disabled, not degree educated and experiencing higher levels of deprivation </a:t>
            </a:r>
            <a:endPar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6061EC1-F29C-B290-B3A3-5EA8053F1A74}"/>
              </a:ext>
            </a:extLst>
          </p:cNvPr>
          <p:cNvSpPr txBox="1"/>
          <p:nvPr/>
        </p:nvSpPr>
        <p:spPr>
          <a:xfrm>
            <a:off x="1524278" y="5850185"/>
            <a:ext cx="8978157" cy="923330"/>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Q1</a:t>
            </a:r>
            <a:r>
              <a:rPr lang="en-US" sz="1200">
                <a:solidFill>
                  <a:schemeClr val="tx1">
                    <a:lumMod val="65000"/>
                    <a:lumOff val="35000"/>
                  </a:schemeClr>
                </a:solidFill>
                <a:latin typeface="Arial" panose="020B0604020202020204" pitchFamily="34" charset="0"/>
                <a:cs typeface="Arial" panose="020B0604020202020204" pitchFamily="34" charset="0"/>
              </a:rPr>
              <a:t>7</a:t>
            </a: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 To what extent do you agree or disagree with the following statements?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I feel that there are groups, activities and clubs available for people like me in my local area</a:t>
            </a:r>
            <a:endParaRPr lang="en-US" sz="1200">
              <a:solidFill>
                <a:schemeClr val="tx1">
                  <a:lumMod val="65000"/>
                  <a:lumOff val="35000"/>
                </a:schemeClr>
              </a:solidFill>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I feel that there are jobs in my region available for people like me</a:t>
            </a:r>
            <a:endPar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I feel that my region offers opportunities for a fulfilling life for people like me</a:t>
            </a:r>
            <a:endPar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bases range from 86 to 2635</a:t>
            </a:r>
          </a:p>
        </p:txBody>
      </p:sp>
    </p:spTree>
    <p:extLst>
      <p:ext uri="{BB962C8B-B14F-4D97-AF65-F5344CB8AC3E}">
        <p14:creationId xmlns:p14="http://schemas.microsoft.com/office/powerpoint/2010/main" val="13213604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D90FF-F21A-ADCC-2EB1-52B832A157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90DFFF-ADB4-3F5D-5714-D0C8FF488EDA}"/>
              </a:ext>
            </a:extLst>
          </p:cNvPr>
          <p:cNvSpPr>
            <a:spLocks noGrp="1"/>
          </p:cNvSpPr>
          <p:nvPr>
            <p:ph type="title"/>
          </p:nvPr>
        </p:nvSpPr>
        <p:spPr>
          <a:xfrm>
            <a:off x="274568" y="377285"/>
            <a:ext cx="8851502" cy="607641"/>
          </a:xfrm>
        </p:spPr>
        <p:txBody>
          <a:bodyPr>
            <a:normAutofit fontScale="90000"/>
          </a:bodyPr>
          <a:lstStyle/>
          <a:p>
            <a:r>
              <a:rPr lang="en-GB" sz="2800"/>
              <a:t>When asked what is special about their area, residents most commonly mention the people </a:t>
            </a:r>
          </a:p>
        </p:txBody>
      </p:sp>
      <p:sp>
        <p:nvSpPr>
          <p:cNvPr id="5" name="TextBox 4">
            <a:extLst>
              <a:ext uri="{FF2B5EF4-FFF2-40B4-BE49-F238E27FC236}">
                <a16:creationId xmlns:a16="http://schemas.microsoft.com/office/drawing/2014/main" id="{3F36901D-16E8-B807-A8A8-1EA880F7D5B4}"/>
              </a:ext>
            </a:extLst>
          </p:cNvPr>
          <p:cNvSpPr txBox="1"/>
          <p:nvPr/>
        </p:nvSpPr>
        <p:spPr>
          <a:xfrm>
            <a:off x="1900518" y="6248645"/>
            <a:ext cx="8601917"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Q18. What is special about your local area?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Unweighted sample base: 2785 </a:t>
            </a:r>
            <a:r>
              <a:rPr kumimoji="0" lang="en-GB"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those who answered the question</a:t>
            </a:r>
            <a:r>
              <a:rPr kumimoji="0" lang="en-GB"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Showing responses provided by &gt;2% of respondents </a:t>
            </a:r>
          </a:p>
        </p:txBody>
      </p:sp>
      <p:graphicFrame>
        <p:nvGraphicFramePr>
          <p:cNvPr id="10" name="Content Placeholder 5">
            <a:extLst>
              <a:ext uri="{FF2B5EF4-FFF2-40B4-BE49-F238E27FC236}">
                <a16:creationId xmlns:a16="http://schemas.microsoft.com/office/drawing/2014/main" id="{44064A6D-BEFF-C9CA-DFF0-6C9BEAD83D74}"/>
              </a:ext>
            </a:extLst>
          </p:cNvPr>
          <p:cNvGraphicFramePr>
            <a:graphicFrameLocks noGrp="1"/>
          </p:cNvGraphicFramePr>
          <p:nvPr>
            <p:ph idx="1"/>
            <p:extLst>
              <p:ext uri="{D42A27DB-BD31-4B8C-83A1-F6EECF244321}">
                <p14:modId xmlns:p14="http://schemas.microsoft.com/office/powerpoint/2010/main" val="3262293679"/>
              </p:ext>
            </p:extLst>
          </p:nvPr>
        </p:nvGraphicFramePr>
        <p:xfrm>
          <a:off x="1054545" y="1958110"/>
          <a:ext cx="8851502" cy="4165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31020831-A82D-8EBC-3606-5281E2285D8D}"/>
              </a:ext>
            </a:extLst>
          </p:cNvPr>
          <p:cNvSpPr txBox="1"/>
          <p:nvPr/>
        </p:nvSpPr>
        <p:spPr>
          <a:xfrm>
            <a:off x="274568" y="1103364"/>
            <a:ext cx="1036246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tx1">
                    <a:lumMod val="65000"/>
                    <a:lumOff val="35000"/>
                  </a:schemeClr>
                </a:solidFill>
                <a:latin typeface="Arial" panose="020B0604020202020204" pitchFamily="34" charset="0"/>
                <a:cs typeface="Arial" panose="020B0604020202020204" pitchFamily="34" charset="0"/>
              </a:rPr>
              <a:t>Good local amenities, green spaces and the quiet/peace are the next most common mentions. One in five (21%) say that there is nothing special about their area</a:t>
            </a:r>
            <a:endPar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32259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3D2FB31-95F3-1594-FE27-660179910E32}"/>
              </a:ext>
            </a:extLst>
          </p:cNvPr>
          <p:cNvSpPr txBox="1"/>
          <p:nvPr/>
        </p:nvSpPr>
        <p:spPr>
          <a:xfrm>
            <a:off x="604481" y="1602561"/>
            <a:ext cx="3911600"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“The provision of activities for families is great”</a:t>
            </a:r>
          </a:p>
        </p:txBody>
      </p:sp>
      <p:sp>
        <p:nvSpPr>
          <p:cNvPr id="14" name="TextBox 13">
            <a:extLst>
              <a:ext uri="{FF2B5EF4-FFF2-40B4-BE49-F238E27FC236}">
                <a16:creationId xmlns:a16="http://schemas.microsoft.com/office/drawing/2014/main" id="{E72C6BD1-2122-F4A9-6A87-63B09814A2B2}"/>
              </a:ext>
            </a:extLst>
          </p:cNvPr>
          <p:cNvSpPr txBox="1"/>
          <p:nvPr/>
        </p:nvSpPr>
        <p:spPr>
          <a:xfrm>
            <a:off x="8516470" y="3205820"/>
            <a:ext cx="3036794"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“It is special for its cultural diversity”</a:t>
            </a:r>
          </a:p>
        </p:txBody>
      </p:sp>
      <p:sp>
        <p:nvSpPr>
          <p:cNvPr id="16" name="TextBox 15">
            <a:extLst>
              <a:ext uri="{FF2B5EF4-FFF2-40B4-BE49-F238E27FC236}">
                <a16:creationId xmlns:a16="http://schemas.microsoft.com/office/drawing/2014/main" id="{500849CF-0610-07F8-47D2-31A0772ACCA4}"/>
              </a:ext>
            </a:extLst>
          </p:cNvPr>
          <p:cNvSpPr txBox="1"/>
          <p:nvPr/>
        </p:nvSpPr>
        <p:spPr>
          <a:xfrm>
            <a:off x="6663017" y="769813"/>
            <a:ext cx="1853453"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“Feels like a family”</a:t>
            </a:r>
          </a:p>
        </p:txBody>
      </p:sp>
      <p:sp>
        <p:nvSpPr>
          <p:cNvPr id="20" name="TextBox 19">
            <a:extLst>
              <a:ext uri="{FF2B5EF4-FFF2-40B4-BE49-F238E27FC236}">
                <a16:creationId xmlns:a16="http://schemas.microsoft.com/office/drawing/2014/main" id="{BED55EF9-48FA-AE63-130C-EAD3D1A6BEB6}"/>
              </a:ext>
            </a:extLst>
          </p:cNvPr>
          <p:cNvSpPr txBox="1"/>
          <p:nvPr/>
        </p:nvSpPr>
        <p:spPr>
          <a:xfrm>
            <a:off x="4642969" y="3231282"/>
            <a:ext cx="3569447"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dirty="0">
                <a:solidFill>
                  <a:schemeClr val="tx1">
                    <a:lumMod val="65000"/>
                    <a:lumOff val="35000"/>
                  </a:schemeClr>
                </a:solidFill>
              </a:rPr>
              <a:t>“There is connection among the people”</a:t>
            </a:r>
          </a:p>
        </p:txBody>
      </p:sp>
      <p:sp>
        <p:nvSpPr>
          <p:cNvPr id="22" name="TextBox 21">
            <a:extLst>
              <a:ext uri="{FF2B5EF4-FFF2-40B4-BE49-F238E27FC236}">
                <a16:creationId xmlns:a16="http://schemas.microsoft.com/office/drawing/2014/main" id="{7F4251E7-5451-3224-2640-8AB316EDFC23}"/>
              </a:ext>
            </a:extLst>
          </p:cNvPr>
          <p:cNvSpPr txBox="1"/>
          <p:nvPr/>
        </p:nvSpPr>
        <p:spPr>
          <a:xfrm>
            <a:off x="172954" y="4668945"/>
            <a:ext cx="4840941"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“It’s a strong community where people help each other out”</a:t>
            </a:r>
          </a:p>
        </p:txBody>
      </p:sp>
      <p:sp>
        <p:nvSpPr>
          <p:cNvPr id="28" name="TextBox 27">
            <a:extLst>
              <a:ext uri="{FF2B5EF4-FFF2-40B4-BE49-F238E27FC236}">
                <a16:creationId xmlns:a16="http://schemas.microsoft.com/office/drawing/2014/main" id="{3430B2CC-DC5D-F4AE-51A7-B4640D4D9598}"/>
              </a:ext>
            </a:extLst>
          </p:cNvPr>
          <p:cNvSpPr txBox="1"/>
          <p:nvPr/>
        </p:nvSpPr>
        <p:spPr>
          <a:xfrm>
            <a:off x="6427692" y="2686951"/>
            <a:ext cx="3821206"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dirty="0">
                <a:solidFill>
                  <a:schemeClr val="tx1">
                    <a:lumMod val="65000"/>
                    <a:lumOff val="35000"/>
                  </a:schemeClr>
                </a:solidFill>
              </a:rPr>
              <a:t>“Friendly. Everything I need at my fingertips”</a:t>
            </a:r>
          </a:p>
        </p:txBody>
      </p:sp>
      <p:sp>
        <p:nvSpPr>
          <p:cNvPr id="34" name="TextBox 33">
            <a:extLst>
              <a:ext uri="{FF2B5EF4-FFF2-40B4-BE49-F238E27FC236}">
                <a16:creationId xmlns:a16="http://schemas.microsoft.com/office/drawing/2014/main" id="{F901F100-2F36-A854-C8CF-F5CE29DC20A2}"/>
              </a:ext>
            </a:extLst>
          </p:cNvPr>
          <p:cNvSpPr txBox="1"/>
          <p:nvPr/>
        </p:nvSpPr>
        <p:spPr>
          <a:xfrm>
            <a:off x="5253318" y="1780345"/>
            <a:ext cx="6100482" cy="738664"/>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 like this area as it has a lot of shops, gyms, schools, restaurants, nearby big hospitals and the neighbourhood is safe. There are a lot of opportunities for my family and I”</a:t>
            </a:r>
          </a:p>
        </p:txBody>
      </p:sp>
      <p:sp>
        <p:nvSpPr>
          <p:cNvPr id="35" name="TextBox 34">
            <a:extLst>
              <a:ext uri="{FF2B5EF4-FFF2-40B4-BE49-F238E27FC236}">
                <a16:creationId xmlns:a16="http://schemas.microsoft.com/office/drawing/2014/main" id="{22426850-C71C-32A2-42B4-C908BBF81D1E}"/>
              </a:ext>
            </a:extLst>
          </p:cNvPr>
          <p:cNvSpPr txBox="1"/>
          <p:nvPr/>
        </p:nvSpPr>
        <p:spPr>
          <a:xfrm>
            <a:off x="4401671" y="6351509"/>
            <a:ext cx="6100764" cy="738664"/>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Q18. What is special about your local area?</a:t>
            </a:r>
          </a:p>
          <a:p>
            <a:pPr algn="r">
              <a:defRPr/>
            </a:pPr>
            <a:r>
              <a:rPr kumimoji="0" lang="en-US"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Unweighted sample base: 2785 </a:t>
            </a:r>
            <a:r>
              <a:rPr kumimoji="0" lang="en-GB"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those who answered the question</a:t>
            </a:r>
            <a:r>
              <a:rPr kumimoji="0" lang="en-GB"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36" name="Title 1">
            <a:extLst>
              <a:ext uri="{FF2B5EF4-FFF2-40B4-BE49-F238E27FC236}">
                <a16:creationId xmlns:a16="http://schemas.microsoft.com/office/drawing/2014/main" id="{8E30600E-AFAA-EC00-15B5-0D8A54BD2C76}"/>
              </a:ext>
            </a:extLst>
          </p:cNvPr>
          <p:cNvSpPr>
            <a:spLocks noGrp="1"/>
          </p:cNvSpPr>
          <p:nvPr>
            <p:ph type="title"/>
          </p:nvPr>
        </p:nvSpPr>
        <p:spPr>
          <a:xfrm>
            <a:off x="121605" y="137159"/>
            <a:ext cx="8892043" cy="607641"/>
          </a:xfrm>
        </p:spPr>
        <p:txBody>
          <a:bodyPr>
            <a:noAutofit/>
          </a:bodyPr>
          <a:lstStyle/>
          <a:p>
            <a:pPr>
              <a:tabLst>
                <a:tab pos="5291138" algn="l"/>
              </a:tabLst>
            </a:pPr>
            <a:r>
              <a:rPr lang="en-GB" sz="2400" dirty="0"/>
              <a:t>Illustrative examples of residents' views on what is special about their area</a:t>
            </a:r>
          </a:p>
        </p:txBody>
      </p:sp>
      <p:sp>
        <p:nvSpPr>
          <p:cNvPr id="2" name="TextBox 1">
            <a:extLst>
              <a:ext uri="{FF2B5EF4-FFF2-40B4-BE49-F238E27FC236}">
                <a16:creationId xmlns:a16="http://schemas.microsoft.com/office/drawing/2014/main" id="{2ED9D823-862C-DD49-01A6-282C80EBDB1F}"/>
              </a:ext>
            </a:extLst>
          </p:cNvPr>
          <p:cNvSpPr txBox="1"/>
          <p:nvPr/>
        </p:nvSpPr>
        <p:spPr>
          <a:xfrm>
            <a:off x="5441377" y="5528048"/>
            <a:ext cx="5013711" cy="523220"/>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“My area is rich in industrial history, evident in its preservation architecture like cathedral ruins and the iconic Lady Godiva”</a:t>
            </a:r>
          </a:p>
        </p:txBody>
      </p:sp>
      <p:sp>
        <p:nvSpPr>
          <p:cNvPr id="3" name="TextBox 2">
            <a:extLst>
              <a:ext uri="{FF2B5EF4-FFF2-40B4-BE49-F238E27FC236}">
                <a16:creationId xmlns:a16="http://schemas.microsoft.com/office/drawing/2014/main" id="{407B3DD1-B1FA-18B1-6FD4-4045B73C3298}"/>
              </a:ext>
            </a:extLst>
          </p:cNvPr>
          <p:cNvSpPr txBox="1"/>
          <p:nvPr/>
        </p:nvSpPr>
        <p:spPr>
          <a:xfrm>
            <a:off x="304134" y="904047"/>
            <a:ext cx="6100482" cy="523220"/>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“It’s a very supportive society, we all wave and greet each other whenever we see outside the house. It’s an ethnically diverse society as well”</a:t>
            </a:r>
          </a:p>
        </p:txBody>
      </p:sp>
      <p:sp>
        <p:nvSpPr>
          <p:cNvPr id="4" name="TextBox 3">
            <a:extLst>
              <a:ext uri="{FF2B5EF4-FFF2-40B4-BE49-F238E27FC236}">
                <a16:creationId xmlns:a16="http://schemas.microsoft.com/office/drawing/2014/main" id="{11146126-450A-11B9-FF98-66495470A226}"/>
              </a:ext>
            </a:extLst>
          </p:cNvPr>
          <p:cNvSpPr txBox="1"/>
          <p:nvPr/>
        </p:nvSpPr>
        <p:spPr>
          <a:xfrm>
            <a:off x="278350" y="3728175"/>
            <a:ext cx="4563861" cy="738664"/>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“We have Dudley Zoo and its castle - we also have the Black Country Living Museum. Merry Hill Centre is not too far away”</a:t>
            </a:r>
          </a:p>
        </p:txBody>
      </p:sp>
      <p:sp>
        <p:nvSpPr>
          <p:cNvPr id="7" name="TextBox 6">
            <a:extLst>
              <a:ext uri="{FF2B5EF4-FFF2-40B4-BE49-F238E27FC236}">
                <a16:creationId xmlns:a16="http://schemas.microsoft.com/office/drawing/2014/main" id="{2F93714B-E622-014B-AF22-FACB964A9B4E}"/>
              </a:ext>
            </a:extLst>
          </p:cNvPr>
          <p:cNvSpPr txBox="1"/>
          <p:nvPr/>
        </p:nvSpPr>
        <p:spPr>
          <a:xfrm>
            <a:off x="6733250" y="1259306"/>
            <a:ext cx="4560794"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“People from different backgrounds have integrated”</a:t>
            </a:r>
          </a:p>
        </p:txBody>
      </p:sp>
      <p:sp>
        <p:nvSpPr>
          <p:cNvPr id="9" name="TextBox 8">
            <a:extLst>
              <a:ext uri="{FF2B5EF4-FFF2-40B4-BE49-F238E27FC236}">
                <a16:creationId xmlns:a16="http://schemas.microsoft.com/office/drawing/2014/main" id="{722D9DF2-8791-4594-809C-1DED5C862E30}"/>
              </a:ext>
            </a:extLst>
          </p:cNvPr>
          <p:cNvSpPr txBox="1"/>
          <p:nvPr/>
        </p:nvSpPr>
        <p:spPr>
          <a:xfrm>
            <a:off x="1716883" y="3250534"/>
            <a:ext cx="2684788"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dirty="0">
                <a:solidFill>
                  <a:schemeClr val="tx1">
                    <a:lumMod val="65000"/>
                    <a:lumOff val="35000"/>
                  </a:schemeClr>
                </a:solidFill>
              </a:rPr>
              <a:t>“Different races living together”</a:t>
            </a:r>
          </a:p>
        </p:txBody>
      </p:sp>
      <p:sp>
        <p:nvSpPr>
          <p:cNvPr id="13" name="TextBox 12">
            <a:extLst>
              <a:ext uri="{FF2B5EF4-FFF2-40B4-BE49-F238E27FC236}">
                <a16:creationId xmlns:a16="http://schemas.microsoft.com/office/drawing/2014/main" id="{FE227DD1-5856-3E2F-E5AF-C08955FA6923}"/>
              </a:ext>
            </a:extLst>
          </p:cNvPr>
          <p:cNvSpPr txBox="1"/>
          <p:nvPr/>
        </p:nvSpPr>
        <p:spPr>
          <a:xfrm>
            <a:off x="5034702" y="3752321"/>
            <a:ext cx="5827059"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“Beautiful location with lots of shops, parks and good transport options”</a:t>
            </a:r>
          </a:p>
        </p:txBody>
      </p:sp>
      <p:sp>
        <p:nvSpPr>
          <p:cNvPr id="15" name="TextBox 14">
            <a:extLst>
              <a:ext uri="{FF2B5EF4-FFF2-40B4-BE49-F238E27FC236}">
                <a16:creationId xmlns:a16="http://schemas.microsoft.com/office/drawing/2014/main" id="{0B562210-DAC6-FE6E-56FD-11DECD8C203E}"/>
              </a:ext>
            </a:extLst>
          </p:cNvPr>
          <p:cNvSpPr txBox="1"/>
          <p:nvPr/>
        </p:nvSpPr>
        <p:spPr>
          <a:xfrm>
            <a:off x="7282339" y="5081245"/>
            <a:ext cx="3462617" cy="30777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a:solidFill>
                  <a:schemeClr val="tx1">
                    <a:lumMod val="65000"/>
                    <a:lumOff val="35000"/>
                  </a:schemeClr>
                </a:solidFill>
              </a:rPr>
              <a:t>“There are lots of green places to visit”</a:t>
            </a:r>
          </a:p>
        </p:txBody>
      </p:sp>
      <p:sp>
        <p:nvSpPr>
          <p:cNvPr id="17" name="TextBox 16">
            <a:extLst>
              <a:ext uri="{FF2B5EF4-FFF2-40B4-BE49-F238E27FC236}">
                <a16:creationId xmlns:a16="http://schemas.microsoft.com/office/drawing/2014/main" id="{7F3C182C-1AD4-ED99-45FB-02C8A3D2CCF8}"/>
              </a:ext>
            </a:extLst>
          </p:cNvPr>
          <p:cNvSpPr txBox="1"/>
          <p:nvPr/>
        </p:nvSpPr>
        <p:spPr>
          <a:xfrm>
            <a:off x="468484" y="5204882"/>
            <a:ext cx="4746811" cy="1169551"/>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dirty="0">
                <a:solidFill>
                  <a:schemeClr val="tx1">
                    <a:lumMod val="65000"/>
                    <a:lumOff val="35000"/>
                  </a:schemeClr>
                </a:solidFill>
              </a:rPr>
              <a:t>“We have a lovely community revolving around events run by the local creative factory and allotments. During Covid, a Facebook group was set up for people to support people who are vulnerable with shopping etc. That group has stayed active and really helps the community spirit”</a:t>
            </a:r>
          </a:p>
        </p:txBody>
      </p:sp>
      <p:sp>
        <p:nvSpPr>
          <p:cNvPr id="18" name="TextBox 17">
            <a:extLst>
              <a:ext uri="{FF2B5EF4-FFF2-40B4-BE49-F238E27FC236}">
                <a16:creationId xmlns:a16="http://schemas.microsoft.com/office/drawing/2014/main" id="{696CF220-8481-1767-1C66-50B99D03F72E}"/>
              </a:ext>
            </a:extLst>
          </p:cNvPr>
          <p:cNvSpPr txBox="1"/>
          <p:nvPr/>
        </p:nvSpPr>
        <p:spPr>
          <a:xfrm>
            <a:off x="5232026" y="4228040"/>
            <a:ext cx="4802841" cy="738664"/>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dirty="0">
                <a:solidFill>
                  <a:schemeClr val="tx1">
                    <a:lumMod val="65000"/>
                    <a:lumOff val="35000"/>
                  </a:schemeClr>
                </a:solidFill>
              </a:rPr>
              <a:t>“The Arboretum is special to our area as a place to meet people, watch the wildlife, enjoy walks and participate in community projects”</a:t>
            </a:r>
          </a:p>
        </p:txBody>
      </p:sp>
      <p:sp>
        <p:nvSpPr>
          <p:cNvPr id="19" name="TextBox 18">
            <a:extLst>
              <a:ext uri="{FF2B5EF4-FFF2-40B4-BE49-F238E27FC236}">
                <a16:creationId xmlns:a16="http://schemas.microsoft.com/office/drawing/2014/main" id="{1093DB12-3469-0347-DB82-4A0F2EC45835}"/>
              </a:ext>
            </a:extLst>
          </p:cNvPr>
          <p:cNvSpPr txBox="1"/>
          <p:nvPr/>
        </p:nvSpPr>
        <p:spPr>
          <a:xfrm>
            <a:off x="172954" y="2146085"/>
            <a:ext cx="4710942" cy="954107"/>
          </a:xfrm>
          <a:prstGeom prst="rect">
            <a:avLst/>
          </a:prstGeom>
          <a:noFill/>
          <a:ln w="19050">
            <a:solidFill>
              <a:schemeClr val="accent2"/>
            </a:solidFill>
          </a:ln>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r>
              <a:rPr lang="en-GB" dirty="0">
                <a:solidFill>
                  <a:schemeClr val="tx1">
                    <a:lumMod val="65000"/>
                    <a:lumOff val="35000"/>
                  </a:schemeClr>
                </a:solidFill>
              </a:rPr>
              <a:t>“There are a few things that make it special such as rich industrial heritage, cultural scene, diverse community, football pride, green spaces, academic excellence as well as convenience location”</a:t>
            </a:r>
          </a:p>
        </p:txBody>
      </p:sp>
    </p:spTree>
    <p:extLst>
      <p:ext uri="{BB962C8B-B14F-4D97-AF65-F5344CB8AC3E}">
        <p14:creationId xmlns:p14="http://schemas.microsoft.com/office/powerpoint/2010/main" val="16325501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56E00-BB43-6BC0-CD4D-D03C6A9851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0705E7-CF9D-C0C7-B522-22BDA597BE30}"/>
              </a:ext>
            </a:extLst>
          </p:cNvPr>
          <p:cNvSpPr>
            <a:spLocks noGrp="1"/>
          </p:cNvSpPr>
          <p:nvPr>
            <p:ph type="title"/>
          </p:nvPr>
        </p:nvSpPr>
        <p:spPr>
          <a:xfrm>
            <a:off x="838200" y="203761"/>
            <a:ext cx="10515600" cy="1325563"/>
          </a:xfrm>
        </p:spPr>
        <p:txBody>
          <a:bodyPr/>
          <a:lstStyle/>
          <a:p>
            <a:r>
              <a:rPr lang="en-GB"/>
              <a:t>Some takeaways to consider</a:t>
            </a:r>
          </a:p>
        </p:txBody>
      </p:sp>
      <p:grpSp>
        <p:nvGrpSpPr>
          <p:cNvPr id="21" name="Group 20">
            <a:extLst>
              <a:ext uri="{FF2B5EF4-FFF2-40B4-BE49-F238E27FC236}">
                <a16:creationId xmlns:a16="http://schemas.microsoft.com/office/drawing/2014/main" id="{B70853EF-70A9-54D1-EE94-25FF66D647BC}"/>
              </a:ext>
            </a:extLst>
          </p:cNvPr>
          <p:cNvGrpSpPr/>
          <p:nvPr/>
        </p:nvGrpSpPr>
        <p:grpSpPr>
          <a:xfrm>
            <a:off x="1146236" y="1556218"/>
            <a:ext cx="720000" cy="720000"/>
            <a:chOff x="1131240" y="1556218"/>
            <a:chExt cx="720000" cy="720000"/>
          </a:xfrm>
        </p:grpSpPr>
        <p:sp>
          <p:nvSpPr>
            <p:cNvPr id="4" name="Oval 3">
              <a:extLst>
                <a:ext uri="{FF2B5EF4-FFF2-40B4-BE49-F238E27FC236}">
                  <a16:creationId xmlns:a16="http://schemas.microsoft.com/office/drawing/2014/main" id="{C243BC8B-1B0E-EB8D-25B4-76B7C3A96A11}"/>
                </a:ext>
                <a:ext uri="{C183D7F6-B498-43B3-948B-1728B52AA6E4}">
                  <adec:decorative xmlns:adec="http://schemas.microsoft.com/office/drawing/2017/decorative" val="1"/>
                </a:ext>
              </a:extLst>
            </p:cNvPr>
            <p:cNvSpPr/>
            <p:nvPr/>
          </p:nvSpPr>
          <p:spPr>
            <a:xfrm>
              <a:off x="1131240" y="1556218"/>
              <a:ext cx="720000" cy="720000"/>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B1EA512-FBAC-0B04-4D88-F9AC95A1404F}"/>
                </a:ext>
              </a:extLst>
            </p:cNvPr>
            <p:cNvSpPr txBox="1"/>
            <p:nvPr/>
          </p:nvSpPr>
          <p:spPr>
            <a:xfrm>
              <a:off x="1313404" y="1636089"/>
              <a:ext cx="35567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a:ln>
                    <a:noFill/>
                  </a:ln>
                  <a:solidFill>
                    <a:prstClr val="white"/>
                  </a:solidFill>
                  <a:effectLst/>
                  <a:uLnTx/>
                  <a:uFillTx/>
                  <a:latin typeface="Calibri" panose="020F0502020204030204"/>
                  <a:ea typeface="+mn-ea"/>
                  <a:cs typeface="+mn-cs"/>
                </a:rPr>
                <a:t>1</a:t>
              </a:r>
            </a:p>
          </p:txBody>
        </p:sp>
      </p:grpSp>
      <p:sp>
        <p:nvSpPr>
          <p:cNvPr id="10" name="TextBox 9">
            <a:extLst>
              <a:ext uri="{FF2B5EF4-FFF2-40B4-BE49-F238E27FC236}">
                <a16:creationId xmlns:a16="http://schemas.microsoft.com/office/drawing/2014/main" id="{91A1F8E9-BD6E-01CA-F75C-0226E0107D75}"/>
              </a:ext>
            </a:extLst>
          </p:cNvPr>
          <p:cNvSpPr txBox="1"/>
          <p:nvPr/>
        </p:nvSpPr>
        <p:spPr>
          <a:xfrm>
            <a:off x="2268974" y="1623831"/>
            <a:ext cx="85947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Digital platforms are a key way for WMCA and LAs to connect with some harder to reach residents, but other methods or digital upskilling are still needed for those less digitally able</a:t>
            </a:r>
          </a:p>
        </p:txBody>
      </p:sp>
      <p:sp>
        <p:nvSpPr>
          <p:cNvPr id="13" name="TextBox 12">
            <a:extLst>
              <a:ext uri="{FF2B5EF4-FFF2-40B4-BE49-F238E27FC236}">
                <a16:creationId xmlns:a16="http://schemas.microsoft.com/office/drawing/2014/main" id="{66C7406A-731B-9CCB-5464-667E08105216}"/>
              </a:ext>
            </a:extLst>
          </p:cNvPr>
          <p:cNvSpPr txBox="1"/>
          <p:nvPr/>
        </p:nvSpPr>
        <p:spPr>
          <a:xfrm>
            <a:off x="2268974" y="2518261"/>
            <a:ext cx="859478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There is appetite for greater connection in the region among many residents. Lack of money is a key barrier to engaging in social and civic opportunities. More free or low-cost activities and community volunteer opportunities could support greater connection, although it is important to acknowledge that not everyone wants to participate </a:t>
            </a:r>
          </a:p>
        </p:txBody>
      </p:sp>
      <p:sp>
        <p:nvSpPr>
          <p:cNvPr id="20" name="TextBox 19">
            <a:extLst>
              <a:ext uri="{FF2B5EF4-FFF2-40B4-BE49-F238E27FC236}">
                <a16:creationId xmlns:a16="http://schemas.microsoft.com/office/drawing/2014/main" id="{E872999D-9427-66ED-9E08-4B282E4DF5CF}"/>
              </a:ext>
            </a:extLst>
          </p:cNvPr>
          <p:cNvSpPr txBox="1"/>
          <p:nvPr/>
        </p:nvSpPr>
        <p:spPr>
          <a:xfrm>
            <a:off x="2268974" y="3787140"/>
            <a:ext cx="8479708"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The data obtained in this survey is rich and complex and there is a great deal of variation across the discrete characteristics. It may be worth considering a future segmentation piece, either with this data, or in a separate survey. This would utilise factor and cluster analysis to group residents by attitudes and behaviours, to which demographics can then be overlaid. Detailed personas of the different resident types could then be developed, to help WMCA and LAs understand these in detail. This can support more effective communications, outreach and engagement with residents</a:t>
            </a:r>
          </a:p>
        </p:txBody>
      </p:sp>
      <p:grpSp>
        <p:nvGrpSpPr>
          <p:cNvPr id="22" name="Group 21">
            <a:extLst>
              <a:ext uri="{FF2B5EF4-FFF2-40B4-BE49-F238E27FC236}">
                <a16:creationId xmlns:a16="http://schemas.microsoft.com/office/drawing/2014/main" id="{C7ED12A1-79D6-E958-C7E5-70EDD2F40A87}"/>
              </a:ext>
            </a:extLst>
          </p:cNvPr>
          <p:cNvGrpSpPr/>
          <p:nvPr/>
        </p:nvGrpSpPr>
        <p:grpSpPr>
          <a:xfrm>
            <a:off x="1146236" y="2696870"/>
            <a:ext cx="720000" cy="720000"/>
            <a:chOff x="1131240" y="1556218"/>
            <a:chExt cx="720000" cy="720000"/>
          </a:xfrm>
        </p:grpSpPr>
        <p:sp>
          <p:nvSpPr>
            <p:cNvPr id="23" name="Oval 22">
              <a:extLst>
                <a:ext uri="{FF2B5EF4-FFF2-40B4-BE49-F238E27FC236}">
                  <a16:creationId xmlns:a16="http://schemas.microsoft.com/office/drawing/2014/main" id="{B0C19EFC-42CC-80C9-8646-FA5B1E55B261}"/>
                </a:ext>
                <a:ext uri="{C183D7F6-B498-43B3-948B-1728B52AA6E4}">
                  <adec:decorative xmlns:adec="http://schemas.microsoft.com/office/drawing/2017/decorative" val="1"/>
                </a:ext>
              </a:extLst>
            </p:cNvPr>
            <p:cNvSpPr/>
            <p:nvPr/>
          </p:nvSpPr>
          <p:spPr>
            <a:xfrm>
              <a:off x="1131240" y="1556218"/>
              <a:ext cx="720000" cy="720000"/>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95BA59CC-842B-64A2-C6CF-8C7E27DFB9CB}"/>
                </a:ext>
              </a:extLst>
            </p:cNvPr>
            <p:cNvSpPr txBox="1"/>
            <p:nvPr/>
          </p:nvSpPr>
          <p:spPr>
            <a:xfrm>
              <a:off x="1313404" y="1636089"/>
              <a:ext cx="35567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a:ln>
                    <a:noFill/>
                  </a:ln>
                  <a:solidFill>
                    <a:prstClr val="white"/>
                  </a:solidFill>
                  <a:effectLst/>
                  <a:uLnTx/>
                  <a:uFillTx/>
                  <a:latin typeface="Calibri" panose="020F0502020204030204"/>
                  <a:ea typeface="+mn-ea"/>
                  <a:cs typeface="+mn-cs"/>
                </a:rPr>
                <a:t>2</a:t>
              </a:r>
            </a:p>
          </p:txBody>
        </p:sp>
      </p:grpSp>
      <p:grpSp>
        <p:nvGrpSpPr>
          <p:cNvPr id="25" name="Group 24">
            <a:extLst>
              <a:ext uri="{FF2B5EF4-FFF2-40B4-BE49-F238E27FC236}">
                <a16:creationId xmlns:a16="http://schemas.microsoft.com/office/drawing/2014/main" id="{F70F7028-345C-9CA4-07BF-C436CD8B1E9E}"/>
              </a:ext>
            </a:extLst>
          </p:cNvPr>
          <p:cNvGrpSpPr/>
          <p:nvPr/>
        </p:nvGrpSpPr>
        <p:grpSpPr>
          <a:xfrm>
            <a:off x="1146236" y="3842638"/>
            <a:ext cx="720000" cy="720000"/>
            <a:chOff x="1131240" y="1556218"/>
            <a:chExt cx="720000" cy="720000"/>
          </a:xfrm>
        </p:grpSpPr>
        <p:sp>
          <p:nvSpPr>
            <p:cNvPr id="26" name="Oval 25">
              <a:extLst>
                <a:ext uri="{FF2B5EF4-FFF2-40B4-BE49-F238E27FC236}">
                  <a16:creationId xmlns:a16="http://schemas.microsoft.com/office/drawing/2014/main" id="{3B9C0311-D68F-F914-A8F2-EA2FF64AA03A}"/>
                </a:ext>
                <a:ext uri="{C183D7F6-B498-43B3-948B-1728B52AA6E4}">
                  <adec:decorative xmlns:adec="http://schemas.microsoft.com/office/drawing/2017/decorative" val="1"/>
                </a:ext>
              </a:extLst>
            </p:cNvPr>
            <p:cNvSpPr/>
            <p:nvPr/>
          </p:nvSpPr>
          <p:spPr>
            <a:xfrm>
              <a:off x="1131240" y="1556218"/>
              <a:ext cx="720000" cy="720000"/>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6838F591-31F6-2B4B-9755-5C5833E680BE}"/>
                </a:ext>
              </a:extLst>
            </p:cNvPr>
            <p:cNvSpPr txBox="1"/>
            <p:nvPr/>
          </p:nvSpPr>
          <p:spPr>
            <a:xfrm>
              <a:off x="1313404" y="1636089"/>
              <a:ext cx="35567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a:ln>
                    <a:noFill/>
                  </a:ln>
                  <a:solidFill>
                    <a:prstClr val="white"/>
                  </a:solidFill>
                  <a:effectLst/>
                  <a:uLnTx/>
                  <a:uFillTx/>
                  <a:latin typeface="Calibri" panose="020F0502020204030204"/>
                  <a:ea typeface="+mn-ea"/>
                  <a:cs typeface="+mn-cs"/>
                </a:rPr>
                <a:t>3</a:t>
              </a:r>
            </a:p>
          </p:txBody>
        </p:sp>
      </p:grpSp>
    </p:spTree>
    <p:extLst>
      <p:ext uri="{BB962C8B-B14F-4D97-AF65-F5344CB8AC3E}">
        <p14:creationId xmlns:p14="http://schemas.microsoft.com/office/powerpoint/2010/main" val="25153966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B71FE1-9D6D-FCA3-53D1-159B643E6F92}"/>
              </a:ext>
            </a:extLst>
          </p:cNvPr>
          <p:cNvSpPr txBox="1"/>
          <p:nvPr/>
        </p:nvSpPr>
        <p:spPr>
          <a:xfrm>
            <a:off x="1285592" y="4780230"/>
            <a:ext cx="9488031" cy="2031325"/>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For more information, please contact:</a:t>
            </a:r>
          </a:p>
          <a:p>
            <a:r>
              <a:rPr lang="en-GB" sz="1800" b="1">
                <a:solidFill>
                  <a:srgbClr val="000001"/>
                </a:solidFill>
                <a:effectLst/>
                <a:latin typeface="Arial" panose="020B0604020202020204" pitchFamily="34" charset="0"/>
                <a:ea typeface="Aptos" panose="020B0004020202020204" pitchFamily="34" charset="0"/>
                <a:cs typeface="Arial" panose="020B0604020202020204" pitchFamily="34" charset="0"/>
              </a:rPr>
              <a:t>Victoria Tidy, Senior Analyst, Inclusive Communities</a:t>
            </a:r>
          </a:p>
          <a:p>
            <a:r>
              <a:rPr lang="en-GB">
                <a:latin typeface="Arial" panose="020B0604020202020204" pitchFamily="34" charset="0"/>
                <a:cs typeface="Arial" panose="020B0604020202020204" pitchFamily="34" charset="0"/>
                <a:hlinkClick r:id="rId2"/>
              </a:rPr>
              <a:t>Victoria.Tidy@wmca.org.uk</a:t>
            </a:r>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r>
              <a:rPr lang="en-GB" b="1">
                <a:solidFill>
                  <a:srgbClr val="000001"/>
                </a:solidFill>
                <a:latin typeface="Arial" panose="020B0604020202020204" pitchFamily="34" charset="0"/>
                <a:cs typeface="Arial" panose="020B0604020202020204" pitchFamily="34" charset="0"/>
              </a:rPr>
              <a:t>Helen Frost, </a:t>
            </a:r>
            <a:r>
              <a:rPr lang="en-GB" sz="1800" b="1">
                <a:solidFill>
                  <a:srgbClr val="000001"/>
                </a:solidFill>
                <a:effectLst/>
                <a:latin typeface="Arial" panose="020B0604020202020204" pitchFamily="34" charset="0"/>
                <a:ea typeface="Aptos" panose="020B0004020202020204" pitchFamily="34" charset="0"/>
                <a:cs typeface="Arial" panose="020B0604020202020204" pitchFamily="34" charset="0"/>
              </a:rPr>
              <a:t>Inclusive Communities Strategic Lead (CWGLEF)</a:t>
            </a:r>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hlinkClick r:id="rId3"/>
              </a:rPr>
              <a:t>Helen.Frost@wmca.org.uk</a:t>
            </a:r>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69041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5527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DCD17-3D2C-EA68-383C-5405F32221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43A92E-04D8-7E01-7A08-6951C0E83428}"/>
              </a:ext>
            </a:extLst>
          </p:cNvPr>
          <p:cNvSpPr>
            <a:spLocks noGrp="1"/>
          </p:cNvSpPr>
          <p:nvPr>
            <p:ph type="title"/>
          </p:nvPr>
        </p:nvSpPr>
        <p:spPr/>
        <p:txBody>
          <a:bodyPr/>
          <a:lstStyle/>
          <a:p>
            <a:r>
              <a:rPr lang="en-GB"/>
              <a:t>Appendix</a:t>
            </a:r>
          </a:p>
        </p:txBody>
      </p:sp>
    </p:spTree>
    <p:extLst>
      <p:ext uri="{BB962C8B-B14F-4D97-AF65-F5344CB8AC3E}">
        <p14:creationId xmlns:p14="http://schemas.microsoft.com/office/powerpoint/2010/main" val="948480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652E1-84DC-0D24-D291-5CFD93EA1D7D}"/>
            </a:ext>
          </a:extLst>
        </p:cNvPr>
        <p:cNvGrpSpPr/>
        <p:nvPr/>
      </p:nvGrpSpPr>
      <p:grpSpPr>
        <a:xfrm>
          <a:off x="0" y="0"/>
          <a:ext cx="0" cy="0"/>
          <a:chOff x="0" y="0"/>
          <a:chExt cx="0" cy="0"/>
        </a:xfrm>
      </p:grpSpPr>
      <p:graphicFrame>
        <p:nvGraphicFramePr>
          <p:cNvPr id="12" name="Content Placeholder 5">
            <a:extLst>
              <a:ext uri="{FF2B5EF4-FFF2-40B4-BE49-F238E27FC236}">
                <a16:creationId xmlns:a16="http://schemas.microsoft.com/office/drawing/2014/main" id="{2EAEC78E-E642-9A05-8134-61B6FE192A0D}"/>
              </a:ext>
            </a:extLst>
          </p:cNvPr>
          <p:cNvGraphicFramePr>
            <a:graphicFrameLocks/>
          </p:cNvGraphicFramePr>
          <p:nvPr>
            <p:extLst>
              <p:ext uri="{D42A27DB-BD31-4B8C-83A1-F6EECF244321}">
                <p14:modId xmlns:p14="http://schemas.microsoft.com/office/powerpoint/2010/main" val="209986092"/>
              </p:ext>
            </p:extLst>
          </p:nvPr>
        </p:nvGraphicFramePr>
        <p:xfrm>
          <a:off x="4675805" y="3693702"/>
          <a:ext cx="6873563" cy="18604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a:extLst>
              <a:ext uri="{FF2B5EF4-FFF2-40B4-BE49-F238E27FC236}">
                <a16:creationId xmlns:a16="http://schemas.microsoft.com/office/drawing/2014/main" id="{0C5B1510-1D3E-563D-0E93-B1C5DA1E83CC}"/>
              </a:ext>
            </a:extLst>
          </p:cNvPr>
          <p:cNvGraphicFramePr>
            <a:graphicFrameLocks/>
          </p:cNvGraphicFramePr>
          <p:nvPr>
            <p:extLst>
              <p:ext uri="{D42A27DB-BD31-4B8C-83A1-F6EECF244321}">
                <p14:modId xmlns:p14="http://schemas.microsoft.com/office/powerpoint/2010/main" val="2629439383"/>
              </p:ext>
            </p:extLst>
          </p:nvPr>
        </p:nvGraphicFramePr>
        <p:xfrm>
          <a:off x="-1355551" y="3476904"/>
          <a:ext cx="7378394" cy="24343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C718C02-788A-DA61-51A6-712AD041B99A}"/>
              </a:ext>
            </a:extLst>
          </p:cNvPr>
          <p:cNvSpPr txBox="1"/>
          <p:nvPr/>
        </p:nvSpPr>
        <p:spPr>
          <a:xfrm>
            <a:off x="268424" y="4137042"/>
            <a:ext cx="2783406" cy="3693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schemeClr val="tx1">
                    <a:lumMod val="65000"/>
                    <a:lumOff val="35000"/>
                  </a:schemeClr>
                </a:solidFill>
                <a:effectLst/>
                <a:uLnTx/>
                <a:uFillTx/>
                <a:latin typeface="Arial" panose="020B0604020202020204" pitchFamily="34" charset="0"/>
                <a:cs typeface="Arial" panose="020B0604020202020204" pitchFamily="34" charset="0"/>
              </a:defRPr>
            </a:lvl1pPr>
          </a:lstStyle>
          <a:p>
            <a:r>
              <a:rPr lang="en-GB"/>
              <a:t>Gender</a:t>
            </a:r>
          </a:p>
        </p:txBody>
      </p:sp>
      <p:sp>
        <p:nvSpPr>
          <p:cNvPr id="3" name="TextBox 2">
            <a:extLst>
              <a:ext uri="{FF2B5EF4-FFF2-40B4-BE49-F238E27FC236}">
                <a16:creationId xmlns:a16="http://schemas.microsoft.com/office/drawing/2014/main" id="{DFFB150B-0FC8-AF2F-7EA6-CDE1FBD05DA8}"/>
              </a:ext>
            </a:extLst>
          </p:cNvPr>
          <p:cNvSpPr txBox="1"/>
          <p:nvPr/>
        </p:nvSpPr>
        <p:spPr>
          <a:xfrm>
            <a:off x="314605" y="2333957"/>
            <a:ext cx="6625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Age</a:t>
            </a:r>
          </a:p>
        </p:txBody>
      </p:sp>
      <p:graphicFrame>
        <p:nvGraphicFramePr>
          <p:cNvPr id="9" name="Content Placeholder 5">
            <a:extLst>
              <a:ext uri="{FF2B5EF4-FFF2-40B4-BE49-F238E27FC236}">
                <a16:creationId xmlns:a16="http://schemas.microsoft.com/office/drawing/2014/main" id="{9E2B428B-29E5-E5C2-E67C-89FCE7A22257}"/>
              </a:ext>
            </a:extLst>
          </p:cNvPr>
          <p:cNvGraphicFramePr>
            <a:graphicFrameLocks noGrp="1"/>
          </p:cNvGraphicFramePr>
          <p:nvPr>
            <p:ph idx="1"/>
            <p:extLst>
              <p:ext uri="{D42A27DB-BD31-4B8C-83A1-F6EECF244321}">
                <p14:modId xmlns:p14="http://schemas.microsoft.com/office/powerpoint/2010/main" val="228305961"/>
              </p:ext>
            </p:extLst>
          </p:nvPr>
        </p:nvGraphicFramePr>
        <p:xfrm>
          <a:off x="816629" y="1996369"/>
          <a:ext cx="5698910" cy="1413621"/>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F8D0B88D-82F1-FF4A-4314-9D3ED17AB4F0}"/>
              </a:ext>
            </a:extLst>
          </p:cNvPr>
          <p:cNvSpPr txBox="1"/>
          <p:nvPr/>
        </p:nvSpPr>
        <p:spPr>
          <a:xfrm>
            <a:off x="6013579" y="4137042"/>
            <a:ext cx="2783406" cy="3693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schemeClr val="tx1">
                    <a:lumMod val="65000"/>
                    <a:lumOff val="35000"/>
                  </a:schemeClr>
                </a:solidFill>
                <a:effectLst/>
                <a:uLnTx/>
                <a:uFillTx/>
                <a:latin typeface="Arial" panose="020B0604020202020204" pitchFamily="34" charset="0"/>
                <a:cs typeface="Arial" panose="020B0604020202020204" pitchFamily="34" charset="0"/>
              </a:defRPr>
            </a:lvl1pPr>
          </a:lstStyle>
          <a:p>
            <a:r>
              <a:rPr lang="en-GB"/>
              <a:t>Disability</a:t>
            </a:r>
          </a:p>
        </p:txBody>
      </p:sp>
      <p:graphicFrame>
        <p:nvGraphicFramePr>
          <p:cNvPr id="10" name="Content Placeholder 5">
            <a:extLst>
              <a:ext uri="{FF2B5EF4-FFF2-40B4-BE49-F238E27FC236}">
                <a16:creationId xmlns:a16="http://schemas.microsoft.com/office/drawing/2014/main" id="{F08BC988-AA7C-D4F0-A99D-3A904DB51E89}"/>
              </a:ext>
            </a:extLst>
          </p:cNvPr>
          <p:cNvGraphicFramePr>
            <a:graphicFrameLocks/>
          </p:cNvGraphicFramePr>
          <p:nvPr>
            <p:extLst>
              <p:ext uri="{D42A27DB-BD31-4B8C-83A1-F6EECF244321}">
                <p14:modId xmlns:p14="http://schemas.microsoft.com/office/powerpoint/2010/main" val="3534128459"/>
              </p:ext>
            </p:extLst>
          </p:nvPr>
        </p:nvGraphicFramePr>
        <p:xfrm>
          <a:off x="6860439" y="1957785"/>
          <a:ext cx="5698910" cy="1413621"/>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73E238A0-0E42-644D-222B-1746BE886947}"/>
              </a:ext>
            </a:extLst>
          </p:cNvPr>
          <p:cNvSpPr txBox="1"/>
          <p:nvPr/>
        </p:nvSpPr>
        <p:spPr>
          <a:xfrm>
            <a:off x="6022843" y="2322364"/>
            <a:ext cx="10614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Ethnicity</a:t>
            </a:r>
          </a:p>
        </p:txBody>
      </p:sp>
      <p:sp>
        <p:nvSpPr>
          <p:cNvPr id="15" name="Title 1">
            <a:extLst>
              <a:ext uri="{FF2B5EF4-FFF2-40B4-BE49-F238E27FC236}">
                <a16:creationId xmlns:a16="http://schemas.microsoft.com/office/drawing/2014/main" id="{4DE03448-D878-6415-E90C-EAFA8D960D5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r>
              <a:rPr lang="en-GB"/>
              <a:t>Demographic profile</a:t>
            </a:r>
          </a:p>
        </p:txBody>
      </p:sp>
      <p:sp>
        <p:nvSpPr>
          <p:cNvPr id="2" name="TextBox 1">
            <a:extLst>
              <a:ext uri="{FF2B5EF4-FFF2-40B4-BE49-F238E27FC236}">
                <a16:creationId xmlns:a16="http://schemas.microsoft.com/office/drawing/2014/main" id="{5F32D6A3-A49B-7726-F5ED-02910CC10CD1}"/>
              </a:ext>
            </a:extLst>
          </p:cNvPr>
          <p:cNvSpPr txBox="1"/>
          <p:nvPr/>
        </p:nvSpPr>
        <p:spPr>
          <a:xfrm>
            <a:off x="8229600" y="6516456"/>
            <a:ext cx="2272835" cy="184666"/>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 2800</a:t>
            </a:r>
          </a:p>
        </p:txBody>
      </p:sp>
      <p:sp>
        <p:nvSpPr>
          <p:cNvPr id="16" name="TextBox 15">
            <a:extLst>
              <a:ext uri="{FF2B5EF4-FFF2-40B4-BE49-F238E27FC236}">
                <a16:creationId xmlns:a16="http://schemas.microsoft.com/office/drawing/2014/main" id="{F3773180-8707-748F-E24B-0774D98727DB}"/>
              </a:ext>
            </a:extLst>
          </p:cNvPr>
          <p:cNvSpPr txBox="1"/>
          <p:nvPr/>
        </p:nvSpPr>
        <p:spPr>
          <a:xfrm>
            <a:off x="838200" y="1352684"/>
            <a:ext cx="9649869"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a:solidFill>
                  <a:schemeClr val="tx1">
                    <a:lumMod val="65000"/>
                    <a:lumOff val="35000"/>
                  </a:schemeClr>
                </a:solidFill>
                <a:latin typeface="Arial" panose="020B0604020202020204" pitchFamily="34" charset="0"/>
                <a:cs typeface="Arial" panose="020B0604020202020204" pitchFamily="34" charset="0"/>
              </a:rPr>
              <a:t>2,800 West Midlands residents aged 18+</a:t>
            </a:r>
            <a:endPar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CECFDC3-4CA7-9A03-BDE1-6FD54D58796C}"/>
              </a:ext>
            </a:extLst>
          </p:cNvPr>
          <p:cNvSpPr txBox="1"/>
          <p:nvPr/>
        </p:nvSpPr>
        <p:spPr>
          <a:xfrm>
            <a:off x="1559859" y="5321111"/>
            <a:ext cx="1778842" cy="830997"/>
          </a:xfrm>
          <a:prstGeom prst="rect">
            <a:avLst/>
          </a:prstGeom>
          <a:noFill/>
        </p:spPr>
        <p:txBody>
          <a:bodyPr wrap="square" rtlCol="0">
            <a:spAutoFit/>
          </a:bodyPr>
          <a:lstStyle/>
          <a:p>
            <a:r>
              <a:rPr lang="en-GB" sz="1200">
                <a:solidFill>
                  <a:schemeClr val="tx1">
                    <a:lumMod val="65000"/>
                    <a:lumOff val="35000"/>
                  </a:schemeClr>
                </a:solidFill>
                <a:latin typeface="Arial" panose="020B0604020202020204" pitchFamily="34" charset="0"/>
                <a:cs typeface="Arial" panose="020B0604020202020204" pitchFamily="34" charset="0"/>
              </a:rPr>
              <a:t>Prefer to describe my gender in a different way and Prefer not to say were &lt;0.5% each</a:t>
            </a:r>
          </a:p>
        </p:txBody>
      </p:sp>
    </p:spTree>
    <p:extLst>
      <p:ext uri="{BB962C8B-B14F-4D97-AF65-F5344CB8AC3E}">
        <p14:creationId xmlns:p14="http://schemas.microsoft.com/office/powerpoint/2010/main" val="34021480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5DDDE-60AD-98A4-A87B-078A841A278B}"/>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A3BCD6E-DE91-2B67-3C04-3123AE2C5EAC}"/>
              </a:ext>
            </a:extLst>
          </p:cNvPr>
          <p:cNvGraphicFramePr>
            <a:graphicFrameLocks noGrp="1"/>
          </p:cNvGraphicFramePr>
          <p:nvPr/>
        </p:nvGraphicFramePr>
        <p:xfrm>
          <a:off x="2088776" y="1690688"/>
          <a:ext cx="8014447" cy="4649557"/>
        </p:xfrm>
        <a:graphic>
          <a:graphicData uri="http://schemas.openxmlformats.org/drawingml/2006/table">
            <a:tbl>
              <a:tblPr>
                <a:tableStyleId>{5C22544A-7EE6-4342-B048-85BDC9FD1C3A}</a:tableStyleId>
              </a:tblPr>
              <a:tblGrid>
                <a:gridCol w="8014447">
                  <a:extLst>
                    <a:ext uri="{9D8B030D-6E8A-4147-A177-3AD203B41FA5}">
                      <a16:colId xmlns:a16="http://schemas.microsoft.com/office/drawing/2014/main" val="3985069469"/>
                    </a:ext>
                  </a:extLst>
                </a:gridCol>
              </a:tblGrid>
              <a:tr h="468000">
                <a:tc>
                  <a:txBody>
                    <a:bodyPr/>
                    <a:lstStyle/>
                    <a:p>
                      <a:pPr algn="l" fontAlgn="b"/>
                      <a:r>
                        <a:rPr lang="en-GB" sz="1400" u="none" strike="noStrike">
                          <a:solidFill>
                            <a:schemeClr val="tx1">
                              <a:lumMod val="65000"/>
                              <a:lumOff val="35000"/>
                            </a:schemeClr>
                          </a:solidFill>
                          <a:effectLst/>
                          <a:latin typeface="Arial" panose="020B0604020202020204" pitchFamily="34" charset="0"/>
                          <a:cs typeface="Arial" panose="020B0604020202020204" pitchFamily="34" charset="0"/>
                        </a:rPr>
                        <a:t>No qualifications</a:t>
                      </a:r>
                      <a:endParaRPr lang="en-GB" sz="1400" b="0" i="0" u="none" strike="noStrike">
                        <a:solidFill>
                          <a:schemeClr val="tx1">
                            <a:lumMod val="65000"/>
                            <a:lumOff val="35000"/>
                          </a:schemeClr>
                        </a:solidFill>
                        <a:effectLst/>
                        <a:latin typeface="Arial" panose="020B0604020202020204" pitchFamily="34" charset="0"/>
                        <a:cs typeface="Arial" panose="020B0604020202020204" pitchFamily="34" charset="0"/>
                      </a:endParaRPr>
                    </a:p>
                  </a:txBody>
                  <a:tcPr marL="72000" marR="5508" marT="5508" marB="0" anchor="ctr">
                    <a:solidFill>
                      <a:schemeClr val="accent2">
                        <a:lumMod val="20000"/>
                        <a:lumOff val="80000"/>
                      </a:schemeClr>
                    </a:solidFill>
                  </a:tcPr>
                </a:tc>
                <a:extLst>
                  <a:ext uri="{0D108BD9-81ED-4DB2-BD59-A6C34878D82A}">
                    <a16:rowId xmlns:a16="http://schemas.microsoft.com/office/drawing/2014/main" val="2656149360"/>
                  </a:ext>
                </a:extLst>
              </a:tr>
              <a:tr h="543234">
                <a:tc>
                  <a:txBody>
                    <a:bodyPr/>
                    <a:lstStyle/>
                    <a:p>
                      <a:pPr algn="l" fontAlgn="b"/>
                      <a:r>
                        <a:rPr lang="en-GB" sz="1400" u="none" strike="noStrike">
                          <a:solidFill>
                            <a:schemeClr val="tx1">
                              <a:lumMod val="65000"/>
                              <a:lumOff val="35000"/>
                            </a:schemeClr>
                          </a:solidFill>
                          <a:effectLst/>
                          <a:latin typeface="Arial" panose="020B0604020202020204" pitchFamily="34" charset="0"/>
                          <a:cs typeface="Arial" panose="020B0604020202020204" pitchFamily="34" charset="0"/>
                        </a:rPr>
                        <a:t>Level 1 and entry level qualifications: 1 to 4 GCSEs grade A* to C, Any GCSEs at other grades, O levels or CSEs (any grades), 1 AS level, NVQ level 1, Foundation GNVQ, Basic or Essential Skills</a:t>
                      </a:r>
                      <a:endParaRPr lang="en-GB" sz="1400" b="0" i="0" u="none" strike="noStrike">
                        <a:solidFill>
                          <a:schemeClr val="tx1">
                            <a:lumMod val="65000"/>
                            <a:lumOff val="35000"/>
                          </a:schemeClr>
                        </a:solidFill>
                        <a:effectLst/>
                        <a:latin typeface="Arial" panose="020B0604020202020204" pitchFamily="34" charset="0"/>
                        <a:cs typeface="Arial" panose="020B0604020202020204" pitchFamily="34" charset="0"/>
                      </a:endParaRPr>
                    </a:p>
                  </a:txBody>
                  <a:tcPr marL="72000" marR="5508" marT="5508" marB="0" anchor="ctr">
                    <a:solidFill>
                      <a:schemeClr val="accent2">
                        <a:lumMod val="20000"/>
                        <a:lumOff val="80000"/>
                      </a:schemeClr>
                    </a:solidFill>
                  </a:tcPr>
                </a:tc>
                <a:extLst>
                  <a:ext uri="{0D108BD9-81ED-4DB2-BD59-A6C34878D82A}">
                    <a16:rowId xmlns:a16="http://schemas.microsoft.com/office/drawing/2014/main" val="1246479857"/>
                  </a:ext>
                </a:extLst>
              </a:tr>
              <a:tr h="1079545">
                <a:tc>
                  <a:txBody>
                    <a:bodyPr/>
                    <a:lstStyle/>
                    <a:p>
                      <a:pPr algn="l" fontAlgn="b"/>
                      <a:r>
                        <a:rPr lang="en-GB" sz="1400" u="none" strike="noStrike">
                          <a:solidFill>
                            <a:schemeClr val="tx1">
                              <a:lumMod val="65000"/>
                              <a:lumOff val="35000"/>
                            </a:schemeClr>
                          </a:solidFill>
                          <a:effectLst/>
                          <a:latin typeface="Arial" panose="020B0604020202020204" pitchFamily="34" charset="0"/>
                          <a:cs typeface="Arial" panose="020B0604020202020204" pitchFamily="34" charset="0"/>
                        </a:rPr>
                        <a:t>Level 2 qualifications: 5 or more GCSEs (A* to C or 9 to 4), O levels (passes), CSEs (grade 1), School Certification, 1 A level, 2 to 3 AS levels, VCEs, Intermediate or Higher Diploma, Welsh Baccalaureate Intermediate Diploma, NVQ level 2, Intermediate GNVQ, City and Guilds Craft, BTEC First or General Diploma, RSA Diploma</a:t>
                      </a:r>
                      <a:endParaRPr lang="en-GB" sz="1400" b="0" i="0" u="none" strike="noStrike">
                        <a:solidFill>
                          <a:schemeClr val="tx1">
                            <a:lumMod val="65000"/>
                            <a:lumOff val="35000"/>
                          </a:schemeClr>
                        </a:solidFill>
                        <a:effectLst/>
                        <a:latin typeface="Arial" panose="020B0604020202020204" pitchFamily="34" charset="0"/>
                        <a:cs typeface="Arial" panose="020B0604020202020204" pitchFamily="34" charset="0"/>
                      </a:endParaRPr>
                    </a:p>
                  </a:txBody>
                  <a:tcPr marL="72000" marR="5508" marT="5508" marB="0" anchor="ctr">
                    <a:solidFill>
                      <a:schemeClr val="accent2">
                        <a:lumMod val="20000"/>
                        <a:lumOff val="80000"/>
                      </a:schemeClr>
                    </a:solidFill>
                  </a:tcPr>
                </a:tc>
                <a:extLst>
                  <a:ext uri="{0D108BD9-81ED-4DB2-BD59-A6C34878D82A}">
                    <a16:rowId xmlns:a16="http://schemas.microsoft.com/office/drawing/2014/main" val="3350115766"/>
                  </a:ext>
                </a:extLst>
              </a:tr>
              <a:tr h="468000">
                <a:tc>
                  <a:txBody>
                    <a:bodyPr/>
                    <a:lstStyle/>
                    <a:p>
                      <a:pPr algn="l" fontAlgn="b"/>
                      <a:r>
                        <a:rPr lang="en-GB" sz="1400" u="none" strike="noStrike">
                          <a:solidFill>
                            <a:schemeClr val="tx1">
                              <a:lumMod val="65000"/>
                              <a:lumOff val="35000"/>
                            </a:schemeClr>
                          </a:solidFill>
                          <a:effectLst/>
                          <a:latin typeface="Arial" panose="020B0604020202020204" pitchFamily="34" charset="0"/>
                          <a:cs typeface="Arial" panose="020B0604020202020204" pitchFamily="34" charset="0"/>
                        </a:rPr>
                        <a:t>Apprenticeship</a:t>
                      </a:r>
                      <a:endParaRPr lang="en-GB" sz="1400" b="0" i="0" u="none" strike="noStrike">
                        <a:solidFill>
                          <a:schemeClr val="tx1">
                            <a:lumMod val="65000"/>
                            <a:lumOff val="35000"/>
                          </a:schemeClr>
                        </a:solidFill>
                        <a:effectLst/>
                        <a:latin typeface="Arial" panose="020B0604020202020204" pitchFamily="34" charset="0"/>
                        <a:cs typeface="Arial" panose="020B0604020202020204" pitchFamily="34" charset="0"/>
                      </a:endParaRPr>
                    </a:p>
                  </a:txBody>
                  <a:tcPr marL="72000" marR="5508" marT="5508" marB="0" anchor="ctr">
                    <a:solidFill>
                      <a:schemeClr val="accent2">
                        <a:lumMod val="20000"/>
                        <a:lumOff val="80000"/>
                      </a:schemeClr>
                    </a:solidFill>
                  </a:tcPr>
                </a:tc>
                <a:extLst>
                  <a:ext uri="{0D108BD9-81ED-4DB2-BD59-A6C34878D82A}">
                    <a16:rowId xmlns:a16="http://schemas.microsoft.com/office/drawing/2014/main" val="681330425"/>
                  </a:ext>
                </a:extLst>
              </a:tr>
              <a:tr h="811389">
                <a:tc>
                  <a:txBody>
                    <a:bodyPr/>
                    <a:lstStyle/>
                    <a:p>
                      <a:pPr algn="l" fontAlgn="b"/>
                      <a:r>
                        <a:rPr lang="en-GB" sz="1400" u="none" strike="noStrike">
                          <a:solidFill>
                            <a:schemeClr val="tx1">
                              <a:lumMod val="65000"/>
                              <a:lumOff val="35000"/>
                            </a:schemeClr>
                          </a:solidFill>
                          <a:effectLst/>
                          <a:latin typeface="Arial" panose="020B0604020202020204" pitchFamily="34" charset="0"/>
                          <a:cs typeface="Arial" panose="020B0604020202020204" pitchFamily="34" charset="0"/>
                        </a:rPr>
                        <a:t>Level 3 qualifications: 2 or more A levels or VCEs, 4 or more AS levels, Higher School Certificate, Progression or Advanced Diploma, Welsh Baccalaureate Advance Diploma, NVQ level 3; Advanced GNVQ, City and Guilds Advanced Craft, ONC, OND, BTEC National, RSA Advanced Diploma</a:t>
                      </a:r>
                      <a:endParaRPr lang="en-GB" sz="1400" b="0" i="0" u="none" strike="noStrike">
                        <a:solidFill>
                          <a:schemeClr val="tx1">
                            <a:lumMod val="65000"/>
                            <a:lumOff val="35000"/>
                          </a:schemeClr>
                        </a:solidFill>
                        <a:effectLst/>
                        <a:latin typeface="Arial" panose="020B0604020202020204" pitchFamily="34" charset="0"/>
                        <a:cs typeface="Arial" panose="020B0604020202020204" pitchFamily="34" charset="0"/>
                      </a:endParaRPr>
                    </a:p>
                  </a:txBody>
                  <a:tcPr marL="72000" marR="5508" marT="5508" marB="0" anchor="ctr">
                    <a:solidFill>
                      <a:schemeClr val="accent2">
                        <a:lumMod val="20000"/>
                        <a:lumOff val="80000"/>
                      </a:schemeClr>
                    </a:solidFill>
                  </a:tcPr>
                </a:tc>
                <a:extLst>
                  <a:ext uri="{0D108BD9-81ED-4DB2-BD59-A6C34878D82A}">
                    <a16:rowId xmlns:a16="http://schemas.microsoft.com/office/drawing/2014/main" val="3667327067"/>
                  </a:ext>
                </a:extLst>
              </a:tr>
              <a:tr h="811389">
                <a:tc>
                  <a:txBody>
                    <a:bodyPr/>
                    <a:lstStyle/>
                    <a:p>
                      <a:pPr algn="l" fontAlgn="b"/>
                      <a:r>
                        <a:rPr lang="en-GB" sz="1400" u="none" strike="noStrike">
                          <a:solidFill>
                            <a:schemeClr val="tx1">
                              <a:lumMod val="65000"/>
                              <a:lumOff val="35000"/>
                            </a:schemeClr>
                          </a:solidFill>
                          <a:effectLst/>
                          <a:latin typeface="Arial" panose="020B0604020202020204" pitchFamily="34" charset="0"/>
                          <a:cs typeface="Arial" panose="020B0604020202020204" pitchFamily="34" charset="0"/>
                        </a:rPr>
                        <a:t>Level 4 qualifications or above: degree (BA, BSc), higher degree (MA, PhD, PGCE), NVQ level 4 to 5, HNC, HND, RSA Higher Diploma, BTEC Higher level, professional qualifications (for example, teaching, nursing, accountancy)</a:t>
                      </a:r>
                      <a:endParaRPr lang="en-GB" sz="1400" b="0" i="0" u="none" strike="noStrike">
                        <a:solidFill>
                          <a:schemeClr val="tx1">
                            <a:lumMod val="65000"/>
                            <a:lumOff val="35000"/>
                          </a:schemeClr>
                        </a:solidFill>
                        <a:effectLst/>
                        <a:latin typeface="Arial" panose="020B0604020202020204" pitchFamily="34" charset="0"/>
                        <a:cs typeface="Arial" panose="020B0604020202020204" pitchFamily="34" charset="0"/>
                      </a:endParaRPr>
                    </a:p>
                  </a:txBody>
                  <a:tcPr marL="72000" marR="5508" marT="5508" marB="0" anchor="ctr">
                    <a:solidFill>
                      <a:schemeClr val="accent2">
                        <a:lumMod val="20000"/>
                        <a:lumOff val="80000"/>
                      </a:schemeClr>
                    </a:solidFill>
                  </a:tcPr>
                </a:tc>
                <a:extLst>
                  <a:ext uri="{0D108BD9-81ED-4DB2-BD59-A6C34878D82A}">
                    <a16:rowId xmlns:a16="http://schemas.microsoft.com/office/drawing/2014/main" val="3376999566"/>
                  </a:ext>
                </a:extLst>
              </a:tr>
              <a:tr h="468000">
                <a:tc>
                  <a:txBody>
                    <a:bodyPr/>
                    <a:lstStyle/>
                    <a:p>
                      <a:pPr algn="l" fontAlgn="b"/>
                      <a:r>
                        <a:rPr lang="en-GB" sz="1400" u="none" strike="noStrike">
                          <a:solidFill>
                            <a:schemeClr val="tx1">
                              <a:lumMod val="65000"/>
                              <a:lumOff val="35000"/>
                            </a:schemeClr>
                          </a:solidFill>
                          <a:effectLst/>
                          <a:latin typeface="Arial" panose="020B0604020202020204" pitchFamily="34" charset="0"/>
                          <a:cs typeface="Arial" panose="020B0604020202020204" pitchFamily="34" charset="0"/>
                        </a:rPr>
                        <a:t>Prefer not to say</a:t>
                      </a:r>
                      <a:endParaRPr lang="en-GB" sz="1400" b="0" i="0" u="none" strike="noStrike">
                        <a:solidFill>
                          <a:schemeClr val="tx1">
                            <a:lumMod val="65000"/>
                            <a:lumOff val="35000"/>
                          </a:schemeClr>
                        </a:solidFill>
                        <a:effectLst/>
                        <a:latin typeface="Arial" panose="020B0604020202020204" pitchFamily="34" charset="0"/>
                        <a:cs typeface="Arial" panose="020B0604020202020204" pitchFamily="34" charset="0"/>
                      </a:endParaRPr>
                    </a:p>
                  </a:txBody>
                  <a:tcPr marL="72000" marR="5508" marT="5508" marB="0" anchor="ctr">
                    <a:solidFill>
                      <a:schemeClr val="accent2">
                        <a:lumMod val="20000"/>
                        <a:lumOff val="80000"/>
                      </a:schemeClr>
                    </a:solidFill>
                  </a:tcPr>
                </a:tc>
                <a:extLst>
                  <a:ext uri="{0D108BD9-81ED-4DB2-BD59-A6C34878D82A}">
                    <a16:rowId xmlns:a16="http://schemas.microsoft.com/office/drawing/2014/main" val="3378269969"/>
                  </a:ext>
                </a:extLst>
              </a:tr>
            </a:tbl>
          </a:graphicData>
        </a:graphic>
      </p:graphicFrame>
      <p:sp>
        <p:nvSpPr>
          <p:cNvPr id="2" name="Title 1">
            <a:extLst>
              <a:ext uri="{FF2B5EF4-FFF2-40B4-BE49-F238E27FC236}">
                <a16:creationId xmlns:a16="http://schemas.microsoft.com/office/drawing/2014/main" id="{61011551-8C25-0064-EEAE-4A42AF30C373}"/>
              </a:ext>
            </a:extLst>
          </p:cNvPr>
          <p:cNvSpPr>
            <a:spLocks noGrp="1"/>
          </p:cNvSpPr>
          <p:nvPr>
            <p:ph type="title"/>
          </p:nvPr>
        </p:nvSpPr>
        <p:spPr>
          <a:xfrm>
            <a:off x="390728" y="434669"/>
            <a:ext cx="8851502" cy="607641"/>
          </a:xfrm>
        </p:spPr>
        <p:txBody>
          <a:bodyPr>
            <a:normAutofit fontScale="90000"/>
          </a:bodyPr>
          <a:lstStyle/>
          <a:p>
            <a:r>
              <a:rPr lang="en-GB" sz="2800"/>
              <a:t>List of educational attainment levels residents could select in the survey</a:t>
            </a:r>
          </a:p>
        </p:txBody>
      </p:sp>
    </p:spTree>
    <p:extLst>
      <p:ext uri="{BB962C8B-B14F-4D97-AF65-F5344CB8AC3E}">
        <p14:creationId xmlns:p14="http://schemas.microsoft.com/office/powerpoint/2010/main" val="17724075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A7155-DB62-9101-C0DD-0AB7FBBE2C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2EF5E9-796A-DAF6-0A53-47384149809D}"/>
              </a:ext>
            </a:extLst>
          </p:cNvPr>
          <p:cNvSpPr>
            <a:spLocks noGrp="1"/>
          </p:cNvSpPr>
          <p:nvPr>
            <p:ph type="title"/>
          </p:nvPr>
        </p:nvSpPr>
        <p:spPr>
          <a:xfrm>
            <a:off x="166992" y="395758"/>
            <a:ext cx="8851502" cy="607641"/>
          </a:xfrm>
        </p:spPr>
        <p:txBody>
          <a:bodyPr>
            <a:normAutofit fontScale="90000"/>
          </a:bodyPr>
          <a:lstStyle/>
          <a:p>
            <a:r>
              <a:rPr lang="en-GB" sz="2800"/>
              <a:t>Residents’ reasons for feeling more neutral about their use of social media reflect both the positives and negatives of engaging with social media</a:t>
            </a:r>
          </a:p>
        </p:txBody>
      </p:sp>
      <p:sp>
        <p:nvSpPr>
          <p:cNvPr id="5" name="TextBox 4">
            <a:extLst>
              <a:ext uri="{FF2B5EF4-FFF2-40B4-BE49-F238E27FC236}">
                <a16:creationId xmlns:a16="http://schemas.microsoft.com/office/drawing/2014/main" id="{D8910798-F6C1-C4EC-BA14-6C806C3A4718}"/>
              </a:ext>
            </a:extLst>
          </p:cNvPr>
          <p:cNvSpPr txBox="1"/>
          <p:nvPr/>
        </p:nvSpPr>
        <p:spPr>
          <a:xfrm>
            <a:off x="1900518" y="6294826"/>
            <a:ext cx="8601917"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Q4. Please can you explain your answer?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Unweighted sample base: 892 </a:t>
            </a: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those who were neutral about time spent on social media and answered the question</a:t>
            </a: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Showing responses provided by &gt;2% of respondents </a:t>
            </a:r>
          </a:p>
        </p:txBody>
      </p:sp>
      <p:graphicFrame>
        <p:nvGraphicFramePr>
          <p:cNvPr id="10" name="Content Placeholder 5">
            <a:extLst>
              <a:ext uri="{FF2B5EF4-FFF2-40B4-BE49-F238E27FC236}">
                <a16:creationId xmlns:a16="http://schemas.microsoft.com/office/drawing/2014/main" id="{1DA7491F-C229-5F42-0608-B72801B923EA}"/>
              </a:ext>
            </a:extLst>
          </p:cNvPr>
          <p:cNvGraphicFramePr>
            <a:graphicFrameLocks noGrp="1"/>
          </p:cNvGraphicFramePr>
          <p:nvPr>
            <p:ph idx="1"/>
          </p:nvPr>
        </p:nvGraphicFramePr>
        <p:xfrm>
          <a:off x="371054" y="1551710"/>
          <a:ext cx="9030749" cy="44242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58355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C8CB1-CFCD-E574-DADF-CBE1ECD1D678}"/>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F57F51F9-3AC4-A377-450A-DA7E5AB2E6F6}"/>
              </a:ext>
            </a:extLst>
          </p:cNvPr>
          <p:cNvSpPr txBox="1"/>
          <p:nvPr/>
        </p:nvSpPr>
        <p:spPr>
          <a:xfrm>
            <a:off x="3700732" y="6411689"/>
            <a:ext cx="6879458"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Q5. During an average month, how many hours do you spend on each of the following activities?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Unweighted sample bases in chart parentheses</a:t>
            </a:r>
          </a:p>
        </p:txBody>
      </p:sp>
      <p:sp>
        <p:nvSpPr>
          <p:cNvPr id="18" name="Title 1">
            <a:extLst>
              <a:ext uri="{FF2B5EF4-FFF2-40B4-BE49-F238E27FC236}">
                <a16:creationId xmlns:a16="http://schemas.microsoft.com/office/drawing/2014/main" id="{F5AFD2AA-85FF-7F20-3243-84DCE8DCAE53}"/>
              </a:ext>
            </a:extLst>
          </p:cNvPr>
          <p:cNvSpPr txBox="1">
            <a:spLocks/>
          </p:cNvSpPr>
          <p:nvPr/>
        </p:nvSpPr>
        <p:spPr>
          <a:xfrm>
            <a:off x="166992" y="302305"/>
            <a:ext cx="9049436" cy="6076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500" b="1" i="0" u="none" strike="noStrike" kern="1200" cap="none" spc="0" normalizeH="0" baseline="0" noProof="0">
                <a:ln>
                  <a:noFill/>
                </a:ln>
                <a:solidFill>
                  <a:srgbClr val="EE7624"/>
                </a:solidFill>
                <a:effectLst/>
                <a:uLnTx/>
                <a:uFillTx/>
                <a:latin typeface="Arial" panose="020B0604020202020204" pitchFamily="34" charset="0"/>
                <a:ea typeface="+mj-ea"/>
                <a:cs typeface="Arial" panose="020B0604020202020204" pitchFamily="34" charset="0"/>
              </a:rPr>
              <a:t>More time spent involved with faith activities, generates more positive sentiment about social life</a:t>
            </a:r>
          </a:p>
        </p:txBody>
      </p:sp>
      <p:sp>
        <p:nvSpPr>
          <p:cNvPr id="19" name="TextBox 18">
            <a:extLst>
              <a:ext uri="{FF2B5EF4-FFF2-40B4-BE49-F238E27FC236}">
                <a16:creationId xmlns:a16="http://schemas.microsoft.com/office/drawing/2014/main" id="{7324D2C0-E49B-17AB-0ADA-4C970B2272E5}"/>
              </a:ext>
            </a:extLst>
          </p:cNvPr>
          <p:cNvSpPr txBox="1"/>
          <p:nvPr/>
        </p:nvSpPr>
        <p:spPr>
          <a:xfrm>
            <a:off x="166993" y="977611"/>
            <a:ext cx="92679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There are some similar trends around residents with certain characteristics experiencing greater barriers to spending time on religious activities </a:t>
            </a:r>
          </a:p>
        </p:txBody>
      </p:sp>
      <p:sp>
        <p:nvSpPr>
          <p:cNvPr id="3" name="TextBox 2">
            <a:extLst>
              <a:ext uri="{FF2B5EF4-FFF2-40B4-BE49-F238E27FC236}">
                <a16:creationId xmlns:a16="http://schemas.microsoft.com/office/drawing/2014/main" id="{19D1DE97-85A0-BEBD-2FC1-4D46B2AFA10F}"/>
              </a:ext>
            </a:extLst>
          </p:cNvPr>
          <p:cNvSpPr txBox="1"/>
          <p:nvPr/>
        </p:nvSpPr>
        <p:spPr>
          <a:xfrm>
            <a:off x="520081" y="4177663"/>
            <a:ext cx="141670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2"/>
                </a:solidFill>
                <a:effectLst/>
                <a:uLnTx/>
                <a:uFillTx/>
                <a:latin typeface="Arial" panose="020B0604020202020204" pitchFamily="34" charset="0"/>
                <a:ea typeface="+mn-ea"/>
                <a:cs typeface="+mn-cs"/>
              </a:rPr>
              <a:t>Faith – e.g. attending a place of worship group</a:t>
            </a:r>
            <a:endParaRPr kumimoji="0" lang="en-GB" sz="1200" b="1" i="0" u="none" strike="noStrike" kern="1200" cap="none" spc="0" normalizeH="0" baseline="0" noProof="0">
              <a:ln>
                <a:noFill/>
              </a:ln>
              <a:solidFill>
                <a:schemeClr val="accent2"/>
              </a:solidFill>
              <a:effectLst/>
              <a:uLnTx/>
              <a:uFillTx/>
              <a:latin typeface="Arial" panose="020B0604020202020204" pitchFamily="34" charset="0"/>
              <a:ea typeface="+mn-ea"/>
              <a:cs typeface="+mn-cs"/>
            </a:endParaRPr>
          </a:p>
        </p:txBody>
      </p:sp>
      <p:grpSp>
        <p:nvGrpSpPr>
          <p:cNvPr id="12" name="Group 11">
            <a:extLst>
              <a:ext uri="{FF2B5EF4-FFF2-40B4-BE49-F238E27FC236}">
                <a16:creationId xmlns:a16="http://schemas.microsoft.com/office/drawing/2014/main" id="{9F0CE428-113B-A9AB-C7A6-236703622CD2}"/>
              </a:ext>
            </a:extLst>
          </p:cNvPr>
          <p:cNvGrpSpPr/>
          <p:nvPr/>
        </p:nvGrpSpPr>
        <p:grpSpPr>
          <a:xfrm>
            <a:off x="695821" y="3158604"/>
            <a:ext cx="1065229" cy="1020791"/>
            <a:chOff x="2252051" y="1337762"/>
            <a:chExt cx="1065229" cy="1020791"/>
          </a:xfrm>
          <a:solidFill>
            <a:schemeClr val="accent2"/>
          </a:solidFill>
        </p:grpSpPr>
        <p:sp>
          <p:nvSpPr>
            <p:cNvPr id="2" name="Oval 1">
              <a:extLst>
                <a:ext uri="{FF2B5EF4-FFF2-40B4-BE49-F238E27FC236}">
                  <a16:creationId xmlns:a16="http://schemas.microsoft.com/office/drawing/2014/main" id="{C6BDF844-812A-041C-C84A-FE2E6B25348C}"/>
                </a:ext>
                <a:ext uri="{C183D7F6-B498-43B3-948B-1728B52AA6E4}">
                  <adec:decorative xmlns:adec="http://schemas.microsoft.com/office/drawing/2017/decorative" val="1"/>
                </a:ext>
              </a:extLst>
            </p:cNvPr>
            <p:cNvSpPr/>
            <p:nvPr/>
          </p:nvSpPr>
          <p:spPr>
            <a:xfrm>
              <a:off x="2252051" y="1337762"/>
              <a:ext cx="1065229" cy="102079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Cheers with solid fill">
              <a:extLst>
                <a:ext uri="{FF2B5EF4-FFF2-40B4-BE49-F238E27FC236}">
                  <a16:creationId xmlns:a16="http://schemas.microsoft.com/office/drawing/2014/main" id="{0341B0CF-6ABC-8F34-1F46-594E0B5B6D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72173" y="1522937"/>
              <a:ext cx="624984" cy="624984"/>
            </a:xfrm>
            <a:prstGeom prst="rect">
              <a:avLst/>
            </a:prstGeom>
          </p:spPr>
        </p:pic>
      </p:grpSp>
      <p:graphicFrame>
        <p:nvGraphicFramePr>
          <p:cNvPr id="16" name="Content Placeholder 5">
            <a:extLst>
              <a:ext uri="{FF2B5EF4-FFF2-40B4-BE49-F238E27FC236}">
                <a16:creationId xmlns:a16="http://schemas.microsoft.com/office/drawing/2014/main" id="{B60D7814-2460-DA1A-D9BA-0F40784445E0}"/>
              </a:ext>
            </a:extLst>
          </p:cNvPr>
          <p:cNvGraphicFramePr>
            <a:graphicFrameLocks/>
          </p:cNvGraphicFramePr>
          <p:nvPr>
            <p:extLst>
              <p:ext uri="{D42A27DB-BD31-4B8C-83A1-F6EECF244321}">
                <p14:modId xmlns:p14="http://schemas.microsoft.com/office/powerpoint/2010/main" val="3045966200"/>
              </p:ext>
            </p:extLst>
          </p:nvPr>
        </p:nvGraphicFramePr>
        <p:xfrm>
          <a:off x="1652484" y="2932486"/>
          <a:ext cx="9412680" cy="219262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6CFC9852-FC9A-A8A8-F5C1-2933F0EA35AD}"/>
              </a:ext>
            </a:extLst>
          </p:cNvPr>
          <p:cNvSpPr txBox="1"/>
          <p:nvPr/>
        </p:nvSpPr>
        <p:spPr>
          <a:xfrm>
            <a:off x="3948549" y="2706922"/>
            <a:ext cx="482055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Showing average hours per month spent doing this activity</a:t>
            </a:r>
          </a:p>
        </p:txBody>
      </p:sp>
    </p:spTree>
    <p:extLst>
      <p:ext uri="{BB962C8B-B14F-4D97-AF65-F5344CB8AC3E}">
        <p14:creationId xmlns:p14="http://schemas.microsoft.com/office/powerpoint/2010/main" val="25595095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C391F-7349-DD0F-E130-4A02A16222D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74B13DA9-F0A7-94E0-B8C9-0CED04C942AB}"/>
              </a:ext>
            </a:extLst>
          </p:cNvPr>
          <p:cNvSpPr txBox="1"/>
          <p:nvPr/>
        </p:nvSpPr>
        <p:spPr>
          <a:xfrm>
            <a:off x="3700732" y="6411689"/>
            <a:ext cx="6879458"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Q5. During an average month, how many hours do you spend on each of the following activities?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Unweighted sample bases in chart parentheses</a:t>
            </a:r>
          </a:p>
        </p:txBody>
      </p:sp>
      <p:sp>
        <p:nvSpPr>
          <p:cNvPr id="18" name="Title 1">
            <a:extLst>
              <a:ext uri="{FF2B5EF4-FFF2-40B4-BE49-F238E27FC236}">
                <a16:creationId xmlns:a16="http://schemas.microsoft.com/office/drawing/2014/main" id="{93AF67E6-28BE-5166-737C-38D93F97BA5A}"/>
              </a:ext>
            </a:extLst>
          </p:cNvPr>
          <p:cNvSpPr txBox="1">
            <a:spLocks/>
          </p:cNvSpPr>
          <p:nvPr/>
        </p:nvSpPr>
        <p:spPr>
          <a:xfrm>
            <a:off x="283726" y="548707"/>
            <a:ext cx="9049436" cy="6076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500" b="1" i="0" u="none" strike="noStrike" kern="1200" cap="none" spc="0" normalizeH="0" baseline="0" noProof="0">
                <a:ln>
                  <a:noFill/>
                </a:ln>
                <a:solidFill>
                  <a:srgbClr val="EE7624"/>
                </a:solidFill>
                <a:effectLst/>
                <a:uLnTx/>
                <a:uFillTx/>
                <a:latin typeface="Arial" panose="020B0604020202020204" pitchFamily="34" charset="0"/>
                <a:ea typeface="+mj-ea"/>
                <a:cs typeface="Arial" panose="020B0604020202020204" pitchFamily="34" charset="0"/>
              </a:rPr>
              <a:t>More time spent on learning and personal development, generates more positive feelings about social life</a:t>
            </a:r>
          </a:p>
        </p:txBody>
      </p:sp>
      <p:graphicFrame>
        <p:nvGraphicFramePr>
          <p:cNvPr id="16" name="Content Placeholder 5">
            <a:extLst>
              <a:ext uri="{FF2B5EF4-FFF2-40B4-BE49-F238E27FC236}">
                <a16:creationId xmlns:a16="http://schemas.microsoft.com/office/drawing/2014/main" id="{D240B152-0F51-C759-CF7D-6B6BCBC0213A}"/>
              </a:ext>
            </a:extLst>
          </p:cNvPr>
          <p:cNvGraphicFramePr>
            <a:graphicFrameLocks/>
          </p:cNvGraphicFramePr>
          <p:nvPr>
            <p:extLst>
              <p:ext uri="{D42A27DB-BD31-4B8C-83A1-F6EECF244321}">
                <p14:modId xmlns:p14="http://schemas.microsoft.com/office/powerpoint/2010/main" val="2777199140"/>
              </p:ext>
            </p:extLst>
          </p:nvPr>
        </p:nvGraphicFramePr>
        <p:xfrm>
          <a:off x="1652484" y="2950075"/>
          <a:ext cx="9412680" cy="219262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7A6F423-9102-10C2-8607-AF068A0836EC}"/>
              </a:ext>
            </a:extLst>
          </p:cNvPr>
          <p:cNvSpPr txBox="1"/>
          <p:nvPr/>
        </p:nvSpPr>
        <p:spPr>
          <a:xfrm>
            <a:off x="366154" y="4451283"/>
            <a:ext cx="141670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Learning or Personal development </a:t>
            </a:r>
          </a:p>
        </p:txBody>
      </p:sp>
      <p:grpSp>
        <p:nvGrpSpPr>
          <p:cNvPr id="7" name="Group 6">
            <a:extLst>
              <a:ext uri="{FF2B5EF4-FFF2-40B4-BE49-F238E27FC236}">
                <a16:creationId xmlns:a16="http://schemas.microsoft.com/office/drawing/2014/main" id="{D0311A9B-D880-05ED-DC19-143441A99B33}"/>
              </a:ext>
            </a:extLst>
          </p:cNvPr>
          <p:cNvGrpSpPr/>
          <p:nvPr/>
        </p:nvGrpSpPr>
        <p:grpSpPr>
          <a:xfrm>
            <a:off x="541894" y="3314530"/>
            <a:ext cx="1065229" cy="1020791"/>
            <a:chOff x="121731" y="4450209"/>
            <a:chExt cx="1065229" cy="1020791"/>
          </a:xfrm>
          <a:solidFill>
            <a:schemeClr val="accent2"/>
          </a:solidFill>
        </p:grpSpPr>
        <p:sp>
          <p:nvSpPr>
            <p:cNvPr id="4" name="Oval 3">
              <a:extLst>
                <a:ext uri="{FF2B5EF4-FFF2-40B4-BE49-F238E27FC236}">
                  <a16:creationId xmlns:a16="http://schemas.microsoft.com/office/drawing/2014/main" id="{85E0EEBD-3F91-29DA-0003-DACCBC374A3D}"/>
                </a:ext>
                <a:ext uri="{C183D7F6-B498-43B3-948B-1728B52AA6E4}">
                  <adec:decorative xmlns:adec="http://schemas.microsoft.com/office/drawing/2017/decorative" val="1"/>
                </a:ext>
              </a:extLst>
            </p:cNvPr>
            <p:cNvSpPr/>
            <p:nvPr/>
          </p:nvSpPr>
          <p:spPr>
            <a:xfrm>
              <a:off x="121731" y="4450209"/>
              <a:ext cx="1065229" cy="102079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Idea with solid fill">
              <a:extLst>
                <a:ext uri="{FF2B5EF4-FFF2-40B4-BE49-F238E27FC236}">
                  <a16:creationId xmlns:a16="http://schemas.microsoft.com/office/drawing/2014/main" id="{E1AF565E-ADE7-81D8-7C29-EACC92CBE5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8788" y="4590177"/>
              <a:ext cx="751114" cy="751114"/>
            </a:xfrm>
            <a:prstGeom prst="rect">
              <a:avLst/>
            </a:prstGeom>
          </p:spPr>
        </p:pic>
      </p:grpSp>
      <p:sp>
        <p:nvSpPr>
          <p:cNvPr id="9" name="TextBox 8">
            <a:extLst>
              <a:ext uri="{FF2B5EF4-FFF2-40B4-BE49-F238E27FC236}">
                <a16:creationId xmlns:a16="http://schemas.microsoft.com/office/drawing/2014/main" id="{D4A9B180-5E5D-2B22-A0A4-26F79BB6FFBA}"/>
              </a:ext>
            </a:extLst>
          </p:cNvPr>
          <p:cNvSpPr txBox="1"/>
          <p:nvPr/>
        </p:nvSpPr>
        <p:spPr>
          <a:xfrm>
            <a:off x="3948549" y="2733747"/>
            <a:ext cx="482055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Showing average hours per month spent doing this activity</a:t>
            </a:r>
          </a:p>
        </p:txBody>
      </p:sp>
      <p:sp>
        <p:nvSpPr>
          <p:cNvPr id="3" name="TextBox 2">
            <a:extLst>
              <a:ext uri="{FF2B5EF4-FFF2-40B4-BE49-F238E27FC236}">
                <a16:creationId xmlns:a16="http://schemas.microsoft.com/office/drawing/2014/main" id="{BE46FCA6-4C4E-374F-20C3-B67D74A1C191}"/>
              </a:ext>
            </a:extLst>
          </p:cNvPr>
          <p:cNvSpPr txBox="1"/>
          <p:nvPr/>
        </p:nvSpPr>
        <p:spPr>
          <a:xfrm>
            <a:off x="283726" y="1269442"/>
            <a:ext cx="92679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There are some similar trends around residents with certain characteristics experiencing greater barriers to spending time on learning and personal development</a:t>
            </a:r>
          </a:p>
        </p:txBody>
      </p:sp>
    </p:spTree>
    <p:extLst>
      <p:ext uri="{BB962C8B-B14F-4D97-AF65-F5344CB8AC3E}">
        <p14:creationId xmlns:p14="http://schemas.microsoft.com/office/powerpoint/2010/main" val="7517468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2934E-E647-B978-13D0-69BACD701525}"/>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F25F33D-9E0E-F36E-5A92-176843416D45}"/>
              </a:ext>
            </a:extLst>
          </p:cNvPr>
          <p:cNvSpPr txBox="1"/>
          <p:nvPr/>
        </p:nvSpPr>
        <p:spPr>
          <a:xfrm>
            <a:off x="3700732" y="6411689"/>
            <a:ext cx="6879458"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Q5. During an average month, how many hours do you spend on each of the following activities?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Unweighted sample bases in chart parentheses</a:t>
            </a:r>
          </a:p>
        </p:txBody>
      </p:sp>
      <p:sp>
        <p:nvSpPr>
          <p:cNvPr id="18" name="Title 1">
            <a:extLst>
              <a:ext uri="{FF2B5EF4-FFF2-40B4-BE49-F238E27FC236}">
                <a16:creationId xmlns:a16="http://schemas.microsoft.com/office/drawing/2014/main" id="{7A762F07-05F1-5A66-091B-25B94F99CC4E}"/>
              </a:ext>
            </a:extLst>
          </p:cNvPr>
          <p:cNvSpPr txBox="1">
            <a:spLocks/>
          </p:cNvSpPr>
          <p:nvPr/>
        </p:nvSpPr>
        <p:spPr>
          <a:xfrm>
            <a:off x="213173" y="548707"/>
            <a:ext cx="9049436" cy="6076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500" b="1" i="0" u="none" strike="noStrike" kern="1200" cap="none" spc="0" normalizeH="0" baseline="0" noProof="0">
                <a:ln>
                  <a:noFill/>
                </a:ln>
                <a:solidFill>
                  <a:srgbClr val="EE7624"/>
                </a:solidFill>
                <a:effectLst/>
                <a:uLnTx/>
                <a:uFillTx/>
                <a:latin typeface="Arial" panose="020B0604020202020204" pitchFamily="34" charset="0"/>
                <a:ea typeface="+mj-ea"/>
                <a:cs typeface="Arial" panose="020B0604020202020204" pitchFamily="34" charset="0"/>
              </a:rPr>
              <a:t>More time spent volunteering in the community leads to greater positive sentiment about social life </a:t>
            </a:r>
          </a:p>
        </p:txBody>
      </p:sp>
      <p:graphicFrame>
        <p:nvGraphicFramePr>
          <p:cNvPr id="16" name="Content Placeholder 5">
            <a:extLst>
              <a:ext uri="{FF2B5EF4-FFF2-40B4-BE49-F238E27FC236}">
                <a16:creationId xmlns:a16="http://schemas.microsoft.com/office/drawing/2014/main" id="{020D5C49-EC08-08A4-86F2-D94022C1F0CD}"/>
              </a:ext>
            </a:extLst>
          </p:cNvPr>
          <p:cNvGraphicFramePr>
            <a:graphicFrameLocks/>
          </p:cNvGraphicFramePr>
          <p:nvPr>
            <p:extLst>
              <p:ext uri="{D42A27DB-BD31-4B8C-83A1-F6EECF244321}">
                <p14:modId xmlns:p14="http://schemas.microsoft.com/office/powerpoint/2010/main" val="3657410460"/>
              </p:ext>
            </p:extLst>
          </p:nvPr>
        </p:nvGraphicFramePr>
        <p:xfrm>
          <a:off x="1652484" y="2210772"/>
          <a:ext cx="9412680" cy="219262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6F94589F-6E38-B51D-9F6E-3F26BEAF65E3}"/>
              </a:ext>
            </a:extLst>
          </p:cNvPr>
          <p:cNvSpPr txBox="1"/>
          <p:nvPr/>
        </p:nvSpPr>
        <p:spPr>
          <a:xfrm>
            <a:off x="3948549" y="1994444"/>
            <a:ext cx="482055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Showing average hours per month spent doing this activity</a:t>
            </a:r>
          </a:p>
        </p:txBody>
      </p:sp>
      <p:sp>
        <p:nvSpPr>
          <p:cNvPr id="3" name="TextBox 2">
            <a:extLst>
              <a:ext uri="{FF2B5EF4-FFF2-40B4-BE49-F238E27FC236}">
                <a16:creationId xmlns:a16="http://schemas.microsoft.com/office/drawing/2014/main" id="{7B31F259-CF2F-406C-A4D9-994E62199296}"/>
              </a:ext>
            </a:extLst>
          </p:cNvPr>
          <p:cNvSpPr txBox="1"/>
          <p:nvPr/>
        </p:nvSpPr>
        <p:spPr>
          <a:xfrm>
            <a:off x="347754" y="3495824"/>
            <a:ext cx="190041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Community and Volunteering </a:t>
            </a:r>
          </a:p>
        </p:txBody>
      </p:sp>
      <p:grpSp>
        <p:nvGrpSpPr>
          <p:cNvPr id="12" name="Group 11">
            <a:extLst>
              <a:ext uri="{FF2B5EF4-FFF2-40B4-BE49-F238E27FC236}">
                <a16:creationId xmlns:a16="http://schemas.microsoft.com/office/drawing/2014/main" id="{4281120B-8933-1377-9A4B-D059F4816DCB}"/>
              </a:ext>
            </a:extLst>
          </p:cNvPr>
          <p:cNvGrpSpPr/>
          <p:nvPr/>
        </p:nvGrpSpPr>
        <p:grpSpPr>
          <a:xfrm>
            <a:off x="710158" y="2416007"/>
            <a:ext cx="1065229" cy="1020791"/>
            <a:chOff x="146740" y="1931784"/>
            <a:chExt cx="1065229" cy="1020791"/>
          </a:xfrm>
          <a:solidFill>
            <a:schemeClr val="accent2"/>
          </a:solidFill>
        </p:grpSpPr>
        <p:sp>
          <p:nvSpPr>
            <p:cNvPr id="2" name="Oval 1">
              <a:extLst>
                <a:ext uri="{FF2B5EF4-FFF2-40B4-BE49-F238E27FC236}">
                  <a16:creationId xmlns:a16="http://schemas.microsoft.com/office/drawing/2014/main" id="{3844F4F3-1FCA-3EC5-23BA-EBED43D15D68}"/>
                </a:ext>
                <a:ext uri="{C183D7F6-B498-43B3-948B-1728B52AA6E4}">
                  <adec:decorative xmlns:adec="http://schemas.microsoft.com/office/drawing/2017/decorative" val="1"/>
                </a:ext>
              </a:extLst>
            </p:cNvPr>
            <p:cNvSpPr/>
            <p:nvPr/>
          </p:nvSpPr>
          <p:spPr>
            <a:xfrm>
              <a:off x="146740" y="1931784"/>
              <a:ext cx="1065229" cy="102079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Badge Heart with solid fill">
              <a:extLst>
                <a:ext uri="{FF2B5EF4-FFF2-40B4-BE49-F238E27FC236}">
                  <a16:creationId xmlns:a16="http://schemas.microsoft.com/office/drawing/2014/main" id="{0AC510B4-4262-D7A4-BEE8-81292DFE47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1214" y="2035758"/>
              <a:ext cx="816280" cy="816280"/>
            </a:xfrm>
            <a:prstGeom prst="rect">
              <a:avLst/>
            </a:prstGeom>
          </p:spPr>
        </p:pic>
      </p:grpSp>
      <p:graphicFrame>
        <p:nvGraphicFramePr>
          <p:cNvPr id="13" name="Table 12">
            <a:extLst>
              <a:ext uri="{FF2B5EF4-FFF2-40B4-BE49-F238E27FC236}">
                <a16:creationId xmlns:a16="http://schemas.microsoft.com/office/drawing/2014/main" id="{43727004-5C9A-C145-4F2E-D2D627026C12}"/>
              </a:ext>
            </a:extLst>
          </p:cNvPr>
          <p:cNvGraphicFramePr>
            <a:graphicFrameLocks noGrp="1"/>
          </p:cNvGraphicFramePr>
          <p:nvPr>
            <p:extLst>
              <p:ext uri="{D42A27DB-BD31-4B8C-83A1-F6EECF244321}">
                <p14:modId xmlns:p14="http://schemas.microsoft.com/office/powerpoint/2010/main" val="1479815105"/>
              </p:ext>
            </p:extLst>
          </p:nvPr>
        </p:nvGraphicFramePr>
        <p:xfrm>
          <a:off x="834632" y="5065998"/>
          <a:ext cx="4455718" cy="971286"/>
        </p:xfrm>
        <a:graphic>
          <a:graphicData uri="http://schemas.openxmlformats.org/drawingml/2006/table">
            <a:tbl>
              <a:tblPr firstRow="1" bandRow="1">
                <a:tableStyleId>{69C7853C-536D-4A76-A0AE-DD22124D55A5}</a:tableStyleId>
              </a:tblPr>
              <a:tblGrid>
                <a:gridCol w="4455718">
                  <a:extLst>
                    <a:ext uri="{9D8B030D-6E8A-4147-A177-3AD203B41FA5}">
                      <a16:colId xmlns:a16="http://schemas.microsoft.com/office/drawing/2014/main" val="865011794"/>
                    </a:ext>
                  </a:extLst>
                </a:gridCol>
              </a:tblGrid>
              <a:tr h="259381">
                <a:tc>
                  <a:txBody>
                    <a:bodyPr/>
                    <a:lstStyle/>
                    <a:p>
                      <a:pPr algn="ctr"/>
                      <a:r>
                        <a:rPr lang="en-GB" sz="1600" dirty="0">
                          <a:latin typeface="Arial" panose="020B0604020202020204" pitchFamily="34" charset="0"/>
                          <a:cs typeface="Arial" panose="020B0604020202020204" pitchFamily="34" charset="0"/>
                        </a:rPr>
                        <a:t>Other notable differences</a:t>
                      </a:r>
                    </a:p>
                  </a:txBody>
                  <a:tcPr anchor="ctr"/>
                </a:tc>
                <a:extLst>
                  <a:ext uri="{0D108BD9-81ED-4DB2-BD59-A6C34878D82A}">
                    <a16:rowId xmlns:a16="http://schemas.microsoft.com/office/drawing/2014/main" val="3043988852"/>
                  </a:ext>
                </a:extLst>
              </a:tr>
              <a:tr h="63600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solidFill>
                            <a:schemeClr val="tx1">
                              <a:lumMod val="65000"/>
                              <a:lumOff val="35000"/>
                            </a:schemeClr>
                          </a:solidFill>
                          <a:latin typeface="Arial" panose="020B0604020202020204" pitchFamily="34" charset="0"/>
                          <a:cs typeface="Arial" panose="020B0604020202020204" pitchFamily="34" charset="0"/>
                        </a:rPr>
                        <a:t>Females (1.5 hours) vs males (2 hours)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solidFill>
                            <a:schemeClr val="tx1">
                              <a:lumMod val="65000"/>
                              <a:lumOff val="35000"/>
                            </a:schemeClr>
                          </a:solidFill>
                          <a:latin typeface="Arial" panose="020B0604020202020204" pitchFamily="34" charset="0"/>
                          <a:cs typeface="Arial" panose="020B0604020202020204" pitchFamily="34" charset="0"/>
                        </a:rPr>
                        <a:t>Not degree educated (1) vs degree educated (2)</a:t>
                      </a:r>
                    </a:p>
                  </a:txBody>
                  <a:tcPr>
                    <a:solidFill>
                      <a:schemeClr val="bg2">
                        <a:alpha val="40000"/>
                      </a:schemeClr>
                    </a:solidFill>
                  </a:tcPr>
                </a:tc>
                <a:extLst>
                  <a:ext uri="{0D108BD9-81ED-4DB2-BD59-A6C34878D82A}">
                    <a16:rowId xmlns:a16="http://schemas.microsoft.com/office/drawing/2014/main" val="534658902"/>
                  </a:ext>
                </a:extLst>
              </a:tr>
            </a:tbl>
          </a:graphicData>
        </a:graphic>
      </p:graphicFrame>
    </p:spTree>
    <p:extLst>
      <p:ext uri="{BB962C8B-B14F-4D97-AF65-F5344CB8AC3E}">
        <p14:creationId xmlns:p14="http://schemas.microsoft.com/office/powerpoint/2010/main" val="39050370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20467-78C1-6516-04CF-222AF0632F68}"/>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46C72523-1BD6-5D1E-E2B1-364510BB4C76}"/>
              </a:ext>
            </a:extLst>
          </p:cNvPr>
          <p:cNvSpPr txBox="1"/>
          <p:nvPr/>
        </p:nvSpPr>
        <p:spPr>
          <a:xfrm>
            <a:off x="3700732" y="6411689"/>
            <a:ext cx="6879458"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Q5. During an average month, how many hours do you spend on each of the following activities?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Unweighted sample bases in chart parentheses</a:t>
            </a:r>
          </a:p>
        </p:txBody>
      </p:sp>
      <p:sp>
        <p:nvSpPr>
          <p:cNvPr id="18" name="Title 1">
            <a:extLst>
              <a:ext uri="{FF2B5EF4-FFF2-40B4-BE49-F238E27FC236}">
                <a16:creationId xmlns:a16="http://schemas.microsoft.com/office/drawing/2014/main" id="{25CE5155-D54A-5842-8E04-C5813C61DD22}"/>
              </a:ext>
            </a:extLst>
          </p:cNvPr>
          <p:cNvSpPr txBox="1">
            <a:spLocks/>
          </p:cNvSpPr>
          <p:nvPr/>
        </p:nvSpPr>
        <p:spPr>
          <a:xfrm>
            <a:off x="213173" y="548707"/>
            <a:ext cx="9049436" cy="6076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500" b="1" i="0" u="none" strike="noStrike" kern="1200" cap="none" spc="0" normalizeH="0" baseline="0" noProof="0">
                <a:ln>
                  <a:noFill/>
                </a:ln>
                <a:solidFill>
                  <a:srgbClr val="EE7624"/>
                </a:solidFill>
                <a:effectLst/>
                <a:uLnTx/>
                <a:uFillTx/>
                <a:latin typeface="Arial" panose="020B0604020202020204" pitchFamily="34" charset="0"/>
                <a:ea typeface="+mj-ea"/>
                <a:cs typeface="Arial" panose="020B0604020202020204" pitchFamily="34" charset="0"/>
              </a:rPr>
              <a:t>Those able to spend more time attending sports events, feel more positive about their social life</a:t>
            </a:r>
          </a:p>
        </p:txBody>
      </p:sp>
      <p:graphicFrame>
        <p:nvGraphicFramePr>
          <p:cNvPr id="16" name="Content Placeholder 5">
            <a:extLst>
              <a:ext uri="{FF2B5EF4-FFF2-40B4-BE49-F238E27FC236}">
                <a16:creationId xmlns:a16="http://schemas.microsoft.com/office/drawing/2014/main" id="{0F7934CC-8605-5D45-D052-020C12AFEF4A}"/>
              </a:ext>
            </a:extLst>
          </p:cNvPr>
          <p:cNvGraphicFramePr>
            <a:graphicFrameLocks/>
          </p:cNvGraphicFramePr>
          <p:nvPr>
            <p:extLst>
              <p:ext uri="{D42A27DB-BD31-4B8C-83A1-F6EECF244321}">
                <p14:modId xmlns:p14="http://schemas.microsoft.com/office/powerpoint/2010/main" val="1790096512"/>
              </p:ext>
            </p:extLst>
          </p:nvPr>
        </p:nvGraphicFramePr>
        <p:xfrm>
          <a:off x="1652484" y="2210772"/>
          <a:ext cx="9412680" cy="219262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F449CBC0-7DCE-2167-1C29-C88D3BCE9863}"/>
              </a:ext>
            </a:extLst>
          </p:cNvPr>
          <p:cNvSpPr txBox="1"/>
          <p:nvPr/>
        </p:nvSpPr>
        <p:spPr>
          <a:xfrm>
            <a:off x="3948549" y="1994444"/>
            <a:ext cx="482055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Showing average hours per month spent doing this activity</a:t>
            </a:r>
          </a:p>
        </p:txBody>
      </p:sp>
      <p:graphicFrame>
        <p:nvGraphicFramePr>
          <p:cNvPr id="13" name="Table 12">
            <a:extLst>
              <a:ext uri="{FF2B5EF4-FFF2-40B4-BE49-F238E27FC236}">
                <a16:creationId xmlns:a16="http://schemas.microsoft.com/office/drawing/2014/main" id="{DF4E9C78-A883-D43C-F87E-D06AB5E07B33}"/>
              </a:ext>
            </a:extLst>
          </p:cNvPr>
          <p:cNvGraphicFramePr>
            <a:graphicFrameLocks noGrp="1"/>
          </p:cNvGraphicFramePr>
          <p:nvPr>
            <p:extLst>
              <p:ext uri="{D42A27DB-BD31-4B8C-83A1-F6EECF244321}">
                <p14:modId xmlns:p14="http://schemas.microsoft.com/office/powerpoint/2010/main" val="1652725404"/>
              </p:ext>
            </p:extLst>
          </p:nvPr>
        </p:nvGraphicFramePr>
        <p:xfrm>
          <a:off x="4160152" y="4619727"/>
          <a:ext cx="4608947" cy="1493520"/>
        </p:xfrm>
        <a:graphic>
          <a:graphicData uri="http://schemas.openxmlformats.org/drawingml/2006/table">
            <a:tbl>
              <a:tblPr firstRow="1" bandRow="1">
                <a:tableStyleId>{69C7853C-536D-4A76-A0AE-DD22124D55A5}</a:tableStyleId>
              </a:tblPr>
              <a:tblGrid>
                <a:gridCol w="4608947">
                  <a:extLst>
                    <a:ext uri="{9D8B030D-6E8A-4147-A177-3AD203B41FA5}">
                      <a16:colId xmlns:a16="http://schemas.microsoft.com/office/drawing/2014/main" val="865011794"/>
                    </a:ext>
                  </a:extLst>
                </a:gridCol>
              </a:tblGrid>
              <a:tr h="259381">
                <a:tc>
                  <a:txBody>
                    <a:bodyPr/>
                    <a:lstStyle/>
                    <a:p>
                      <a:pPr algn="ctr"/>
                      <a:r>
                        <a:rPr lang="en-GB" sz="1600">
                          <a:latin typeface="Arial" panose="020B0604020202020204" pitchFamily="34" charset="0"/>
                          <a:cs typeface="Arial" panose="020B0604020202020204" pitchFamily="34" charset="0"/>
                        </a:rPr>
                        <a:t>Other notable differences</a:t>
                      </a:r>
                    </a:p>
                  </a:txBody>
                  <a:tcPr anchor="ctr"/>
                </a:tc>
                <a:extLst>
                  <a:ext uri="{0D108BD9-81ED-4DB2-BD59-A6C34878D82A}">
                    <a16:rowId xmlns:a16="http://schemas.microsoft.com/office/drawing/2014/main" val="3043988852"/>
                  </a:ext>
                </a:extLst>
              </a:tr>
              <a:tr h="63600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Females (1 hours) vs males (2 hours)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Aged 55+ (1) vs aged 18-54 (2)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Economically inactive (1) vs economically active (2)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Less than £30k income (1) vs £100k+ (4)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a:solidFill>
                            <a:schemeClr val="tx1">
                              <a:lumMod val="65000"/>
                              <a:lumOff val="35000"/>
                            </a:schemeClr>
                          </a:solidFill>
                          <a:latin typeface="Arial" panose="020B0604020202020204" pitchFamily="34" charset="0"/>
                          <a:cs typeface="Arial" panose="020B0604020202020204" pitchFamily="34" charset="0"/>
                        </a:rPr>
                        <a:t>Not degree educated (1) vs degree educated (2)</a:t>
                      </a:r>
                    </a:p>
                  </a:txBody>
                  <a:tcPr>
                    <a:solidFill>
                      <a:schemeClr val="bg2">
                        <a:alpha val="40000"/>
                      </a:schemeClr>
                    </a:solidFill>
                  </a:tcPr>
                </a:tc>
                <a:extLst>
                  <a:ext uri="{0D108BD9-81ED-4DB2-BD59-A6C34878D82A}">
                    <a16:rowId xmlns:a16="http://schemas.microsoft.com/office/drawing/2014/main" val="534658902"/>
                  </a:ext>
                </a:extLst>
              </a:tr>
            </a:tbl>
          </a:graphicData>
        </a:graphic>
      </p:graphicFrame>
      <p:sp>
        <p:nvSpPr>
          <p:cNvPr id="5" name="TextBox 4">
            <a:extLst>
              <a:ext uri="{FF2B5EF4-FFF2-40B4-BE49-F238E27FC236}">
                <a16:creationId xmlns:a16="http://schemas.microsoft.com/office/drawing/2014/main" id="{C87C3611-808B-0C2F-5741-9B340B1A9761}"/>
              </a:ext>
            </a:extLst>
          </p:cNvPr>
          <p:cNvSpPr txBox="1"/>
          <p:nvPr/>
        </p:nvSpPr>
        <p:spPr>
          <a:xfrm>
            <a:off x="339087" y="3529895"/>
            <a:ext cx="190041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2"/>
                </a:solidFill>
                <a:effectLst/>
                <a:uLnTx/>
                <a:uFillTx/>
                <a:latin typeface="Arial" panose="020B0604020202020204" pitchFamily="34" charset="0"/>
                <a:ea typeface="Arial" panose="020B0604020202020204" pitchFamily="34" charset="0"/>
                <a:cs typeface="+mn-cs"/>
              </a:rPr>
              <a:t>Attending a sports event as a spectator</a:t>
            </a:r>
            <a:endParaRPr kumimoji="0" lang="en-GB" sz="1200" b="1" i="0" u="none" strike="noStrike" kern="1200" cap="none" spc="0" normalizeH="0" baseline="0" noProof="0">
              <a:ln>
                <a:noFill/>
              </a:ln>
              <a:solidFill>
                <a:schemeClr val="accent2"/>
              </a:solidFill>
              <a:effectLst/>
              <a:uLnTx/>
              <a:uFillTx/>
              <a:latin typeface="Arial" panose="020B0604020202020204" pitchFamily="34" charset="0"/>
              <a:ea typeface="Arial" panose="020B060402020202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chemeClr val="accent2"/>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6B4457BB-2B4B-B4CF-CED0-2B62BE930931}"/>
              </a:ext>
            </a:extLst>
          </p:cNvPr>
          <p:cNvGrpSpPr/>
          <p:nvPr/>
        </p:nvGrpSpPr>
        <p:grpSpPr>
          <a:xfrm>
            <a:off x="756678" y="2408209"/>
            <a:ext cx="1065229" cy="1020791"/>
            <a:chOff x="701493" y="4233315"/>
            <a:chExt cx="1065229" cy="1020791"/>
          </a:xfrm>
          <a:solidFill>
            <a:schemeClr val="accent2"/>
          </a:solidFill>
        </p:grpSpPr>
        <p:sp>
          <p:nvSpPr>
            <p:cNvPr id="4" name="Oval 3">
              <a:extLst>
                <a:ext uri="{FF2B5EF4-FFF2-40B4-BE49-F238E27FC236}">
                  <a16:creationId xmlns:a16="http://schemas.microsoft.com/office/drawing/2014/main" id="{879A71EB-EC74-DA70-3D6C-7E4DC157D0A7}"/>
                </a:ext>
                <a:ext uri="{C183D7F6-B498-43B3-948B-1728B52AA6E4}">
                  <adec:decorative xmlns:adec="http://schemas.microsoft.com/office/drawing/2017/decorative" val="1"/>
                </a:ext>
              </a:extLst>
            </p:cNvPr>
            <p:cNvSpPr/>
            <p:nvPr/>
          </p:nvSpPr>
          <p:spPr>
            <a:xfrm>
              <a:off x="701493" y="4233315"/>
              <a:ext cx="1065229" cy="102079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Ticket with solid fill">
              <a:extLst>
                <a:ext uri="{FF2B5EF4-FFF2-40B4-BE49-F238E27FC236}">
                  <a16:creationId xmlns:a16="http://schemas.microsoft.com/office/drawing/2014/main" id="{B921B60F-5493-6ED3-98B4-50A64C56F2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2033" y="4377972"/>
              <a:ext cx="684149" cy="684149"/>
            </a:xfrm>
            <a:prstGeom prst="rect">
              <a:avLst/>
            </a:prstGeom>
          </p:spPr>
        </p:pic>
      </p:grpSp>
    </p:spTree>
    <p:extLst>
      <p:ext uri="{BB962C8B-B14F-4D97-AF65-F5344CB8AC3E}">
        <p14:creationId xmlns:p14="http://schemas.microsoft.com/office/powerpoint/2010/main" val="20650456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F779D-C46A-B874-32DE-25DFB0E5EA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6EA3FD-FB7B-F7AE-9053-F3E95A4137A3}"/>
              </a:ext>
            </a:extLst>
          </p:cNvPr>
          <p:cNvSpPr>
            <a:spLocks noGrp="1"/>
          </p:cNvSpPr>
          <p:nvPr>
            <p:ph type="title"/>
          </p:nvPr>
        </p:nvSpPr>
        <p:spPr>
          <a:xfrm>
            <a:off x="166992" y="126816"/>
            <a:ext cx="8383621" cy="607641"/>
          </a:xfrm>
        </p:spPr>
        <p:txBody>
          <a:bodyPr>
            <a:normAutofit fontScale="90000"/>
          </a:bodyPr>
          <a:lstStyle/>
          <a:p>
            <a:r>
              <a:rPr lang="en-GB" sz="2800"/>
              <a:t>Socialising, exercise and cultural activities are the most common social activities</a:t>
            </a:r>
          </a:p>
        </p:txBody>
      </p:sp>
      <p:sp>
        <p:nvSpPr>
          <p:cNvPr id="3" name="TextBox 2">
            <a:extLst>
              <a:ext uri="{FF2B5EF4-FFF2-40B4-BE49-F238E27FC236}">
                <a16:creationId xmlns:a16="http://schemas.microsoft.com/office/drawing/2014/main" id="{65D7D8FF-DEF8-5D96-1229-9AD5C1CE866D}"/>
              </a:ext>
            </a:extLst>
          </p:cNvPr>
          <p:cNvSpPr txBox="1"/>
          <p:nvPr/>
        </p:nvSpPr>
        <p:spPr>
          <a:xfrm>
            <a:off x="166992" y="811356"/>
            <a:ext cx="1003329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Around a third spend over ten hours with friends and family </a:t>
            </a:r>
          </a:p>
        </p:txBody>
      </p:sp>
      <p:sp>
        <p:nvSpPr>
          <p:cNvPr id="9" name="Oval 8">
            <a:extLst>
              <a:ext uri="{FF2B5EF4-FFF2-40B4-BE49-F238E27FC236}">
                <a16:creationId xmlns:a16="http://schemas.microsoft.com/office/drawing/2014/main" id="{03C298A1-19B1-8C6C-AECA-E42DB4F3959A}"/>
              </a:ext>
              <a:ext uri="{C183D7F6-B498-43B3-948B-1728B52AA6E4}">
                <adec:decorative xmlns:adec="http://schemas.microsoft.com/office/drawing/2017/decorative" val="1"/>
              </a:ext>
            </a:extLst>
          </p:cNvPr>
          <p:cNvSpPr/>
          <p:nvPr/>
        </p:nvSpPr>
        <p:spPr>
          <a:xfrm>
            <a:off x="222942" y="1612934"/>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010CCCFD-D34E-5E25-87BF-E8FEAD23E7B9}"/>
              </a:ext>
              <a:ext uri="{C183D7F6-B498-43B3-948B-1728B52AA6E4}">
                <adec:decorative xmlns:adec="http://schemas.microsoft.com/office/drawing/2017/decorative" val="1"/>
              </a:ext>
            </a:extLst>
          </p:cNvPr>
          <p:cNvSpPr/>
          <p:nvPr/>
        </p:nvSpPr>
        <p:spPr>
          <a:xfrm>
            <a:off x="175101" y="4031774"/>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1CBBB5FE-1EC9-B71B-13F7-A5DE22696497}"/>
              </a:ext>
            </a:extLst>
          </p:cNvPr>
          <p:cNvSpPr txBox="1"/>
          <p:nvPr/>
        </p:nvSpPr>
        <p:spPr>
          <a:xfrm>
            <a:off x="4735" y="5069140"/>
            <a:ext cx="141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E7624"/>
                </a:solidFill>
                <a:effectLst/>
                <a:uLnTx/>
                <a:uFillTx/>
                <a:latin typeface="Arial" panose="020B0604020202020204" pitchFamily="34" charset="0"/>
                <a:ea typeface="Aptos" panose="020B0004020202020204" pitchFamily="34" charset="0"/>
                <a:cs typeface="Arial" panose="020B0604020202020204" pitchFamily="34" charset="0"/>
              </a:rPr>
              <a:t>Cultural activities in person</a:t>
            </a:r>
            <a:endParaRPr kumimoji="0" lang="en-GB" sz="1200" b="0"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endParaRPr>
          </a:p>
        </p:txBody>
      </p:sp>
      <p:graphicFrame>
        <p:nvGraphicFramePr>
          <p:cNvPr id="6" name="Chart 5">
            <a:extLst>
              <a:ext uri="{FF2B5EF4-FFF2-40B4-BE49-F238E27FC236}">
                <a16:creationId xmlns:a16="http://schemas.microsoft.com/office/drawing/2014/main" id="{1DBA931C-DE9A-F1A2-7841-E00E0F079D8E}"/>
              </a:ext>
            </a:extLst>
          </p:cNvPr>
          <p:cNvGraphicFramePr/>
          <p:nvPr>
            <p:extLst>
              <p:ext uri="{D42A27DB-BD31-4B8C-83A1-F6EECF244321}">
                <p14:modId xmlns:p14="http://schemas.microsoft.com/office/powerpoint/2010/main" val="3974418300"/>
              </p:ext>
            </p:extLst>
          </p:nvPr>
        </p:nvGraphicFramePr>
        <p:xfrm>
          <a:off x="7480337" y="1755522"/>
          <a:ext cx="4372598" cy="17277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137662DC-C191-F08C-27CF-9CF9ECC5498D}"/>
              </a:ext>
            </a:extLst>
          </p:cNvPr>
          <p:cNvGraphicFramePr/>
          <p:nvPr>
            <p:extLst>
              <p:ext uri="{D42A27DB-BD31-4B8C-83A1-F6EECF244321}">
                <p14:modId xmlns:p14="http://schemas.microsoft.com/office/powerpoint/2010/main" val="2110411525"/>
              </p:ext>
            </p:extLst>
          </p:nvPr>
        </p:nvGraphicFramePr>
        <p:xfrm>
          <a:off x="7062099" y="4150786"/>
          <a:ext cx="4372598" cy="172771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266A0B1C-69EE-1708-195D-9D20B5FD90B5}"/>
              </a:ext>
            </a:extLst>
          </p:cNvPr>
          <p:cNvSpPr txBox="1"/>
          <p:nvPr/>
        </p:nvSpPr>
        <p:spPr>
          <a:xfrm>
            <a:off x="-30817" y="2694947"/>
            <a:ext cx="1795637"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E7624"/>
                </a:solidFill>
                <a:effectLst/>
                <a:uLnTx/>
                <a:uFillTx/>
                <a:latin typeface="Arial" panose="020B0604020202020204" pitchFamily="34" charset="0"/>
                <a:ea typeface="Aptos" panose="020B0004020202020204" pitchFamily="34" charset="0"/>
                <a:cs typeface="Arial" panose="020B0604020202020204" pitchFamily="34" charset="0"/>
              </a:rPr>
              <a:t>Socialising with friends and family in person</a:t>
            </a:r>
            <a:endParaRPr kumimoji="0" lang="en-GB" sz="1200" b="0"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endParaRPr>
          </a:p>
        </p:txBody>
      </p:sp>
      <p:pic>
        <p:nvPicPr>
          <p:cNvPr id="14" name="Graphic 13" descr="Boardroom with solid fill">
            <a:extLst>
              <a:ext uri="{FF2B5EF4-FFF2-40B4-BE49-F238E27FC236}">
                <a16:creationId xmlns:a16="http://schemas.microsoft.com/office/drawing/2014/main" id="{9D5B6321-5BE1-0BB0-C0AC-759BA3009D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9414" y="1694122"/>
            <a:ext cx="834558" cy="834558"/>
          </a:xfrm>
          <a:prstGeom prst="rect">
            <a:avLst/>
          </a:prstGeom>
        </p:spPr>
      </p:pic>
      <p:pic>
        <p:nvPicPr>
          <p:cNvPr id="23" name="Graphic 22" descr="Performance Curtains with solid fill">
            <a:extLst>
              <a:ext uri="{FF2B5EF4-FFF2-40B4-BE49-F238E27FC236}">
                <a16:creationId xmlns:a16="http://schemas.microsoft.com/office/drawing/2014/main" id="{CE54A422-F219-C348-1537-80E8BE879E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5183" y="4210630"/>
            <a:ext cx="649871" cy="649871"/>
          </a:xfrm>
          <a:prstGeom prst="rect">
            <a:avLst/>
          </a:prstGeom>
        </p:spPr>
      </p:pic>
      <p:sp>
        <p:nvSpPr>
          <p:cNvPr id="24" name="TextBox 23">
            <a:extLst>
              <a:ext uri="{FF2B5EF4-FFF2-40B4-BE49-F238E27FC236}">
                <a16:creationId xmlns:a16="http://schemas.microsoft.com/office/drawing/2014/main" id="{340E9674-B5A4-67A9-AF37-6C4C2552CE8B}"/>
              </a:ext>
            </a:extLst>
          </p:cNvPr>
          <p:cNvSpPr txBox="1"/>
          <p:nvPr/>
        </p:nvSpPr>
        <p:spPr>
          <a:xfrm>
            <a:off x="3700732" y="6411689"/>
            <a:ext cx="6879458"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Q5. During an average month, how many hours do you spend on each of the following activities?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Unweighted sample base: 2800</a:t>
            </a:r>
          </a:p>
        </p:txBody>
      </p:sp>
      <p:graphicFrame>
        <p:nvGraphicFramePr>
          <p:cNvPr id="5" name="Chart 4">
            <a:extLst>
              <a:ext uri="{FF2B5EF4-FFF2-40B4-BE49-F238E27FC236}">
                <a16:creationId xmlns:a16="http://schemas.microsoft.com/office/drawing/2014/main" id="{043C3928-25E2-DA31-FECD-20D45BB41BE5}"/>
              </a:ext>
            </a:extLst>
          </p:cNvPr>
          <p:cNvGraphicFramePr/>
          <p:nvPr>
            <p:extLst>
              <p:ext uri="{D42A27DB-BD31-4B8C-83A1-F6EECF244321}">
                <p14:modId xmlns:p14="http://schemas.microsoft.com/office/powerpoint/2010/main" val="2042905940"/>
              </p:ext>
            </p:extLst>
          </p:nvPr>
        </p:nvGraphicFramePr>
        <p:xfrm>
          <a:off x="1530313" y="1745182"/>
          <a:ext cx="4372598" cy="172771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 name="Chart 10">
            <a:extLst>
              <a:ext uri="{FF2B5EF4-FFF2-40B4-BE49-F238E27FC236}">
                <a16:creationId xmlns:a16="http://schemas.microsoft.com/office/drawing/2014/main" id="{01BF01ED-2B89-58C8-DC73-C5DD6DD733E7}"/>
              </a:ext>
            </a:extLst>
          </p:cNvPr>
          <p:cNvGraphicFramePr/>
          <p:nvPr>
            <p:extLst>
              <p:ext uri="{D42A27DB-BD31-4B8C-83A1-F6EECF244321}">
                <p14:modId xmlns:p14="http://schemas.microsoft.com/office/powerpoint/2010/main" val="2172354167"/>
              </p:ext>
            </p:extLst>
          </p:nvPr>
        </p:nvGraphicFramePr>
        <p:xfrm>
          <a:off x="1385462" y="4059989"/>
          <a:ext cx="4372598" cy="1727712"/>
        </p:xfrm>
        <a:graphic>
          <a:graphicData uri="http://schemas.openxmlformats.org/drawingml/2006/chart">
            <c:chart xmlns:c="http://schemas.openxmlformats.org/drawingml/2006/chart" xmlns:r="http://schemas.openxmlformats.org/officeDocument/2006/relationships" r:id="rId9"/>
          </a:graphicData>
        </a:graphic>
      </p:graphicFrame>
      <p:sp>
        <p:nvSpPr>
          <p:cNvPr id="20" name="Oval 19">
            <a:extLst>
              <a:ext uri="{FF2B5EF4-FFF2-40B4-BE49-F238E27FC236}">
                <a16:creationId xmlns:a16="http://schemas.microsoft.com/office/drawing/2014/main" id="{95547A86-0D8C-F1E5-8FF9-6DBE05343527}"/>
              </a:ext>
              <a:ext uri="{C183D7F6-B498-43B3-948B-1728B52AA6E4}">
                <adec:decorative xmlns:adec="http://schemas.microsoft.com/office/drawing/2017/decorative" val="1"/>
              </a:ext>
            </a:extLst>
          </p:cNvPr>
          <p:cNvSpPr/>
          <p:nvPr/>
        </p:nvSpPr>
        <p:spPr>
          <a:xfrm>
            <a:off x="5975036" y="4145913"/>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64C5725-4254-FD5A-7C32-627731C0E929}"/>
              </a:ext>
            </a:extLst>
          </p:cNvPr>
          <p:cNvSpPr txBox="1"/>
          <p:nvPr/>
        </p:nvSpPr>
        <p:spPr>
          <a:xfrm>
            <a:off x="5735923" y="5164972"/>
            <a:ext cx="1416709"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E7624"/>
                </a:solidFill>
                <a:effectLst/>
                <a:uLnTx/>
                <a:uFillTx/>
                <a:latin typeface="Arial" panose="020B0604020202020204" pitchFamily="34" charset="0"/>
                <a:ea typeface="+mn-ea"/>
                <a:cs typeface="+mn-cs"/>
              </a:rPr>
              <a:t>Faith – e.g. attending a place of worship group</a:t>
            </a:r>
            <a:endParaRPr kumimoji="0" lang="en-GB" sz="1000" b="0" i="0" u="none" strike="noStrike" kern="1200" cap="none" spc="0" normalizeH="0" baseline="0" noProof="0">
              <a:ln>
                <a:noFill/>
              </a:ln>
              <a:solidFill>
                <a:srgbClr val="EE7624"/>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155C60AB-554A-B519-C901-93582E229E39}"/>
              </a:ext>
            </a:extLst>
          </p:cNvPr>
          <p:cNvSpPr txBox="1"/>
          <p:nvPr/>
        </p:nvSpPr>
        <p:spPr>
          <a:xfrm>
            <a:off x="5719124" y="2689197"/>
            <a:ext cx="1900411" cy="8925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E7624"/>
                </a:solidFill>
                <a:effectLst/>
                <a:uLnTx/>
                <a:uFillTx/>
                <a:latin typeface="Arial" panose="020B0604020202020204" pitchFamily="34" charset="0"/>
                <a:ea typeface="Arial" panose="020B0604020202020204" pitchFamily="34" charset="0"/>
                <a:cs typeface="+mn-cs"/>
              </a:rPr>
              <a:t>Exercise – e.g. attending a sports club, attending a gym, running, going for a walk, yoga</a:t>
            </a:r>
            <a:endParaRPr kumimoji="0" lang="en-GB" sz="1000" b="0" i="0" u="none" strike="noStrike" kern="1200" cap="none" spc="0" normalizeH="0" baseline="0" noProof="0">
              <a:ln>
                <a:noFill/>
              </a:ln>
              <a:solidFill>
                <a:srgbClr val="EE7624"/>
              </a:solidFill>
              <a:effectLst/>
              <a:uLnTx/>
              <a:uFillTx/>
              <a:latin typeface="Arial" panose="020B0604020202020204" pitchFamily="34" charset="0"/>
              <a:ea typeface="Arial" panose="020B060402020202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EE7624"/>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01269C46-547F-0C08-5F7F-A0B53D07F25C}"/>
              </a:ext>
            </a:extLst>
          </p:cNvPr>
          <p:cNvGrpSpPr/>
          <p:nvPr/>
        </p:nvGrpSpPr>
        <p:grpSpPr>
          <a:xfrm>
            <a:off x="6090581" y="1654645"/>
            <a:ext cx="1065229" cy="1020791"/>
            <a:chOff x="6090581" y="1654645"/>
            <a:chExt cx="1065229" cy="1020791"/>
          </a:xfrm>
        </p:grpSpPr>
        <p:sp>
          <p:nvSpPr>
            <p:cNvPr id="17" name="Oval 16">
              <a:extLst>
                <a:ext uri="{FF2B5EF4-FFF2-40B4-BE49-F238E27FC236}">
                  <a16:creationId xmlns:a16="http://schemas.microsoft.com/office/drawing/2014/main" id="{9D92543A-CF8C-6023-C03A-CD489A991F1A}"/>
                </a:ext>
                <a:ext uri="{C183D7F6-B498-43B3-948B-1728B52AA6E4}">
                  <adec:decorative xmlns:adec="http://schemas.microsoft.com/office/drawing/2017/decorative" val="1"/>
                </a:ext>
              </a:extLst>
            </p:cNvPr>
            <p:cNvSpPr/>
            <p:nvPr/>
          </p:nvSpPr>
          <p:spPr>
            <a:xfrm>
              <a:off x="6090581" y="1654645"/>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Graphic 25" descr="Yoga with solid fill">
              <a:extLst>
                <a:ext uri="{FF2B5EF4-FFF2-40B4-BE49-F238E27FC236}">
                  <a16:creationId xmlns:a16="http://schemas.microsoft.com/office/drawing/2014/main" id="{A9600F54-B1C9-BD5F-F767-C004CC15858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19375" y="1837556"/>
              <a:ext cx="607641" cy="607641"/>
            </a:xfrm>
            <a:prstGeom prst="rect">
              <a:avLst/>
            </a:prstGeom>
          </p:spPr>
        </p:pic>
      </p:grpSp>
      <p:pic>
        <p:nvPicPr>
          <p:cNvPr id="27" name="Graphic 26" descr="Cheers with solid fill">
            <a:extLst>
              <a:ext uri="{FF2B5EF4-FFF2-40B4-BE49-F238E27FC236}">
                <a16:creationId xmlns:a16="http://schemas.microsoft.com/office/drawing/2014/main" id="{B5B80623-60B4-87BB-0872-34C31577835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191343" y="4331088"/>
            <a:ext cx="624984" cy="624984"/>
          </a:xfrm>
          <a:prstGeom prst="rect">
            <a:avLst/>
          </a:prstGeom>
        </p:spPr>
      </p:pic>
    </p:spTree>
    <p:extLst>
      <p:ext uri="{BB962C8B-B14F-4D97-AF65-F5344CB8AC3E}">
        <p14:creationId xmlns:p14="http://schemas.microsoft.com/office/powerpoint/2010/main" val="25570518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B0A08-BBCA-7B3E-547B-8EC9686021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E2A267-F17B-8DF5-552D-3E2CFA2B1E03}"/>
              </a:ext>
            </a:extLst>
          </p:cNvPr>
          <p:cNvSpPr>
            <a:spLocks noGrp="1"/>
          </p:cNvSpPr>
          <p:nvPr>
            <p:ph type="title"/>
          </p:nvPr>
        </p:nvSpPr>
        <p:spPr>
          <a:xfrm>
            <a:off x="420779" y="447717"/>
            <a:ext cx="8613593" cy="607641"/>
          </a:xfrm>
        </p:spPr>
        <p:txBody>
          <a:bodyPr>
            <a:normAutofit fontScale="90000"/>
          </a:bodyPr>
          <a:lstStyle/>
          <a:p>
            <a:r>
              <a:rPr lang="en-GB" sz="2800"/>
              <a:t>Volunteering, learning/personal development and attending sports events are less frequent activities </a:t>
            </a:r>
          </a:p>
        </p:txBody>
      </p:sp>
      <p:sp>
        <p:nvSpPr>
          <p:cNvPr id="9" name="Oval 8">
            <a:extLst>
              <a:ext uri="{FF2B5EF4-FFF2-40B4-BE49-F238E27FC236}">
                <a16:creationId xmlns:a16="http://schemas.microsoft.com/office/drawing/2014/main" id="{84338A15-E19D-7C49-DEBA-1F07B71079DD}"/>
              </a:ext>
              <a:ext uri="{C183D7F6-B498-43B3-948B-1728B52AA6E4}">
                <adec:decorative xmlns:adec="http://schemas.microsoft.com/office/drawing/2017/decorative" val="1"/>
              </a:ext>
            </a:extLst>
          </p:cNvPr>
          <p:cNvSpPr/>
          <p:nvPr/>
        </p:nvSpPr>
        <p:spPr>
          <a:xfrm>
            <a:off x="146740" y="1931784"/>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A2C05EFF-FDEF-BC8D-8612-D2DF45E07BFB}"/>
              </a:ext>
              <a:ext uri="{C183D7F6-B498-43B3-948B-1728B52AA6E4}">
                <adec:decorative xmlns:adec="http://schemas.microsoft.com/office/drawing/2017/decorative" val="1"/>
              </a:ext>
            </a:extLst>
          </p:cNvPr>
          <p:cNvSpPr/>
          <p:nvPr/>
        </p:nvSpPr>
        <p:spPr>
          <a:xfrm>
            <a:off x="121731" y="4450209"/>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BAEAD1C0-F781-E45B-A106-517E0682762A}"/>
              </a:ext>
            </a:extLst>
          </p:cNvPr>
          <p:cNvSpPr txBox="1"/>
          <p:nvPr/>
        </p:nvSpPr>
        <p:spPr>
          <a:xfrm>
            <a:off x="-54010" y="5586962"/>
            <a:ext cx="141670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rPr>
              <a:t>Learning or Personal development </a:t>
            </a:r>
          </a:p>
        </p:txBody>
      </p:sp>
      <p:graphicFrame>
        <p:nvGraphicFramePr>
          <p:cNvPr id="6" name="Chart 5">
            <a:extLst>
              <a:ext uri="{FF2B5EF4-FFF2-40B4-BE49-F238E27FC236}">
                <a16:creationId xmlns:a16="http://schemas.microsoft.com/office/drawing/2014/main" id="{4952B890-11D1-C5F6-4A70-6980568ACCF2}"/>
              </a:ext>
            </a:extLst>
          </p:cNvPr>
          <p:cNvGraphicFramePr/>
          <p:nvPr>
            <p:extLst>
              <p:ext uri="{D42A27DB-BD31-4B8C-83A1-F6EECF244321}">
                <p14:modId xmlns:p14="http://schemas.microsoft.com/office/powerpoint/2010/main" val="3963536518"/>
              </p:ext>
            </p:extLst>
          </p:nvPr>
        </p:nvGraphicFramePr>
        <p:xfrm>
          <a:off x="1242921" y="1931784"/>
          <a:ext cx="4372598" cy="17277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D60A5950-33AC-4EAF-A38C-F2574229EAEE}"/>
              </a:ext>
            </a:extLst>
          </p:cNvPr>
          <p:cNvGraphicFramePr/>
          <p:nvPr>
            <p:extLst>
              <p:ext uri="{D42A27DB-BD31-4B8C-83A1-F6EECF244321}">
                <p14:modId xmlns:p14="http://schemas.microsoft.com/office/powerpoint/2010/main" val="969808269"/>
              </p:ext>
            </p:extLst>
          </p:nvPr>
        </p:nvGraphicFramePr>
        <p:xfrm>
          <a:off x="1171387" y="4233802"/>
          <a:ext cx="4372598" cy="172771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34D51D77-7835-DE44-CB22-266B658384FB}"/>
              </a:ext>
            </a:extLst>
          </p:cNvPr>
          <p:cNvSpPr txBox="1"/>
          <p:nvPr/>
        </p:nvSpPr>
        <p:spPr>
          <a:xfrm>
            <a:off x="-215664" y="3011601"/>
            <a:ext cx="190041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EE7624"/>
                </a:solidFill>
                <a:effectLst/>
                <a:uLnTx/>
                <a:uFillTx/>
                <a:latin typeface="Arial" panose="020B0604020202020204" pitchFamily="34" charset="0"/>
                <a:ea typeface="+mn-ea"/>
                <a:cs typeface="Arial" panose="020B0604020202020204" pitchFamily="34" charset="0"/>
              </a:rPr>
              <a:t>Community and Volunteering </a:t>
            </a:r>
          </a:p>
        </p:txBody>
      </p:sp>
      <p:sp>
        <p:nvSpPr>
          <p:cNvPr id="11" name="TextBox 10">
            <a:extLst>
              <a:ext uri="{FF2B5EF4-FFF2-40B4-BE49-F238E27FC236}">
                <a16:creationId xmlns:a16="http://schemas.microsoft.com/office/drawing/2014/main" id="{F3691724-32C2-C45C-F169-F447C44FDB92}"/>
              </a:ext>
            </a:extLst>
          </p:cNvPr>
          <p:cNvSpPr txBox="1"/>
          <p:nvPr/>
        </p:nvSpPr>
        <p:spPr>
          <a:xfrm>
            <a:off x="3754877" y="6411689"/>
            <a:ext cx="6825313"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Q5. During an average month, how many hours do you spend on each of the following activities?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Unweighted sample base: 2800</a:t>
            </a:r>
          </a:p>
        </p:txBody>
      </p:sp>
      <p:pic>
        <p:nvPicPr>
          <p:cNvPr id="14" name="Graphic 13" descr="Badge Heart with solid fill">
            <a:extLst>
              <a:ext uri="{FF2B5EF4-FFF2-40B4-BE49-F238E27FC236}">
                <a16:creationId xmlns:a16="http://schemas.microsoft.com/office/drawing/2014/main" id="{68B7BECA-A889-8340-946E-BFABD43B8A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8140" y="2035758"/>
            <a:ext cx="816280" cy="816280"/>
          </a:xfrm>
          <a:prstGeom prst="rect">
            <a:avLst/>
          </a:prstGeom>
        </p:spPr>
      </p:pic>
      <p:pic>
        <p:nvPicPr>
          <p:cNvPr id="16" name="Graphic 15" descr="Idea with solid fill">
            <a:extLst>
              <a:ext uri="{FF2B5EF4-FFF2-40B4-BE49-F238E27FC236}">
                <a16:creationId xmlns:a16="http://schemas.microsoft.com/office/drawing/2014/main" id="{8AE398D5-8B6C-2660-8CFD-05EA9088A9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0723" y="4590177"/>
            <a:ext cx="751114" cy="751114"/>
          </a:xfrm>
          <a:prstGeom prst="rect">
            <a:avLst/>
          </a:prstGeom>
        </p:spPr>
      </p:pic>
      <p:sp>
        <p:nvSpPr>
          <p:cNvPr id="17" name="Oval 16">
            <a:extLst>
              <a:ext uri="{FF2B5EF4-FFF2-40B4-BE49-F238E27FC236}">
                <a16:creationId xmlns:a16="http://schemas.microsoft.com/office/drawing/2014/main" id="{9C071DF2-28DD-E078-E395-9DC6AC2C5A5D}"/>
              </a:ext>
              <a:ext uri="{C183D7F6-B498-43B3-948B-1728B52AA6E4}">
                <adec:decorative xmlns:adec="http://schemas.microsoft.com/office/drawing/2017/decorative" val="1"/>
              </a:ext>
            </a:extLst>
          </p:cNvPr>
          <p:cNvSpPr/>
          <p:nvPr/>
        </p:nvSpPr>
        <p:spPr>
          <a:xfrm>
            <a:off x="5807887" y="3046535"/>
            <a:ext cx="1065229" cy="1020791"/>
          </a:xfrm>
          <a:prstGeom prst="ellipse">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A13F0F3E-46BA-E5F8-95E7-679AA5773952}"/>
              </a:ext>
            </a:extLst>
          </p:cNvPr>
          <p:cNvSpPr txBox="1"/>
          <p:nvPr/>
        </p:nvSpPr>
        <p:spPr>
          <a:xfrm>
            <a:off x="5445483" y="4126352"/>
            <a:ext cx="190041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E7624"/>
                </a:solidFill>
                <a:effectLst/>
                <a:uLnTx/>
                <a:uFillTx/>
                <a:latin typeface="Arial" panose="020B0604020202020204" pitchFamily="34" charset="0"/>
                <a:ea typeface="Arial" panose="020B0604020202020204" pitchFamily="34" charset="0"/>
                <a:cs typeface="+mn-cs"/>
              </a:rPr>
              <a:t>Attending a sports event as a spectator</a:t>
            </a:r>
            <a:endParaRPr kumimoji="0" lang="en-GB" sz="1200" b="0" i="0" u="none" strike="noStrike" kern="1200" cap="none" spc="0" normalizeH="0" baseline="0" noProof="0">
              <a:ln>
                <a:noFill/>
              </a:ln>
              <a:solidFill>
                <a:srgbClr val="EE7624"/>
              </a:solidFill>
              <a:effectLst/>
              <a:uLnTx/>
              <a:uFillTx/>
              <a:latin typeface="Arial" panose="020B0604020202020204" pitchFamily="34" charset="0"/>
              <a:ea typeface="Arial" panose="020B060402020202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EE7624"/>
              </a:solidFill>
              <a:effectLst/>
              <a:uLnTx/>
              <a:uFillTx/>
              <a:latin typeface="Calibri" panose="020F0502020204030204"/>
              <a:ea typeface="+mn-ea"/>
              <a:cs typeface="+mn-cs"/>
            </a:endParaRPr>
          </a:p>
        </p:txBody>
      </p:sp>
      <p:pic>
        <p:nvPicPr>
          <p:cNvPr id="24" name="Graphic 23" descr="Ticket with solid fill">
            <a:extLst>
              <a:ext uri="{FF2B5EF4-FFF2-40B4-BE49-F238E27FC236}">
                <a16:creationId xmlns:a16="http://schemas.microsoft.com/office/drawing/2014/main" id="{1ED0FA70-BBD3-C19D-2D09-EBBB88832E6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98426" y="3191192"/>
            <a:ext cx="684149" cy="684149"/>
          </a:xfrm>
          <a:prstGeom prst="rect">
            <a:avLst/>
          </a:prstGeom>
        </p:spPr>
      </p:pic>
      <p:graphicFrame>
        <p:nvGraphicFramePr>
          <p:cNvPr id="25" name="Chart 24">
            <a:extLst>
              <a:ext uri="{FF2B5EF4-FFF2-40B4-BE49-F238E27FC236}">
                <a16:creationId xmlns:a16="http://schemas.microsoft.com/office/drawing/2014/main" id="{883A8AB2-2D8D-F751-A212-EA12A62EFD4B}"/>
              </a:ext>
            </a:extLst>
          </p:cNvPr>
          <p:cNvGraphicFramePr/>
          <p:nvPr>
            <p:extLst>
              <p:ext uri="{D42A27DB-BD31-4B8C-83A1-F6EECF244321}">
                <p14:modId xmlns:p14="http://schemas.microsoft.com/office/powerpoint/2010/main" val="2501225667"/>
              </p:ext>
            </p:extLst>
          </p:nvPr>
        </p:nvGraphicFramePr>
        <p:xfrm>
          <a:off x="7074104" y="2862465"/>
          <a:ext cx="4372598" cy="1727712"/>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9074080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D5438-EB51-890A-4BB4-50685F555E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3FEEC7-E33B-22DF-222F-D6291D6BCA62}"/>
              </a:ext>
            </a:extLst>
          </p:cNvPr>
          <p:cNvSpPr>
            <a:spLocks noGrp="1"/>
          </p:cNvSpPr>
          <p:nvPr>
            <p:ph type="title"/>
          </p:nvPr>
        </p:nvSpPr>
        <p:spPr>
          <a:xfrm>
            <a:off x="166992" y="395758"/>
            <a:ext cx="8851502" cy="607641"/>
          </a:xfrm>
        </p:spPr>
        <p:txBody>
          <a:bodyPr>
            <a:normAutofit fontScale="90000"/>
          </a:bodyPr>
          <a:lstStyle/>
          <a:p>
            <a:r>
              <a:rPr lang="en-GB" sz="2800"/>
              <a:t>Reasons given for more neutral sentiment about social life reflect the positives and challenges of maintaining relationships </a:t>
            </a:r>
          </a:p>
        </p:txBody>
      </p:sp>
      <p:sp>
        <p:nvSpPr>
          <p:cNvPr id="5" name="TextBox 4">
            <a:extLst>
              <a:ext uri="{FF2B5EF4-FFF2-40B4-BE49-F238E27FC236}">
                <a16:creationId xmlns:a16="http://schemas.microsoft.com/office/drawing/2014/main" id="{F1A0839C-7023-4786-482F-AC2EBBB80064}"/>
              </a:ext>
            </a:extLst>
          </p:cNvPr>
          <p:cNvSpPr txBox="1"/>
          <p:nvPr/>
        </p:nvSpPr>
        <p:spPr>
          <a:xfrm>
            <a:off x="1900518" y="6197548"/>
            <a:ext cx="8601917" cy="553998"/>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Q7. Please can you explain your answer?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Unweighted sample base: 632 </a:t>
            </a: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those who were neutral about their social life and answered the question</a:t>
            </a:r>
            <a:r>
              <a:rPr kumimoji="0" lang="en-GB"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Showing responses provided by &gt;2% of respondents </a:t>
            </a:r>
          </a:p>
        </p:txBody>
      </p:sp>
      <p:graphicFrame>
        <p:nvGraphicFramePr>
          <p:cNvPr id="10" name="Content Placeholder 5">
            <a:extLst>
              <a:ext uri="{FF2B5EF4-FFF2-40B4-BE49-F238E27FC236}">
                <a16:creationId xmlns:a16="http://schemas.microsoft.com/office/drawing/2014/main" id="{B314DF36-6F34-4281-EE5D-E2AB5772EAC6}"/>
              </a:ext>
            </a:extLst>
          </p:cNvPr>
          <p:cNvGraphicFramePr>
            <a:graphicFrameLocks noGrp="1"/>
          </p:cNvGraphicFramePr>
          <p:nvPr>
            <p:ph idx="1"/>
            <p:extLst>
              <p:ext uri="{D42A27DB-BD31-4B8C-83A1-F6EECF244321}">
                <p14:modId xmlns:p14="http://schemas.microsoft.com/office/powerpoint/2010/main" val="675537804"/>
              </p:ext>
            </p:extLst>
          </p:nvPr>
        </p:nvGraphicFramePr>
        <p:xfrm>
          <a:off x="371054" y="1551710"/>
          <a:ext cx="9030749" cy="44242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2703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4D43E-6A94-C885-A688-19AAE9B0E8D3}"/>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3AAD028E-6103-67AF-BA8A-B05A5D7D1E2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a:lstStyle>
          <a:p>
            <a:r>
              <a:rPr lang="en-GB"/>
              <a:t>Demographic profile</a:t>
            </a:r>
          </a:p>
        </p:txBody>
      </p:sp>
      <p:sp>
        <p:nvSpPr>
          <p:cNvPr id="2" name="TextBox 1">
            <a:extLst>
              <a:ext uri="{FF2B5EF4-FFF2-40B4-BE49-F238E27FC236}">
                <a16:creationId xmlns:a16="http://schemas.microsoft.com/office/drawing/2014/main" id="{2D769BFE-1B68-4944-A06A-B4A740675BD1}"/>
              </a:ext>
            </a:extLst>
          </p:cNvPr>
          <p:cNvSpPr txBox="1"/>
          <p:nvPr/>
        </p:nvSpPr>
        <p:spPr>
          <a:xfrm>
            <a:off x="6391564" y="6424123"/>
            <a:ext cx="4110872" cy="369332"/>
          </a:xfrm>
          <a:prstGeom prst="rect">
            <a:avLst/>
          </a:prstGeom>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Unweighted sample base: 2800.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Please refer to detailed levels of education in appendix</a:t>
            </a:r>
          </a:p>
        </p:txBody>
      </p:sp>
      <p:graphicFrame>
        <p:nvGraphicFramePr>
          <p:cNvPr id="19" name="Content Placeholder 5">
            <a:extLst>
              <a:ext uri="{FF2B5EF4-FFF2-40B4-BE49-F238E27FC236}">
                <a16:creationId xmlns:a16="http://schemas.microsoft.com/office/drawing/2014/main" id="{566FF621-C750-E562-66FA-A1B4D77E78E8}"/>
              </a:ext>
            </a:extLst>
          </p:cNvPr>
          <p:cNvGraphicFramePr>
            <a:graphicFrameLocks/>
          </p:cNvGraphicFramePr>
          <p:nvPr>
            <p:extLst>
              <p:ext uri="{D42A27DB-BD31-4B8C-83A1-F6EECF244321}">
                <p14:modId xmlns:p14="http://schemas.microsoft.com/office/powerpoint/2010/main" val="410848297"/>
              </p:ext>
            </p:extLst>
          </p:nvPr>
        </p:nvGraphicFramePr>
        <p:xfrm>
          <a:off x="171333" y="2119839"/>
          <a:ext cx="5516776" cy="3219163"/>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a:extLst>
              <a:ext uri="{FF2B5EF4-FFF2-40B4-BE49-F238E27FC236}">
                <a16:creationId xmlns:a16="http://schemas.microsoft.com/office/drawing/2014/main" id="{3C9F736D-2E98-65B0-5187-4DD6631B321E}"/>
              </a:ext>
            </a:extLst>
          </p:cNvPr>
          <p:cNvSpPr txBox="1"/>
          <p:nvPr/>
        </p:nvSpPr>
        <p:spPr>
          <a:xfrm>
            <a:off x="1183758" y="1699653"/>
            <a:ext cx="3001649" cy="3693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schemeClr val="tx1">
                    <a:lumMod val="65000"/>
                    <a:lumOff val="35000"/>
                  </a:schemeClr>
                </a:solidFill>
                <a:effectLst/>
                <a:uLnTx/>
                <a:uFillTx/>
                <a:latin typeface="Arial" panose="020B0604020202020204" pitchFamily="34" charset="0"/>
                <a:cs typeface="Arial" panose="020B0604020202020204" pitchFamily="34" charset="0"/>
              </a:defRPr>
            </a:lvl1pPr>
          </a:lstStyle>
          <a:p>
            <a:r>
              <a:rPr lang="en-GB"/>
              <a:t>Highest Level of Education</a:t>
            </a:r>
          </a:p>
        </p:txBody>
      </p:sp>
      <p:graphicFrame>
        <p:nvGraphicFramePr>
          <p:cNvPr id="24" name="Content Placeholder 5">
            <a:extLst>
              <a:ext uri="{FF2B5EF4-FFF2-40B4-BE49-F238E27FC236}">
                <a16:creationId xmlns:a16="http://schemas.microsoft.com/office/drawing/2014/main" id="{9495E80E-332D-3A30-1B6E-B0FC95599D75}"/>
              </a:ext>
            </a:extLst>
          </p:cNvPr>
          <p:cNvGraphicFramePr>
            <a:graphicFrameLocks/>
          </p:cNvGraphicFramePr>
          <p:nvPr>
            <p:extLst>
              <p:ext uri="{D42A27DB-BD31-4B8C-83A1-F6EECF244321}">
                <p14:modId xmlns:p14="http://schemas.microsoft.com/office/powerpoint/2010/main" val="38222156"/>
              </p:ext>
            </p:extLst>
          </p:nvPr>
        </p:nvGraphicFramePr>
        <p:xfrm>
          <a:off x="5923571" y="2119839"/>
          <a:ext cx="5516776" cy="321916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B5E3B0A9-00FB-0088-52F4-774878A01B14}"/>
              </a:ext>
            </a:extLst>
          </p:cNvPr>
          <p:cNvSpPr txBox="1"/>
          <p:nvPr/>
        </p:nvSpPr>
        <p:spPr>
          <a:xfrm>
            <a:off x="6886007" y="1690688"/>
            <a:ext cx="2783406" cy="36933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schemeClr val="tx1">
                    <a:lumMod val="65000"/>
                    <a:lumOff val="35000"/>
                  </a:schemeClr>
                </a:solidFill>
                <a:effectLst/>
                <a:uLnTx/>
                <a:uFillTx/>
                <a:latin typeface="Arial" panose="020B0604020202020204" pitchFamily="34" charset="0"/>
                <a:cs typeface="Arial" panose="020B0604020202020204" pitchFamily="34" charset="0"/>
              </a:defRPr>
            </a:lvl1pPr>
          </a:lstStyle>
          <a:p>
            <a:r>
              <a:rPr lang="en-GB"/>
              <a:t>Household Income</a:t>
            </a:r>
          </a:p>
        </p:txBody>
      </p:sp>
    </p:spTree>
    <p:extLst>
      <p:ext uri="{BB962C8B-B14F-4D97-AF65-F5344CB8AC3E}">
        <p14:creationId xmlns:p14="http://schemas.microsoft.com/office/powerpoint/2010/main" val="3764473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FF2F3-BAD4-7E55-E08F-4B759FBDA7D8}"/>
              </a:ext>
            </a:extLst>
          </p:cNvPr>
          <p:cNvSpPr>
            <a:spLocks noGrp="1"/>
          </p:cNvSpPr>
          <p:nvPr>
            <p:ph type="title"/>
          </p:nvPr>
        </p:nvSpPr>
        <p:spPr>
          <a:xfrm>
            <a:off x="838200" y="107576"/>
            <a:ext cx="10515600" cy="1325563"/>
          </a:xfrm>
        </p:spPr>
        <p:txBody>
          <a:bodyPr/>
          <a:lstStyle/>
          <a:p>
            <a:r>
              <a:rPr lang="en-GB" dirty="0"/>
              <a:t>Understanding the sample</a:t>
            </a:r>
          </a:p>
        </p:txBody>
      </p:sp>
      <p:sp>
        <p:nvSpPr>
          <p:cNvPr id="4" name="TextBox 3">
            <a:extLst>
              <a:ext uri="{FF2B5EF4-FFF2-40B4-BE49-F238E27FC236}">
                <a16:creationId xmlns:a16="http://schemas.microsoft.com/office/drawing/2014/main" id="{DF1911DA-3CEC-B19A-E01E-AE5DDEBCEEEF}"/>
              </a:ext>
            </a:extLst>
          </p:cNvPr>
          <p:cNvSpPr txBox="1"/>
          <p:nvPr/>
        </p:nvSpPr>
        <p:spPr>
          <a:xfrm>
            <a:off x="838200" y="1171445"/>
            <a:ext cx="10723051" cy="2031325"/>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Open Sans" panose="020B0606030504020204" pitchFamily="34" charset="0"/>
                <a:cs typeface="Arial" panose="020B0604020202020204" pitchFamily="34" charset="0"/>
              </a:rPr>
              <a:t>While the profile of the sample was controlled by the discrete variables </a:t>
            </a:r>
            <a:r>
              <a:rPr kumimoji="0" lang="en-GB"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Open Sans" panose="020B0606030504020204" pitchFamily="34" charset="0"/>
                <a:cs typeface="Arial" panose="020B0604020202020204" pitchFamily="34" charset="0"/>
                <a:sym typeface="Helvetica Neue"/>
              </a:rPr>
              <a:t>of</a:t>
            </a:r>
            <a:r>
              <a:rPr lang="en-GB" sz="14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sym typeface="Helvetica Neue"/>
              </a:rPr>
              <a:t> </a:t>
            </a:r>
            <a:r>
              <a:rPr lang="en-GB" sz="1400" dirty="0">
                <a:solidFill>
                  <a:schemeClr val="tx1">
                    <a:lumMod val="65000"/>
                    <a:lumOff val="35000"/>
                  </a:schemeClr>
                </a:solidFill>
                <a:latin typeface="Arial" panose="020B0604020202020204" pitchFamily="34" charset="0"/>
                <a:cs typeface="Arial" panose="020B0604020202020204" pitchFamily="34" charset="0"/>
                <a:sym typeface="Helvetica Neue"/>
              </a:rPr>
              <a:t>gender, age, ethnicity and disability</a:t>
            </a:r>
            <a:r>
              <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Open Sans" panose="020B0606030504020204" pitchFamily="34" charset="0"/>
                <a:cs typeface="Arial" panose="020B0604020202020204" pitchFamily="34" charset="0"/>
              </a:rPr>
              <a:t>, in reality, these variables are interconnected.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Open Sans" panose="020B0606030504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Open Sans" panose="020B0606030504020204" pitchFamily="34" charset="0"/>
                <a:cs typeface="Arial" panose="020B0604020202020204" pitchFamily="34" charset="0"/>
              </a:rPr>
              <a:t>For example, as shown </a:t>
            </a:r>
            <a:r>
              <a:rPr lang="en-US" sz="14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in</a:t>
            </a:r>
            <a:r>
              <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Open Sans" panose="020B0606030504020204" pitchFamily="34" charset="0"/>
                <a:cs typeface="Arial" panose="020B0604020202020204" pitchFamily="34" charset="0"/>
              </a:rPr>
              <a:t> the table below, survey respondents who are in the younger age groups are more likely to be from minority ethnic groups and degree educated, and white respondents are more likely to be older and not degree educated.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Open Sans" panose="020B0606030504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Open Sans" panose="020B0606030504020204" pitchFamily="34" charset="0"/>
                <a:cs typeface="Arial" panose="020B0604020202020204" pitchFamily="34" charset="0"/>
              </a:rPr>
              <a:t>This report will provide analysis by different sub-groups, identifying where there are significant variations in opinion. However, such analysis is observational, and it does not necessarily mean that the identified differences are driven by that particular aspect of the respondent’s identity.</a:t>
            </a:r>
            <a:endParaRPr kumimoji="0" lang="en-GB" sz="14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Open Sans" panose="020B0606030504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B6230233-264B-5830-C8BA-8FE36943B7B4}"/>
              </a:ext>
            </a:extLst>
          </p:cNvPr>
          <p:cNvGraphicFramePr>
            <a:graphicFrameLocks noGrp="1"/>
          </p:cNvGraphicFramePr>
          <p:nvPr>
            <p:extLst>
              <p:ext uri="{D42A27DB-BD31-4B8C-83A1-F6EECF244321}">
                <p14:modId xmlns:p14="http://schemas.microsoft.com/office/powerpoint/2010/main" val="3885079890"/>
              </p:ext>
            </p:extLst>
          </p:nvPr>
        </p:nvGraphicFramePr>
        <p:xfrm>
          <a:off x="904804" y="3304804"/>
          <a:ext cx="9980656" cy="2344850"/>
        </p:xfrm>
        <a:graphic>
          <a:graphicData uri="http://schemas.openxmlformats.org/drawingml/2006/table">
            <a:tbl>
              <a:tblPr firstRow="1" bandRow="1">
                <a:tableStyleId>{5C22544A-7EE6-4342-B048-85BDC9FD1C3A}</a:tableStyleId>
              </a:tblPr>
              <a:tblGrid>
                <a:gridCol w="748204">
                  <a:extLst>
                    <a:ext uri="{9D8B030D-6E8A-4147-A177-3AD203B41FA5}">
                      <a16:colId xmlns:a16="http://schemas.microsoft.com/office/drawing/2014/main" val="1186242024"/>
                    </a:ext>
                  </a:extLst>
                </a:gridCol>
                <a:gridCol w="890742">
                  <a:extLst>
                    <a:ext uri="{9D8B030D-6E8A-4147-A177-3AD203B41FA5}">
                      <a16:colId xmlns:a16="http://schemas.microsoft.com/office/drawing/2014/main" val="124899404"/>
                    </a:ext>
                  </a:extLst>
                </a:gridCol>
                <a:gridCol w="890742">
                  <a:extLst>
                    <a:ext uri="{9D8B030D-6E8A-4147-A177-3AD203B41FA5}">
                      <a16:colId xmlns:a16="http://schemas.microsoft.com/office/drawing/2014/main" val="1274910444"/>
                    </a:ext>
                  </a:extLst>
                </a:gridCol>
                <a:gridCol w="890742">
                  <a:extLst>
                    <a:ext uri="{9D8B030D-6E8A-4147-A177-3AD203B41FA5}">
                      <a16:colId xmlns:a16="http://schemas.microsoft.com/office/drawing/2014/main" val="628492777"/>
                    </a:ext>
                  </a:extLst>
                </a:gridCol>
                <a:gridCol w="890742">
                  <a:extLst>
                    <a:ext uri="{9D8B030D-6E8A-4147-A177-3AD203B41FA5}">
                      <a16:colId xmlns:a16="http://schemas.microsoft.com/office/drawing/2014/main" val="4133375513"/>
                    </a:ext>
                  </a:extLst>
                </a:gridCol>
                <a:gridCol w="890742">
                  <a:extLst>
                    <a:ext uri="{9D8B030D-6E8A-4147-A177-3AD203B41FA5}">
                      <a16:colId xmlns:a16="http://schemas.microsoft.com/office/drawing/2014/main" val="1756676485"/>
                    </a:ext>
                  </a:extLst>
                </a:gridCol>
                <a:gridCol w="890742">
                  <a:extLst>
                    <a:ext uri="{9D8B030D-6E8A-4147-A177-3AD203B41FA5}">
                      <a16:colId xmlns:a16="http://schemas.microsoft.com/office/drawing/2014/main" val="3328225401"/>
                    </a:ext>
                  </a:extLst>
                </a:gridCol>
                <a:gridCol w="972000">
                  <a:extLst>
                    <a:ext uri="{9D8B030D-6E8A-4147-A177-3AD203B41FA5}">
                      <a16:colId xmlns:a16="http://schemas.microsoft.com/office/drawing/2014/main" val="3752581626"/>
                    </a:ext>
                  </a:extLst>
                </a:gridCol>
                <a:gridCol w="972000">
                  <a:extLst>
                    <a:ext uri="{9D8B030D-6E8A-4147-A177-3AD203B41FA5}">
                      <a16:colId xmlns:a16="http://schemas.microsoft.com/office/drawing/2014/main" val="3476711622"/>
                    </a:ext>
                  </a:extLst>
                </a:gridCol>
                <a:gridCol w="972000">
                  <a:extLst>
                    <a:ext uri="{9D8B030D-6E8A-4147-A177-3AD203B41FA5}">
                      <a16:colId xmlns:a16="http://schemas.microsoft.com/office/drawing/2014/main" val="726360139"/>
                    </a:ext>
                  </a:extLst>
                </a:gridCol>
                <a:gridCol w="972000">
                  <a:extLst>
                    <a:ext uri="{9D8B030D-6E8A-4147-A177-3AD203B41FA5}">
                      <a16:colId xmlns:a16="http://schemas.microsoft.com/office/drawing/2014/main" val="4236860155"/>
                    </a:ext>
                  </a:extLst>
                </a:gridCol>
              </a:tblGrid>
              <a:tr h="626845">
                <a:tc>
                  <a:txBody>
                    <a:bodyPr/>
                    <a:lstStyle/>
                    <a:p>
                      <a:endParaRPr lang="en-GB" sz="1400" dirty="0">
                        <a:latin typeface="Arial" panose="020B0604020202020204" pitchFamily="34" charset="0"/>
                        <a:ea typeface="Open Sans" panose="020B0606030504020204" pitchFamily="34" charset="0"/>
                        <a:cs typeface="Arial" panose="020B0604020202020204" pitchFamily="34" charset="0"/>
                      </a:endParaRPr>
                    </a:p>
                  </a:txBody>
                  <a:tcPr>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a:latin typeface="Arial" panose="020B0604020202020204" pitchFamily="34" charset="0"/>
                          <a:ea typeface="Open Sans" panose="020B0606030504020204" pitchFamily="34" charset="0"/>
                          <a:cs typeface="Arial" panose="020B0604020202020204" pitchFamily="34" charset="0"/>
                        </a:rPr>
                        <a:t>Total</a:t>
                      </a:r>
                    </a:p>
                  </a:txBody>
                  <a:tcPr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a:latin typeface="Arial" panose="020B0604020202020204" pitchFamily="34" charset="0"/>
                          <a:ea typeface="Open Sans" panose="020B0606030504020204" pitchFamily="34" charset="0"/>
                          <a:cs typeface="Arial" panose="020B0604020202020204" pitchFamily="34" charset="0"/>
                        </a:rPr>
                        <a:t>Female</a:t>
                      </a:r>
                    </a:p>
                  </a:txBody>
                  <a:tcPr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a:latin typeface="Arial" panose="020B0604020202020204" pitchFamily="34" charset="0"/>
                          <a:ea typeface="Open Sans" panose="020B0606030504020204" pitchFamily="34" charset="0"/>
                          <a:cs typeface="Arial" panose="020B0604020202020204" pitchFamily="34" charset="0"/>
                        </a:rPr>
                        <a:t>Male</a:t>
                      </a:r>
                    </a:p>
                  </a:txBody>
                  <a:tcPr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a:latin typeface="Arial" panose="020B0604020202020204" pitchFamily="34" charset="0"/>
                          <a:ea typeface="Open Sans" panose="020B0606030504020204" pitchFamily="34" charset="0"/>
                          <a:cs typeface="Arial" panose="020B0604020202020204" pitchFamily="34" charset="0"/>
                        </a:rPr>
                        <a:t>18-34</a:t>
                      </a:r>
                    </a:p>
                  </a:txBody>
                  <a:tcPr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a:latin typeface="Arial" panose="020B0604020202020204" pitchFamily="34" charset="0"/>
                          <a:ea typeface="Open Sans" panose="020B0606030504020204" pitchFamily="34" charset="0"/>
                          <a:cs typeface="Arial" panose="020B0604020202020204" pitchFamily="34" charset="0"/>
                        </a:rPr>
                        <a:t>35-54</a:t>
                      </a:r>
                    </a:p>
                  </a:txBody>
                  <a:tcPr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a:latin typeface="Arial" panose="020B0604020202020204" pitchFamily="34" charset="0"/>
                          <a:ea typeface="Open Sans" panose="020B0606030504020204" pitchFamily="34" charset="0"/>
                          <a:cs typeface="Arial" panose="020B0604020202020204" pitchFamily="34" charset="0"/>
                        </a:rPr>
                        <a:t>55+</a:t>
                      </a:r>
                    </a:p>
                  </a:txBody>
                  <a:tcPr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err="1">
                          <a:latin typeface="Arial" panose="020B0604020202020204" pitchFamily="34" charset="0"/>
                          <a:ea typeface="Open Sans" panose="020B0606030504020204" pitchFamily="34" charset="0"/>
                          <a:cs typeface="Arial" panose="020B0604020202020204" pitchFamily="34" charset="0"/>
                        </a:rPr>
                        <a:t>DisabilityYes</a:t>
                      </a:r>
                      <a:endParaRPr lang="en-GB" sz="1400">
                        <a:latin typeface="Arial" panose="020B0604020202020204" pitchFamily="34" charset="0"/>
                        <a:ea typeface="Open Sans" panose="020B0606030504020204" pitchFamily="34" charset="0"/>
                        <a:cs typeface="Arial" panose="020B0604020202020204" pitchFamily="34" charset="0"/>
                      </a:endParaRPr>
                    </a:p>
                  </a:txBody>
                  <a:tcPr anchor="ctr">
                    <a:lnB w="12700" cap="flat" cmpd="sng" algn="ctr">
                      <a:solidFill>
                        <a:schemeClr val="accent2"/>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err="1">
                          <a:latin typeface="Arial" panose="020B0604020202020204" pitchFamily="34" charset="0"/>
                          <a:ea typeface="Open Sans" panose="020B0606030504020204" pitchFamily="34" charset="0"/>
                          <a:cs typeface="Arial" panose="020B0604020202020204" pitchFamily="34" charset="0"/>
                        </a:rPr>
                        <a:t>DisabilityNo</a:t>
                      </a:r>
                      <a:endParaRPr lang="en-GB" sz="1400">
                        <a:latin typeface="Arial" panose="020B0604020202020204" pitchFamily="34" charset="0"/>
                        <a:ea typeface="Open Sans" panose="020B0606030504020204" pitchFamily="34" charset="0"/>
                        <a:cs typeface="Arial" panose="020B0604020202020204" pitchFamily="34" charset="0"/>
                      </a:endParaRPr>
                    </a:p>
                  </a:txBody>
                  <a:tcPr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a:latin typeface="Arial" panose="020B0604020202020204" pitchFamily="34" charset="0"/>
                          <a:ea typeface="Open Sans" panose="020B0606030504020204" pitchFamily="34" charset="0"/>
                          <a:cs typeface="Arial" panose="020B0604020202020204" pitchFamily="34" charset="0"/>
                        </a:rPr>
                        <a:t>Degree educated</a:t>
                      </a:r>
                    </a:p>
                  </a:txBody>
                  <a:tcPr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a:r>
                        <a:rPr lang="en-GB" sz="1400">
                          <a:latin typeface="Arial" panose="020B0604020202020204" pitchFamily="34" charset="0"/>
                          <a:ea typeface="Open Sans" panose="020B0606030504020204" pitchFamily="34" charset="0"/>
                          <a:cs typeface="Arial" panose="020B0604020202020204" pitchFamily="34" charset="0"/>
                        </a:rPr>
                        <a:t>Not degree educated</a:t>
                      </a:r>
                    </a:p>
                  </a:txBody>
                  <a:tcPr anchor="ctr">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52964257"/>
                  </a:ext>
                </a:extLst>
              </a:tr>
              <a:tr h="322666">
                <a:tc>
                  <a:txBody>
                    <a:bodyPr/>
                    <a:lstStyle/>
                    <a:p>
                      <a:r>
                        <a:rPr lang="en-GB" sz="120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Asian</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b"/>
                      <a:r>
                        <a:rPr lang="en-GB" sz="1200" b="0" i="0" u="none" strike="noStrike">
                          <a:solidFill>
                            <a:schemeClr val="tx1">
                              <a:lumMod val="65000"/>
                              <a:lumOff val="35000"/>
                            </a:schemeClr>
                          </a:solidFill>
                          <a:effectLst/>
                          <a:latin typeface="Arial" panose="020B0604020202020204" pitchFamily="34" charset="0"/>
                          <a:cs typeface="Arial" panose="020B0604020202020204" pitchFamily="34" charset="0"/>
                        </a:rPr>
                        <a:t>19%</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18%</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21%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+31%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21%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-8%</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-11%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+22%</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+25%</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-16%</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935586046"/>
                  </a:ext>
                </a:extLst>
              </a:tr>
              <a:tr h="322666">
                <a:tc>
                  <a:txBody>
                    <a:bodyPr/>
                    <a:lstStyle/>
                    <a:p>
                      <a:r>
                        <a:rPr lang="en-GB" sz="120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Black</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b"/>
                      <a:r>
                        <a:rPr lang="en-GB" sz="1200" b="0" i="0" u="none" strike="noStrike">
                          <a:solidFill>
                            <a:schemeClr val="tx1">
                              <a:lumMod val="65000"/>
                              <a:lumOff val="35000"/>
                            </a:schemeClr>
                          </a:solidFill>
                          <a:effectLst/>
                          <a:latin typeface="Arial" panose="020B0604020202020204" pitchFamily="34" charset="0"/>
                          <a:cs typeface="Arial" panose="020B0604020202020204" pitchFamily="34" charset="0"/>
                        </a:rPr>
                        <a:t>9%</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-8%</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+10%</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+15%</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10%</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-5%</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+10%</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+13%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-6%</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583946296"/>
                  </a:ext>
                </a:extLst>
              </a:tr>
              <a:tr h="322666">
                <a:tc>
                  <a:txBody>
                    <a:bodyPr/>
                    <a:lstStyle/>
                    <a:p>
                      <a:r>
                        <a:rPr lang="en-GB" sz="120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Mixed</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b"/>
                      <a:r>
                        <a:rPr lang="en-GB" sz="1200" b="0" i="0" u="none" strike="noStrike">
                          <a:solidFill>
                            <a:schemeClr val="tx1">
                              <a:lumMod val="65000"/>
                              <a:lumOff val="35000"/>
                            </a:schemeClr>
                          </a:solidFill>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+4%</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-2%</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+6%</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653635339"/>
                  </a:ext>
                </a:extLst>
              </a:tr>
              <a:tr h="322666">
                <a:tc>
                  <a:txBody>
                    <a:bodyPr/>
                    <a:lstStyle/>
                    <a:p>
                      <a:r>
                        <a:rPr lang="en-GB" sz="120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White </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b"/>
                      <a:r>
                        <a:rPr lang="en-GB" sz="1200" b="0" i="0" u="none" strike="noStrike">
                          <a:solidFill>
                            <a:schemeClr val="tx1">
                              <a:lumMod val="65000"/>
                              <a:lumOff val="35000"/>
                            </a:schemeClr>
                          </a:solidFill>
                          <a:effectLst/>
                          <a:latin typeface="Arial" panose="020B0604020202020204" pitchFamily="34" charset="0"/>
                          <a:cs typeface="Arial" panose="020B0604020202020204" pitchFamily="34" charset="0"/>
                        </a:rPr>
                        <a:t>67%</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68%</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66%</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-46%</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-63%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+88%</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+80%</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-64%</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-58%</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+73%</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56880607"/>
                  </a:ext>
                </a:extLst>
              </a:tr>
              <a:tr h="322666">
                <a:tc>
                  <a:txBody>
                    <a:bodyPr/>
                    <a:lstStyle/>
                    <a:p>
                      <a:r>
                        <a:rPr lang="en-GB" sz="120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Other</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b"/>
                      <a:r>
                        <a:rPr lang="en-GB" sz="1200" b="0" i="0" u="none" strike="noStrike">
                          <a:solidFill>
                            <a:schemeClr val="tx1">
                              <a:lumMod val="65000"/>
                              <a:lumOff val="35000"/>
                            </a:schemeClr>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+2%</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0%</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a:solidFill>
                            <a:schemeClr val="tx1">
                              <a:lumMod val="65000"/>
                              <a:lumOff val="35000"/>
                            </a:schemeClr>
                          </a:solidFill>
                          <a:effectLst/>
                          <a:latin typeface="Arial" panose="020B0604020202020204" pitchFamily="34" charset="0"/>
                          <a:ea typeface="+mn-ea"/>
                          <a:cs typeface="Arial" panose="020B0604020202020204" pitchFamily="34" charset="0"/>
                        </a:rPr>
                        <a:t>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1%</a:t>
                      </a:r>
                    </a:p>
                  </a:txBody>
                  <a:tcPr marL="7620" marR="7620" marT="762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141817889"/>
                  </a:ext>
                </a:extLst>
              </a:tr>
            </a:tbl>
          </a:graphicData>
        </a:graphic>
      </p:graphicFrame>
      <p:sp>
        <p:nvSpPr>
          <p:cNvPr id="8" name="TextBox 7">
            <a:extLst>
              <a:ext uri="{FF2B5EF4-FFF2-40B4-BE49-F238E27FC236}">
                <a16:creationId xmlns:a16="http://schemas.microsoft.com/office/drawing/2014/main" id="{F7FB40C2-8968-501F-F197-C81F6430ED68}"/>
              </a:ext>
            </a:extLst>
          </p:cNvPr>
          <p:cNvSpPr txBox="1"/>
          <p:nvPr/>
        </p:nvSpPr>
        <p:spPr>
          <a:xfrm>
            <a:off x="0" y="6288759"/>
            <a:ext cx="3388659" cy="461665"/>
          </a:xfrm>
          <a:prstGeom prst="rect">
            <a:avLst/>
          </a:prstGeom>
          <a:noFill/>
        </p:spPr>
        <p:txBody>
          <a:bodyPr wrap="square">
            <a:spAutoFit/>
          </a:bodyPr>
          <a:lstStyle/>
          <a:p>
            <a:r>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cs typeface="Arial" panose="020B0604020202020204" pitchFamily="34" charset="0"/>
              </a:rPr>
              <a:t>* denotes &lt;0.5% </a:t>
            </a:r>
          </a:p>
          <a:p>
            <a:r>
              <a:rPr lang="en-GB" sz="120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Please note “Other” includes prefer not to say</a:t>
            </a:r>
            <a:endPar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A8480A4-5570-F5E9-F8CC-F7155F54E3D2}"/>
              </a:ext>
            </a:extLst>
          </p:cNvPr>
          <p:cNvSpPr txBox="1"/>
          <p:nvPr/>
        </p:nvSpPr>
        <p:spPr>
          <a:xfrm>
            <a:off x="5324857" y="6288759"/>
            <a:ext cx="5343144" cy="461665"/>
          </a:xfrm>
          <a:prstGeom prst="rect">
            <a:avLst/>
          </a:prstGeom>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Open Sans" panose="020B0606030504020204" pitchFamily="34" charset="0"/>
                <a:cs typeface="Arial" panose="020B0604020202020204" pitchFamily="34" charset="0"/>
              </a:rPr>
              <a:t>+ denotes % significantly higher vs total at the 95% confidence level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Open Sans" panose="020B0606030504020204" pitchFamily="34" charset="0"/>
                <a:cs typeface="Arial" panose="020B0604020202020204" pitchFamily="34" charset="0"/>
              </a:rPr>
              <a:t>- denotes % significantly lower vs total at the 95% confidence level</a:t>
            </a:r>
          </a:p>
        </p:txBody>
      </p:sp>
    </p:spTree>
    <p:extLst>
      <p:ext uri="{BB962C8B-B14F-4D97-AF65-F5344CB8AC3E}">
        <p14:creationId xmlns:p14="http://schemas.microsoft.com/office/powerpoint/2010/main" val="2032737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43069-80CC-422E-D9C3-B6C44EF8AD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D38A05-B094-B85C-8B90-C1724D07B32B}"/>
              </a:ext>
            </a:extLst>
          </p:cNvPr>
          <p:cNvSpPr>
            <a:spLocks noGrp="1"/>
          </p:cNvSpPr>
          <p:nvPr>
            <p:ph type="title"/>
          </p:nvPr>
        </p:nvSpPr>
        <p:spPr/>
        <p:txBody>
          <a:bodyPr/>
          <a:lstStyle/>
          <a:p>
            <a:r>
              <a:rPr lang="en-GB"/>
              <a:t>Key insight summary</a:t>
            </a:r>
          </a:p>
        </p:txBody>
      </p:sp>
    </p:spTree>
    <p:extLst>
      <p:ext uri="{BB962C8B-B14F-4D97-AF65-F5344CB8AC3E}">
        <p14:creationId xmlns:p14="http://schemas.microsoft.com/office/powerpoint/2010/main" val="550864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1170485ACAF241BE5AD82733B29D97" ma:contentTypeVersion="17" ma:contentTypeDescription="Create a new document." ma:contentTypeScope="" ma:versionID="89820f74dc00355070620e9ba715e8ec">
  <xsd:schema xmlns:xsd="http://www.w3.org/2001/XMLSchema" xmlns:xs="http://www.w3.org/2001/XMLSchema" xmlns:p="http://schemas.microsoft.com/office/2006/metadata/properties" xmlns:ns2="6df5b503-7877-4f5f-b051-85aa7d4ea46d" xmlns:ns3="6452ac0f-8147-43ed-b084-2ac2e887fe99" targetNamespace="http://schemas.microsoft.com/office/2006/metadata/properties" ma:root="true" ma:fieldsID="fe5e339c8e3a758707701e91f9e95385" ns2:_="" ns3:_="">
    <xsd:import namespace="6df5b503-7877-4f5f-b051-85aa7d4ea46d"/>
    <xsd:import namespace="6452ac0f-8147-43ed-b084-2ac2e887fe9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SearchProperties" minOccurs="0"/>
                <xsd:element ref="ns3:MediaServiceLocation"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f5b503-7877-4f5f-b051-85aa7d4ea46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084d7a06-a9ee-4cbb-ba7e-a5010fb8461a}" ma:internalName="TaxCatchAll" ma:showField="CatchAllData" ma:web="6df5b503-7877-4f5f-b051-85aa7d4ea4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452ac0f-8147-43ed-b084-2ac2e887fe9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a49b27d-a8f4-4e0a-9d7a-7a66872d4e4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df5b503-7877-4f5f-b051-85aa7d4ea46d" xsi:nil="true"/>
    <lcf76f155ced4ddcb4097134ff3c332f xmlns="6452ac0f-8147-43ed-b084-2ac2e887fe9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4BADCA3-A793-4BEA-8F5F-94A24E31CA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f5b503-7877-4f5f-b051-85aa7d4ea46d"/>
    <ds:schemaRef ds:uri="6452ac0f-8147-43ed-b084-2ac2e887fe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327E9F-B5BC-4182-81F9-169CD56ADA7C}">
  <ds:schemaRefs>
    <ds:schemaRef ds:uri="http://schemas.microsoft.com/sharepoint/v3/contenttype/forms"/>
  </ds:schemaRefs>
</ds:datastoreItem>
</file>

<file path=customXml/itemProps3.xml><?xml version="1.0" encoding="utf-8"?>
<ds:datastoreItem xmlns:ds="http://schemas.openxmlformats.org/officeDocument/2006/customXml" ds:itemID="{5802545D-0E21-494A-B0AD-059A2517158F}">
  <ds:schemaRefs>
    <ds:schemaRef ds:uri="9a5905c6-6160-4237-8493-4e08ef260fb4"/>
    <ds:schemaRef ds:uri="e76f7182-0c07-4558-9442-75f87f352f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df5b503-7877-4f5f-b051-85aa7d4ea46d"/>
    <ds:schemaRef ds:uri="6452ac0f-8147-43ed-b084-2ac2e887fe99"/>
  </ds:schemaRefs>
</ds:datastoreItem>
</file>

<file path=docProps/app.xml><?xml version="1.0" encoding="utf-8"?>
<Properties xmlns="http://schemas.openxmlformats.org/officeDocument/2006/extended-properties" xmlns:vt="http://schemas.openxmlformats.org/officeDocument/2006/docPropsVTypes">
  <Template/>
  <TotalTime>49</TotalTime>
  <Words>8483</Words>
  <Application>Microsoft Macintosh PowerPoint</Application>
  <PresentationFormat>Widescreen</PresentationFormat>
  <Paragraphs>869</Paragraphs>
  <Slides>68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Aptos</vt:lpstr>
      <vt:lpstr>arial</vt:lpstr>
      <vt:lpstr>arial</vt:lpstr>
      <vt:lpstr>Calibri</vt:lpstr>
      <vt:lpstr>Office Theme</vt:lpstr>
      <vt:lpstr>Inclusive Communities Household Survey</vt:lpstr>
      <vt:lpstr>Background and methodology</vt:lpstr>
      <vt:lpstr>Background and Objectives</vt:lpstr>
      <vt:lpstr>Methodology</vt:lpstr>
      <vt:lpstr>PowerPoint Presentation</vt:lpstr>
      <vt:lpstr>PowerPoint Presentation</vt:lpstr>
      <vt:lpstr>PowerPoint Presentation</vt:lpstr>
      <vt:lpstr>Understanding the sample</vt:lpstr>
      <vt:lpstr>Key insight summary</vt:lpstr>
      <vt:lpstr>Digital connectivity</vt:lpstr>
      <vt:lpstr>Social life</vt:lpstr>
      <vt:lpstr>Social inclusion and participation</vt:lpstr>
      <vt:lpstr>Social infrastructure and accessibility</vt:lpstr>
      <vt:lpstr>Digital connectivity</vt:lpstr>
      <vt:lpstr>Almost nine in ten (89%) feel confident digitally</vt:lpstr>
      <vt:lpstr>‘Passive’ interaction on social media and video calling are the most common digitally social activities</vt:lpstr>
      <vt:lpstr>Residents who do not have someone to rely on when they need help, spend more time consuming social media content</vt:lpstr>
      <vt:lpstr>PowerPoint Presentation</vt:lpstr>
      <vt:lpstr>Over half (53%) say that social media makes them feel positive, with two in five (39%) feeling neutral</vt:lpstr>
      <vt:lpstr>For residents that feel positive about their use of social media, many use it for enjoyment and relaxation, to feel connected and to research topics of interest</vt:lpstr>
      <vt:lpstr>Illustrative positive comments about time spent on social media </vt:lpstr>
      <vt:lpstr>Negativity around social media use is largely driven by feeling that it is an unproductive use of time and can be a depressing or sad experience</vt:lpstr>
      <vt:lpstr>PowerPoint Presentation</vt:lpstr>
      <vt:lpstr>Social life</vt:lpstr>
      <vt:lpstr>The most common social activity of West Midlands residents is socialising with family and friends</vt:lpstr>
      <vt:lpstr>Two thirds (65%) feel positive about their social life, with just one in ten (11%) feeling negative</vt:lpstr>
      <vt:lpstr>Residents who spend more time socialising with family and friends, feel more positive about their social life </vt:lpstr>
      <vt:lpstr>PowerPoint Presentation</vt:lpstr>
      <vt:lpstr>PowerPoint Presentation</vt:lpstr>
      <vt:lpstr>While generally more social activity = more positive sentiment about social life, it is important to note that less social activity does not all always generate negativity</vt:lpstr>
      <vt:lpstr>Residents who feel positive about their social life put it down to spending a lot of time with family and friends and having supportive friends</vt:lpstr>
      <vt:lpstr>Illustrative positive comments about social life</vt:lpstr>
      <vt:lpstr>Negative sentiment about residents’ social lives are driven by not having friends, not going out enough and issues maintaining friendships</vt:lpstr>
      <vt:lpstr>PowerPoint Presentation</vt:lpstr>
      <vt:lpstr>Profile of those who feel negative about their social life</vt:lpstr>
      <vt:lpstr>When asked about changes residents would like to make to their social life, approaching half (45%) say they would like more money</vt:lpstr>
      <vt:lpstr>Who is most likely to want to make changes to their social life?</vt:lpstr>
      <vt:lpstr>Focus on specific changes that certain groups would like to make to their social life</vt:lpstr>
      <vt:lpstr>Focus on specific changes that certain groups would like to make to their social life</vt:lpstr>
      <vt:lpstr>Social inclusion and civic participation</vt:lpstr>
      <vt:lpstr>Almost six in ten (57%) feel welcome and included in community events and spaces </vt:lpstr>
      <vt:lpstr>Over one third (36%) of residents are at least a little active in their local community </vt:lpstr>
      <vt:lpstr>Residents active in their community want to give back to their community, to spend time with others, volunteer for enjoyment and because it gives them purpose</vt:lpstr>
      <vt:lpstr>Lack of time is the greatest barrier to community participation</vt:lpstr>
      <vt:lpstr>Around 2 in 5 residents (39%) feel connected to their local community</vt:lpstr>
      <vt:lpstr>More than half (56%) of residents would like to experience greater connection to their community</vt:lpstr>
      <vt:lpstr>Not everyone who feels less connected to their community wants this to change</vt:lpstr>
      <vt:lpstr>The profile of those with different relationships to their community tends to vary</vt:lpstr>
      <vt:lpstr>Most residents (72%) trust at least some of the people living in their neighbourhood, in line with the benchmark for England</vt:lpstr>
      <vt:lpstr>Most residents (83%) agree that they have someone to rely on if they need help</vt:lpstr>
      <vt:lpstr>Social infrastructure and accessibility</vt:lpstr>
      <vt:lpstr>There is minority agreement overall that the region offers a fulfilling life, jobs and groups, activities and clubs for residents</vt:lpstr>
      <vt:lpstr>Broadly, males, those that are younger, degree educated, religious, Black, living with partners and young children, and experiencing lower levels of deprivation, are most likely to feel that the region offers them jobs, activities and a fulfilling life </vt:lpstr>
      <vt:lpstr>When asked what is special about their area, residents most commonly mention the people </vt:lpstr>
      <vt:lpstr>Illustrative examples of residents' views on what is special about their area</vt:lpstr>
      <vt:lpstr>Some takeaways to consider</vt:lpstr>
      <vt:lpstr>PowerPoint Presentation</vt:lpstr>
      <vt:lpstr>PowerPoint Presentation</vt:lpstr>
      <vt:lpstr>Appendix</vt:lpstr>
      <vt:lpstr>List of educational attainment levels residents could select in the survey</vt:lpstr>
      <vt:lpstr>Residents’ reasons for feeling more neutral about their use of social media reflect both the positives and negatives of engaging with social media</vt:lpstr>
      <vt:lpstr>PowerPoint Presentation</vt:lpstr>
      <vt:lpstr>PowerPoint Presentation</vt:lpstr>
      <vt:lpstr>PowerPoint Presentation</vt:lpstr>
      <vt:lpstr>PowerPoint Presentation</vt:lpstr>
      <vt:lpstr>Socialising, exercise and cultural activities are the most common social activities</vt:lpstr>
      <vt:lpstr>Volunteering, learning/personal development and attending sports events are less frequent activities </vt:lpstr>
      <vt:lpstr>Reasons given for more neutral sentiment about social life reflect the positives and challenges of maintaining relationships </vt:lpstr>
    </vt:vector>
  </TitlesOfParts>
  <Company>Centro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 Ainge</dc:creator>
  <cp:lastModifiedBy>Maisie Edmond</cp:lastModifiedBy>
  <cp:revision>4</cp:revision>
  <dcterms:created xsi:type="dcterms:W3CDTF">2018-06-19T13:56:28Z</dcterms:created>
  <dcterms:modified xsi:type="dcterms:W3CDTF">2025-05-28T15:11:19Z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0x0101001B1170485ACAF241BE5AD82733B29D97</vt:lpwstr>
  </property>
  <property fmtid="{D5CDD505-2E9C-101B-9397-08002B2CF9AE}" pid="3" name="MediaServiceImageTags">
    <vt:lpwstr/>
  </property>
</Properties>
</file>