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83" r:id="rId6"/>
    <p:sldId id="257" r:id="rId7"/>
    <p:sldId id="258" r:id="rId8"/>
    <p:sldId id="259" r:id="rId9"/>
    <p:sldId id="281" r:id="rId10"/>
    <p:sldId id="359" r:id="rId11"/>
    <p:sldId id="347" r:id="rId12"/>
    <p:sldId id="358" r:id="rId13"/>
    <p:sldId id="349" r:id="rId14"/>
    <p:sldId id="354" r:id="rId15"/>
    <p:sldId id="352" r:id="rId16"/>
    <p:sldId id="353" r:id="rId17"/>
    <p:sldId id="356" r:id="rId18"/>
    <p:sldId id="278" r:id="rId19"/>
  </p:sldIdLst>
  <p:sldSz cx="12192000" cy="6858000"/>
  <p:notesSz cx="7102475" cy="9037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li Thomas" initials="KT" lastIdx="1" clrIdx="0">
    <p:extLst>
      <p:ext uri="{19B8F6BF-5375-455C-9EA6-DF929625EA0E}">
        <p15:presenceInfo xmlns:p15="http://schemas.microsoft.com/office/powerpoint/2012/main" userId="Kili Thomas" providerId="None"/>
      </p:ext>
    </p:extLst>
  </p:cmAuthor>
  <p:cmAuthor id="2" name="Puja Mistry" initials="PM" lastIdx="2" clrIdx="1">
    <p:extLst>
      <p:ext uri="{19B8F6BF-5375-455C-9EA6-DF929625EA0E}">
        <p15:presenceInfo xmlns:p15="http://schemas.microsoft.com/office/powerpoint/2012/main" userId="9d71d5b9011f54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FFFC"/>
    <a:srgbClr val="A3FFFB"/>
    <a:srgbClr val="00A9A0"/>
    <a:srgbClr val="DED4E7"/>
    <a:srgbClr val="ABA9A5"/>
    <a:srgbClr val="F28D4A"/>
    <a:srgbClr val="EE7624"/>
    <a:srgbClr val="53565A"/>
    <a:srgbClr val="0099C0"/>
    <a:srgbClr val="7D41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46" autoAdjust="0"/>
    <p:restoredTop sz="81361" autoAdjust="0"/>
  </p:normalViewPr>
  <p:slideViewPr>
    <p:cSldViewPr snapToGrid="0">
      <p:cViewPr varScale="1">
        <p:scale>
          <a:sx n="126" d="100"/>
          <a:sy n="126" d="100"/>
        </p:scale>
        <p:origin x="1074" y="114"/>
      </p:cViewPr>
      <p:guideLst>
        <p:guide orient="horz" pos="91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34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3092" y="0"/>
            <a:ext cx="3077739" cy="453452"/>
          </a:xfrm>
          <a:prstGeom prst="rect">
            <a:avLst/>
          </a:prstGeom>
        </p:spPr>
        <p:txBody>
          <a:bodyPr vert="horz" lIns="91440" tIns="45720" rIns="91440" bIns="45720" rtlCol="0"/>
          <a:lstStyle>
            <a:lvl1pPr algn="r">
              <a:defRPr sz="1200"/>
            </a:lvl1pPr>
          </a:lstStyle>
          <a:p>
            <a:fld id="{0A8B41C6-E5DF-4F29-B4EC-F3594A432A00}" type="datetimeFigureOut">
              <a:rPr lang="en-GB" smtClean="0"/>
              <a:t>06/08/2025</a:t>
            </a:fld>
            <a:endParaRPr lang="en-GB"/>
          </a:p>
        </p:txBody>
      </p:sp>
      <p:sp>
        <p:nvSpPr>
          <p:cNvPr id="4" name="Slide Image Placeholder 3"/>
          <p:cNvSpPr>
            <a:spLocks noGrp="1" noRot="1" noChangeAspect="1"/>
          </p:cNvSpPr>
          <p:nvPr>
            <p:ph type="sldImg" idx="2"/>
          </p:nvPr>
        </p:nvSpPr>
        <p:spPr>
          <a:xfrm>
            <a:off x="839788" y="1130300"/>
            <a:ext cx="5422900" cy="30495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10248" y="4349364"/>
            <a:ext cx="5681980" cy="355857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584188"/>
            <a:ext cx="3077739" cy="4534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584188"/>
            <a:ext cx="3077739" cy="453451"/>
          </a:xfrm>
          <a:prstGeom prst="rect">
            <a:avLst/>
          </a:prstGeom>
        </p:spPr>
        <p:txBody>
          <a:bodyPr vert="horz" lIns="91440" tIns="45720" rIns="91440" bIns="45720" rtlCol="0" anchor="b"/>
          <a:lstStyle>
            <a:lvl1pPr algn="r">
              <a:defRPr sz="1200"/>
            </a:lvl1pPr>
          </a:lstStyle>
          <a:p>
            <a:fld id="{E13B94DB-6232-4DEC-8358-825AC49103CC}" type="slidenum">
              <a:rPr lang="en-GB" smtClean="0"/>
              <a:t>‹#›</a:t>
            </a:fld>
            <a:endParaRPr lang="en-GB"/>
          </a:p>
        </p:txBody>
      </p:sp>
    </p:spTree>
    <p:extLst>
      <p:ext uri="{BB962C8B-B14F-4D97-AF65-F5344CB8AC3E}">
        <p14:creationId xmlns:p14="http://schemas.microsoft.com/office/powerpoint/2010/main" val="288210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13B94DB-6232-4DEC-8358-825AC49103CC}" type="slidenum">
              <a:rPr lang="en-GB" smtClean="0"/>
              <a:t>1</a:t>
            </a:fld>
            <a:endParaRPr lang="en-GB"/>
          </a:p>
        </p:txBody>
      </p:sp>
    </p:spTree>
    <p:extLst>
      <p:ext uri="{BB962C8B-B14F-4D97-AF65-F5344CB8AC3E}">
        <p14:creationId xmlns:p14="http://schemas.microsoft.com/office/powerpoint/2010/main" val="3027919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13B94DB-6232-4DEC-8358-825AC49103CC}" type="slidenum">
              <a:rPr lang="en-GB" smtClean="0"/>
              <a:t>10</a:t>
            </a:fld>
            <a:endParaRPr lang="en-GB"/>
          </a:p>
        </p:txBody>
      </p:sp>
    </p:spTree>
    <p:extLst>
      <p:ext uri="{BB962C8B-B14F-4D97-AF65-F5344CB8AC3E}">
        <p14:creationId xmlns:p14="http://schemas.microsoft.com/office/powerpoint/2010/main" val="3225617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13B94DB-6232-4DEC-8358-825AC49103CC}" type="slidenum">
              <a:rPr lang="en-GB" smtClean="0"/>
              <a:t>11</a:t>
            </a:fld>
            <a:endParaRPr lang="en-GB"/>
          </a:p>
        </p:txBody>
      </p:sp>
    </p:spTree>
    <p:extLst>
      <p:ext uri="{BB962C8B-B14F-4D97-AF65-F5344CB8AC3E}">
        <p14:creationId xmlns:p14="http://schemas.microsoft.com/office/powerpoint/2010/main" val="3956120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13B94DB-6232-4DEC-8358-825AC49103CC}" type="slidenum">
              <a:rPr lang="en-GB" smtClean="0"/>
              <a:t>12</a:t>
            </a:fld>
            <a:endParaRPr lang="en-GB"/>
          </a:p>
        </p:txBody>
      </p:sp>
    </p:spTree>
    <p:extLst>
      <p:ext uri="{BB962C8B-B14F-4D97-AF65-F5344CB8AC3E}">
        <p14:creationId xmlns:p14="http://schemas.microsoft.com/office/powerpoint/2010/main" val="392629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13B94DB-6232-4DEC-8358-825AC49103CC}" type="slidenum">
              <a:rPr lang="en-GB" smtClean="0"/>
              <a:t>13</a:t>
            </a:fld>
            <a:endParaRPr lang="en-GB"/>
          </a:p>
        </p:txBody>
      </p:sp>
    </p:spTree>
    <p:extLst>
      <p:ext uri="{BB962C8B-B14F-4D97-AF65-F5344CB8AC3E}">
        <p14:creationId xmlns:p14="http://schemas.microsoft.com/office/powerpoint/2010/main" val="518460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10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Having identified the priorities, decide where they fit into the Positive Pathways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Stick the remaining post-it note in the appropriate columns on the chart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Remember that one issue identified may be appropriate in multiple columns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Either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kern="1200" dirty="0">
              <a:solidFill>
                <a:schemeClr val="tx1"/>
              </a:solidFill>
              <a:effectLst/>
              <a:latin typeface="+mn-lt"/>
              <a:ea typeface="+mn-ea"/>
              <a:cs typeface="+mn-cs"/>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decide which column you were thinking about when you wrote the post-it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kern="1200" dirty="0">
              <a:solidFill>
                <a:schemeClr val="tx1"/>
              </a:solidFill>
              <a:effectLst/>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a:solidFill>
                  <a:schemeClr val="tx1"/>
                </a:solidFill>
                <a:effectLst/>
                <a:latin typeface="+mn-lt"/>
                <a:ea typeface="+mn-ea"/>
                <a:cs typeface="+mn-cs"/>
              </a:rPr>
              <a:t>Or</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kern="1200" dirty="0">
              <a:solidFill>
                <a:schemeClr val="tx1"/>
              </a:solidFill>
              <a:effectLst/>
              <a:latin typeface="+mn-lt"/>
              <a:ea typeface="+mn-ea"/>
              <a:cs typeface="+mn-cs"/>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duplicate the post-it and stick it in multiple columns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Take a photo of the chart with all the remaining post-it notes on the chart visible and legible</a:t>
            </a:r>
          </a:p>
        </p:txBody>
      </p:sp>
      <p:sp>
        <p:nvSpPr>
          <p:cNvPr id="4" name="Slide Number Placeholder 3"/>
          <p:cNvSpPr>
            <a:spLocks noGrp="1"/>
          </p:cNvSpPr>
          <p:nvPr>
            <p:ph type="sldNum" sz="quarter" idx="5"/>
          </p:nvPr>
        </p:nvSpPr>
        <p:spPr/>
        <p:txBody>
          <a:bodyPr/>
          <a:lstStyle/>
          <a:p>
            <a:fld id="{E13B94DB-6232-4DEC-8358-825AC49103CC}" type="slidenum">
              <a:rPr lang="en-GB" smtClean="0"/>
              <a:t>14</a:t>
            </a:fld>
            <a:endParaRPr lang="en-GB"/>
          </a:p>
        </p:txBody>
      </p:sp>
    </p:spTree>
    <p:extLst>
      <p:ext uri="{BB962C8B-B14F-4D97-AF65-F5344CB8AC3E}">
        <p14:creationId xmlns:p14="http://schemas.microsoft.com/office/powerpoint/2010/main" val="3099488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15</a:t>
            </a:fld>
            <a:endParaRPr lang="en-GB"/>
          </a:p>
        </p:txBody>
      </p:sp>
    </p:spTree>
    <p:extLst>
      <p:ext uri="{BB962C8B-B14F-4D97-AF65-F5344CB8AC3E}">
        <p14:creationId xmlns:p14="http://schemas.microsoft.com/office/powerpoint/2010/main" val="2484653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800" dirty="0">
                <a:effectLst/>
                <a:latin typeface="Calibri" panose="020F0502020204030204" pitchFamily="34" charset="0"/>
              </a:rPr>
              <a:t> </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E13B94DB-6232-4DEC-8358-825AC49103CC}" type="slidenum">
              <a:rPr lang="en-GB" smtClean="0"/>
              <a:t>2</a:t>
            </a:fld>
            <a:endParaRPr lang="en-GB"/>
          </a:p>
        </p:txBody>
      </p:sp>
    </p:spTree>
    <p:extLst>
      <p:ext uri="{BB962C8B-B14F-4D97-AF65-F5344CB8AC3E}">
        <p14:creationId xmlns:p14="http://schemas.microsoft.com/office/powerpoint/2010/main" val="157146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Introduce the session giving the aims of the day and letting participants know what will happen following the event:</a:t>
            </a:r>
          </a:p>
          <a:p>
            <a:pPr marL="0" lvl="0" indent="0">
              <a:buFont typeface="Wingdings" panose="05000000000000000000" pitchFamily="2" charset="2"/>
              <a:buNone/>
            </a:pPr>
            <a:r>
              <a:rPr lang="en-GB" sz="1200" b="1" kern="1200" dirty="0">
                <a:solidFill>
                  <a:schemeClr val="tx1"/>
                </a:solidFill>
                <a:effectLst/>
                <a:latin typeface="+mn-lt"/>
                <a:ea typeface="+mn-ea"/>
                <a:cs typeface="+mn-cs"/>
              </a:rPr>
              <a:t>	</a:t>
            </a:r>
            <a:endParaRPr lang="en-GB" sz="1100" b="1" kern="1200" dirty="0">
              <a:solidFill>
                <a:schemeClr val="tx1"/>
              </a:solidFill>
              <a:effectLst/>
              <a:latin typeface="+mn-lt"/>
              <a:ea typeface="+mn-ea"/>
              <a:cs typeface="+mn-cs"/>
            </a:endParaRPr>
          </a:p>
          <a:p>
            <a:pPr marL="1085850" lvl="2" indent="-171450">
              <a:buFont typeface="Wingdings" panose="05000000000000000000" pitchFamily="2" charset="2"/>
              <a:buChar char="q"/>
            </a:pPr>
            <a:r>
              <a:rPr lang="en-GB" sz="1200" b="1" kern="1200" dirty="0">
                <a:solidFill>
                  <a:schemeClr val="tx1"/>
                </a:solidFill>
                <a:effectLst/>
                <a:latin typeface="+mn-lt"/>
                <a:ea typeface="+mn-ea"/>
                <a:cs typeface="+mn-cs"/>
              </a:rPr>
              <a:t>We aim to discuss how we can collaborate to prevent and relieve homelessness, look at what we do now and what further activity can take place.</a:t>
            </a:r>
            <a:endParaRPr lang="en-GB" sz="1100" b="1" kern="1200" dirty="0">
              <a:solidFill>
                <a:schemeClr val="tx1"/>
              </a:solidFill>
              <a:effectLst/>
              <a:latin typeface="+mn-lt"/>
              <a:ea typeface="+mn-ea"/>
              <a:cs typeface="+mn-cs"/>
            </a:endParaRPr>
          </a:p>
          <a:p>
            <a:pPr marL="1085850" lvl="2" indent="-171450">
              <a:buFont typeface="Wingdings" panose="05000000000000000000" pitchFamily="2" charset="2"/>
              <a:buChar char="q"/>
            </a:pPr>
            <a:r>
              <a:rPr lang="en-GB" sz="1200" b="1" kern="1200" dirty="0">
                <a:solidFill>
                  <a:schemeClr val="tx1"/>
                </a:solidFill>
                <a:effectLst/>
                <a:latin typeface="+mn-lt"/>
                <a:ea typeface="+mn-ea"/>
                <a:cs typeface="+mn-cs"/>
              </a:rPr>
              <a:t>We’ll be focussing on what WE can do, not just issues in general.</a:t>
            </a:r>
            <a:endParaRPr lang="en-GB" sz="1100" b="1" kern="1200" dirty="0">
              <a:solidFill>
                <a:schemeClr val="tx1"/>
              </a:solidFill>
              <a:effectLst/>
              <a:latin typeface="+mn-lt"/>
              <a:ea typeface="+mn-ea"/>
              <a:cs typeface="+mn-cs"/>
            </a:endParaRPr>
          </a:p>
          <a:p>
            <a:pPr marL="1085850" lvl="2" indent="-171450">
              <a:buFont typeface="Wingdings" panose="05000000000000000000" pitchFamily="2" charset="2"/>
              <a:buChar char="q"/>
            </a:pPr>
            <a:r>
              <a:rPr lang="en-GB" sz="1200" b="1" kern="1200" dirty="0">
                <a:solidFill>
                  <a:schemeClr val="tx1"/>
                </a:solidFill>
                <a:effectLst/>
                <a:latin typeface="+mn-lt"/>
                <a:ea typeface="+mn-ea"/>
                <a:cs typeface="+mn-cs"/>
              </a:rPr>
              <a:t>We will create a number of pledges that we all agree on.</a:t>
            </a:r>
            <a:endParaRPr lang="en-GB" sz="1100" b="1" kern="1200" dirty="0">
              <a:solidFill>
                <a:schemeClr val="tx1"/>
              </a:solidFill>
              <a:effectLst/>
              <a:latin typeface="+mn-lt"/>
              <a:ea typeface="+mn-ea"/>
              <a:cs typeface="+mn-cs"/>
            </a:endParaRPr>
          </a:p>
          <a:p>
            <a:pPr marL="1085850" lvl="2" indent="-171450">
              <a:buFont typeface="Wingdings" panose="05000000000000000000" pitchFamily="2" charset="2"/>
              <a:buChar char="q"/>
            </a:pPr>
            <a:r>
              <a:rPr lang="en-GB" sz="1200" b="1" kern="1200" dirty="0">
                <a:solidFill>
                  <a:schemeClr val="tx1"/>
                </a:solidFill>
                <a:effectLst/>
                <a:latin typeface="+mn-lt"/>
                <a:ea typeface="+mn-ea"/>
                <a:cs typeface="+mn-cs"/>
              </a:rPr>
              <a:t>The discussions will be written up, shared and actions will be created and allocated.</a:t>
            </a:r>
            <a:endParaRPr lang="en-GB" sz="1100" b="1" kern="1200" dirty="0">
              <a:solidFill>
                <a:schemeClr val="tx1"/>
              </a:solidFill>
              <a:effectLst/>
              <a:latin typeface="+mn-lt"/>
              <a:ea typeface="+mn-ea"/>
              <a:cs typeface="+mn-cs"/>
            </a:endParaRPr>
          </a:p>
          <a:p>
            <a:pPr marL="1085850" lvl="2" indent="-171450">
              <a:buFont typeface="Wingdings" panose="05000000000000000000" pitchFamily="2" charset="2"/>
              <a:buChar char="q"/>
            </a:pPr>
            <a:r>
              <a:rPr lang="en-GB" sz="1200" b="1" kern="1200" dirty="0">
                <a:solidFill>
                  <a:schemeClr val="tx1"/>
                </a:solidFill>
                <a:effectLst/>
                <a:latin typeface="+mn-lt"/>
                <a:ea typeface="+mn-ea"/>
                <a:cs typeface="+mn-cs"/>
              </a:rPr>
              <a:t>Give the context of your own organisation and why the session is taking place.</a:t>
            </a:r>
          </a:p>
          <a:p>
            <a:pPr marL="914400" lvl="2" indent="0">
              <a:buFont typeface="Wingdings" panose="05000000000000000000" pitchFamily="2" charset="2"/>
              <a:buNone/>
            </a:pPr>
            <a:endParaRPr lang="en-GB" sz="1200" b="1" kern="1200" dirty="0">
              <a:solidFill>
                <a:schemeClr val="tx1"/>
              </a:solidFill>
              <a:effectLst/>
              <a:latin typeface="+mn-lt"/>
              <a:ea typeface="+mn-ea"/>
              <a:cs typeface="+mn-cs"/>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Set out any ground rules at the start of the session including confidentiality, that all ideas will be considered equally, participation is voluntary and that all viewpoints will be respected. </a:t>
            </a:r>
            <a:endParaRPr lang="en-GB" sz="1100" b="1"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3</a:t>
            </a:fld>
            <a:endParaRPr lang="en-GB"/>
          </a:p>
        </p:txBody>
      </p:sp>
    </p:spTree>
    <p:extLst>
      <p:ext uri="{BB962C8B-B14F-4D97-AF65-F5344CB8AC3E}">
        <p14:creationId xmlns:p14="http://schemas.microsoft.com/office/powerpoint/2010/main" val="2552046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GB" b="1" baseline="0" dirty="0"/>
              <a:t>The session is broken down into four clear stages.</a:t>
            </a:r>
          </a:p>
          <a:p>
            <a:pPr marL="457200" lvl="1" indent="0">
              <a:buFont typeface="Wingdings" panose="05000000000000000000" pitchFamily="2" charset="2"/>
              <a:buNone/>
            </a:pPr>
            <a:r>
              <a:rPr lang="en-GB" b="1" baseline="0" dirty="0"/>
              <a:t>1. What is already in place?  2. What gaps are there?  3. What more could we do and how can we fill those gaps?  4. What do we pledge to do following this session?</a:t>
            </a:r>
          </a:p>
          <a:p>
            <a:pPr marL="171450" lvl="0" indent="-171450">
              <a:buFont typeface="Wingdings" panose="05000000000000000000" pitchFamily="2" charset="2"/>
              <a:buChar char="q"/>
            </a:pPr>
            <a:r>
              <a:rPr lang="en-GB" b="1" baseline="0" dirty="0"/>
              <a:t>Incorporate breaks into the session as required</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4</a:t>
            </a:fld>
            <a:endParaRPr lang="en-GB"/>
          </a:p>
        </p:txBody>
      </p:sp>
    </p:spTree>
    <p:extLst>
      <p:ext uri="{BB962C8B-B14F-4D97-AF65-F5344CB8AC3E}">
        <p14:creationId xmlns:p14="http://schemas.microsoft.com/office/powerpoint/2010/main" val="2095191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By working through the practical elements of this toolkit, we will be able to identify what actions can be taken to prevent and relieve homelessness at the earliest opportunity.</a:t>
            </a:r>
            <a:endParaRPr lang="en-GB" b="1" dirty="0">
              <a:effectLst/>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There is also an opportunity to consider who else we will need to collaborate with in order to make this happen; taking this as an opportunity to design homelessness prevention into services and systems. </a:t>
            </a:r>
            <a:endParaRPr lang="en-GB" b="1" dirty="0">
              <a:effectLst/>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Homelessness can feel like an unsolvable problem, but it isn’t.  By working together and focussing on getting help to people before the point of crisis, we can make a real difference.  Even small changes can add up, having a substantial and positive impact to prevent and relieve homelessness.</a:t>
            </a:r>
            <a:endParaRPr lang="en-GB" b="1" dirty="0">
              <a:effectLst/>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We’ll be basing the session around the Positive Pathways Model.  </a:t>
            </a:r>
            <a:endParaRPr lang="en-GB" b="1" dirty="0">
              <a:effectLst/>
            </a:endParaRPr>
          </a:p>
        </p:txBody>
      </p:sp>
      <p:sp>
        <p:nvSpPr>
          <p:cNvPr id="4" name="Slide Number Placeholder 3"/>
          <p:cNvSpPr>
            <a:spLocks noGrp="1"/>
          </p:cNvSpPr>
          <p:nvPr>
            <p:ph type="sldNum" sz="quarter" idx="10"/>
          </p:nvPr>
        </p:nvSpPr>
        <p:spPr/>
        <p:txBody>
          <a:bodyPr/>
          <a:lstStyle/>
          <a:p>
            <a:fld id="{E13B94DB-6232-4DEC-8358-825AC49103CC}" type="slidenum">
              <a:rPr lang="en-GB" smtClean="0"/>
              <a:t>5</a:t>
            </a:fld>
            <a:endParaRPr lang="en-GB"/>
          </a:p>
        </p:txBody>
      </p:sp>
    </p:spTree>
    <p:extLst>
      <p:ext uri="{BB962C8B-B14F-4D97-AF65-F5344CB8AC3E}">
        <p14:creationId xmlns:p14="http://schemas.microsoft.com/office/powerpoint/2010/main" val="860651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The model; adapted for use by the WMCA Homelessness Taskforce and the C2C toolkit, helps to identify what is already being done to prevent homelessness, identify where the gaps are, and what might be done to address those gaps. Thus, underpinning a better understanding to enhance the protective factors within the universal prevention space and target homeless prevention at the earliest possible opportunity. </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While it may appear linear, it is recognised that experience of life, especially in the occurrence of something like homelessness, is rarely straightforward. The model could in fact be conveyed as circular, reflecting that it is universal prevention that enables and maintains the status of a settled home. </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Today’s roundtable will use the six stages of the pathway highlighted here to underpin the session.  The next slides will take you through those stages in more detail…..</a:t>
            </a:r>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6</a:t>
            </a:fld>
            <a:endParaRPr lang="en-GB"/>
          </a:p>
        </p:txBody>
      </p:sp>
    </p:spTree>
    <p:extLst>
      <p:ext uri="{BB962C8B-B14F-4D97-AF65-F5344CB8AC3E}">
        <p14:creationId xmlns:p14="http://schemas.microsoft.com/office/powerpoint/2010/main" val="22128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50364-E4C0-5FE3-90E1-513265F8AE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310C7-4AD7-D9E6-61F4-35264F0725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4DB8E8-2EFA-9454-7A17-13EF4075C73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75EFB7D-24A9-0798-A1C7-CCCDF3D839CF}"/>
              </a:ext>
            </a:extLst>
          </p:cNvPr>
          <p:cNvSpPr>
            <a:spLocks noGrp="1"/>
          </p:cNvSpPr>
          <p:nvPr>
            <p:ph type="sldNum" sz="quarter" idx="5"/>
          </p:nvPr>
        </p:nvSpPr>
        <p:spPr/>
        <p:txBody>
          <a:bodyPr/>
          <a:lstStyle/>
          <a:p>
            <a:fld id="{E13B94DB-6232-4DEC-8358-825AC49103CC}" type="slidenum">
              <a:rPr lang="en-GB" smtClean="0"/>
              <a:t>7</a:t>
            </a:fld>
            <a:endParaRPr lang="en-GB"/>
          </a:p>
        </p:txBody>
      </p:sp>
    </p:spTree>
    <p:extLst>
      <p:ext uri="{BB962C8B-B14F-4D97-AF65-F5344CB8AC3E}">
        <p14:creationId xmlns:p14="http://schemas.microsoft.com/office/powerpoint/2010/main" val="3936261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13B94DB-6232-4DEC-8358-825AC49103CC}" type="slidenum">
              <a:rPr lang="en-GB" smtClean="0"/>
              <a:t>8</a:t>
            </a:fld>
            <a:endParaRPr lang="en-GB"/>
          </a:p>
        </p:txBody>
      </p:sp>
    </p:spTree>
    <p:extLst>
      <p:ext uri="{BB962C8B-B14F-4D97-AF65-F5344CB8AC3E}">
        <p14:creationId xmlns:p14="http://schemas.microsoft.com/office/powerpoint/2010/main" val="3848097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3B94DB-6232-4DEC-8358-825AC49103CC}" type="slidenum">
              <a:rPr lang="en-GB" smtClean="0"/>
              <a:t>9</a:t>
            </a:fld>
            <a:endParaRPr lang="en-GB"/>
          </a:p>
        </p:txBody>
      </p:sp>
    </p:spTree>
    <p:extLst>
      <p:ext uri="{BB962C8B-B14F-4D97-AF65-F5344CB8AC3E}">
        <p14:creationId xmlns:p14="http://schemas.microsoft.com/office/powerpoint/2010/main" val="3576590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59933"/>
          <a:stretch/>
        </p:blipFill>
        <p:spPr>
          <a:xfrm>
            <a:off x="-13648" y="-1428227"/>
            <a:ext cx="4051079" cy="9698769"/>
          </a:xfrm>
          <a:prstGeom prst="rect">
            <a:avLst/>
          </a:prstGeom>
        </p:spPr>
      </p:pic>
      <p:sp>
        <p:nvSpPr>
          <p:cNvPr id="2" name="Title 1"/>
          <p:cNvSpPr>
            <a:spLocks noGrp="1"/>
          </p:cNvSpPr>
          <p:nvPr>
            <p:ph type="ctrTitle"/>
          </p:nvPr>
        </p:nvSpPr>
        <p:spPr>
          <a:xfrm>
            <a:off x="2975211" y="1122363"/>
            <a:ext cx="8871045" cy="2387600"/>
          </a:xfrm>
        </p:spPr>
        <p:txBody>
          <a:bodyPr anchor="b">
            <a:normAutofit/>
          </a:bodyPr>
          <a:lstStyle>
            <a:lvl1pPr algn="ctr">
              <a:defRPr sz="4800">
                <a:solidFill>
                  <a:srgbClr val="EE7624"/>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2975212" y="3602038"/>
            <a:ext cx="887104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0" name="Picture 9">
            <a:extLst>
              <a:ext uri="{FF2B5EF4-FFF2-40B4-BE49-F238E27FC236}">
                <a16:creationId xmlns:a16="http://schemas.microsoft.com/office/drawing/2014/main" id="{2B9F9682-7DFF-5B40-812F-B524992B1738}"/>
              </a:ext>
            </a:extLst>
          </p:cNvPr>
          <p:cNvPicPr>
            <a:picLocks noChangeAspect="1"/>
          </p:cNvPicPr>
          <p:nvPr userDrawn="1"/>
        </p:nvPicPr>
        <p:blipFill>
          <a:blip r:embed="rId3"/>
          <a:stretch>
            <a:fillRect/>
          </a:stretch>
        </p:blipFill>
        <p:spPr>
          <a:xfrm>
            <a:off x="9272304" y="348367"/>
            <a:ext cx="2573952" cy="533067"/>
          </a:xfrm>
          <a:prstGeom prst="rect">
            <a:avLst/>
          </a:prstGeom>
        </p:spPr>
      </p:pic>
    </p:spTree>
    <p:extLst>
      <p:ext uri="{BB962C8B-B14F-4D97-AF65-F5344CB8AC3E}">
        <p14:creationId xmlns:p14="http://schemas.microsoft.com/office/powerpoint/2010/main" val="1702812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8" name="Picture 7">
            <a:extLst>
              <a:ext uri="{FF2B5EF4-FFF2-40B4-BE49-F238E27FC236}">
                <a16:creationId xmlns:a16="http://schemas.microsoft.com/office/drawing/2014/main" id="{DCEA1834-3E0B-7749-8730-E6E849EB86B4}"/>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11" name="Date Placeholder 3">
            <a:extLst>
              <a:ext uri="{FF2B5EF4-FFF2-40B4-BE49-F238E27FC236}">
                <a16:creationId xmlns:a16="http://schemas.microsoft.com/office/drawing/2014/main" id="{D9296904-93E7-B942-8073-20ED3D18A5E2}"/>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06/08/2025</a:t>
            </a:fld>
            <a:endParaRPr lang="en-GB" dirty="0"/>
          </a:p>
        </p:txBody>
      </p:sp>
      <p:sp>
        <p:nvSpPr>
          <p:cNvPr id="12" name="Footer Placeholder 4">
            <a:extLst>
              <a:ext uri="{FF2B5EF4-FFF2-40B4-BE49-F238E27FC236}">
                <a16:creationId xmlns:a16="http://schemas.microsoft.com/office/drawing/2014/main" id="{CA87B620-F31D-654E-8BDB-D2AE11BB96F2}"/>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69FC7007-F2F4-494C-9AEA-1C1A39AAEF9B}"/>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2962225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360" r="73948" b="44617"/>
          <a:stretch/>
        </p:blipFill>
        <p:spPr>
          <a:xfrm>
            <a:off x="9567080" y="3384645"/>
            <a:ext cx="2634019" cy="3493827"/>
          </a:xfrm>
          <a:prstGeom prst="rect">
            <a:avLst/>
          </a:prstGeom>
        </p:spPr>
      </p:pic>
      <p:pic>
        <p:nvPicPr>
          <p:cNvPr id="9" name="Picture 8">
            <a:extLst>
              <a:ext uri="{FF2B5EF4-FFF2-40B4-BE49-F238E27FC236}">
                <a16:creationId xmlns:a16="http://schemas.microsoft.com/office/drawing/2014/main" id="{D1C98873-DD47-7644-9DA8-A98F640C88DC}"/>
              </a:ext>
            </a:extLst>
          </p:cNvPr>
          <p:cNvPicPr>
            <a:picLocks noChangeAspect="1"/>
          </p:cNvPicPr>
          <p:nvPr userDrawn="1"/>
        </p:nvPicPr>
        <p:blipFill>
          <a:blip r:embed="rId3"/>
          <a:stretch>
            <a:fillRect/>
          </a:stretch>
        </p:blipFill>
        <p:spPr>
          <a:xfrm>
            <a:off x="9242997" y="348367"/>
            <a:ext cx="2614721" cy="539768"/>
          </a:xfrm>
          <a:prstGeom prst="rect">
            <a:avLst/>
          </a:prstGeom>
        </p:spPr>
      </p:pic>
      <p:pic>
        <p:nvPicPr>
          <p:cNvPr id="10" name="Picture 9">
            <a:extLst>
              <a:ext uri="{FF2B5EF4-FFF2-40B4-BE49-F238E27FC236}">
                <a16:creationId xmlns:a16="http://schemas.microsoft.com/office/drawing/2014/main" id="{30D71847-A68A-7547-A804-88D9DD2B9CD6}"/>
              </a:ext>
            </a:extLst>
          </p:cNvPr>
          <p:cNvPicPr>
            <a:picLocks noChangeAspect="1"/>
          </p:cNvPicPr>
          <p:nvPr userDrawn="1"/>
        </p:nvPicPr>
        <p:blipFill rotWithShape="1">
          <a:blip r:embed="rId4"/>
          <a:srcRect b="35751"/>
          <a:stretch/>
        </p:blipFill>
        <p:spPr>
          <a:xfrm>
            <a:off x="10700921" y="3568032"/>
            <a:ext cx="1519655" cy="3675731"/>
          </a:xfrm>
          <a:prstGeom prst="rect">
            <a:avLst/>
          </a:prstGeom>
        </p:spPr>
      </p:pic>
      <p:sp>
        <p:nvSpPr>
          <p:cNvPr id="11" name="Date Placeholder 3">
            <a:extLst>
              <a:ext uri="{FF2B5EF4-FFF2-40B4-BE49-F238E27FC236}">
                <a16:creationId xmlns:a16="http://schemas.microsoft.com/office/drawing/2014/main" id="{50FAAE16-BB97-DC4F-8C3A-5F25DFF8BF91}"/>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06/08/2025</a:t>
            </a:fld>
            <a:endParaRPr lang="en-GB" dirty="0"/>
          </a:p>
        </p:txBody>
      </p:sp>
      <p:sp>
        <p:nvSpPr>
          <p:cNvPr id="12" name="Footer Placeholder 4">
            <a:extLst>
              <a:ext uri="{FF2B5EF4-FFF2-40B4-BE49-F238E27FC236}">
                <a16:creationId xmlns:a16="http://schemas.microsoft.com/office/drawing/2014/main" id="{E898F020-C2E0-3F46-80E3-C93892D65362}"/>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B1445115-C4DE-2844-B1B2-87C9C5A9E6B5}"/>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3905489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Two Content">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7" name="Picture 6">
            <a:extLst>
              <a:ext uri="{FF2B5EF4-FFF2-40B4-BE49-F238E27FC236}">
                <a16:creationId xmlns:a16="http://schemas.microsoft.com/office/drawing/2014/main" id="{B281C444-0D73-594B-976F-27B3E5B035BD}"/>
              </a:ext>
            </a:extLst>
          </p:cNvPr>
          <p:cNvPicPr>
            <a:picLocks noChangeAspect="1"/>
          </p:cNvPicPr>
          <p:nvPr userDrawn="1"/>
        </p:nvPicPr>
        <p:blipFill>
          <a:blip r:embed="rId3"/>
          <a:stretch>
            <a:fillRect/>
          </a:stretch>
        </p:blipFill>
        <p:spPr>
          <a:xfrm>
            <a:off x="9242997" y="348367"/>
            <a:ext cx="2614721" cy="539768"/>
          </a:xfrm>
          <a:prstGeom prst="rect">
            <a:avLst/>
          </a:prstGeom>
        </p:spPr>
      </p:pic>
      <p:pic>
        <p:nvPicPr>
          <p:cNvPr id="9" name="Picture 8">
            <a:extLst>
              <a:ext uri="{FF2B5EF4-FFF2-40B4-BE49-F238E27FC236}">
                <a16:creationId xmlns:a16="http://schemas.microsoft.com/office/drawing/2014/main" id="{E83192F4-23F5-9742-977E-079094471225}"/>
              </a:ext>
            </a:extLst>
          </p:cNvPr>
          <p:cNvPicPr>
            <a:picLocks noChangeAspect="1"/>
          </p:cNvPicPr>
          <p:nvPr userDrawn="1"/>
        </p:nvPicPr>
        <p:blipFill rotWithShape="1">
          <a:blip r:embed="rId4"/>
          <a:srcRect b="33753"/>
          <a:stretch/>
        </p:blipFill>
        <p:spPr>
          <a:xfrm>
            <a:off x="10700921" y="3568032"/>
            <a:ext cx="1519655" cy="3790031"/>
          </a:xfrm>
          <a:prstGeom prst="rect">
            <a:avLst/>
          </a:prstGeom>
        </p:spPr>
      </p:pic>
      <p:sp>
        <p:nvSpPr>
          <p:cNvPr id="11" name="Date Placeholder 3">
            <a:extLst>
              <a:ext uri="{FF2B5EF4-FFF2-40B4-BE49-F238E27FC236}">
                <a16:creationId xmlns:a16="http://schemas.microsoft.com/office/drawing/2014/main" id="{5980FFAA-0813-D349-A1DA-3900695D9B9D}"/>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06/08/2025</a:t>
            </a:fld>
            <a:endParaRPr lang="en-GB" dirty="0"/>
          </a:p>
        </p:txBody>
      </p:sp>
      <p:sp>
        <p:nvSpPr>
          <p:cNvPr id="12" name="Footer Placeholder 4">
            <a:extLst>
              <a:ext uri="{FF2B5EF4-FFF2-40B4-BE49-F238E27FC236}">
                <a16:creationId xmlns:a16="http://schemas.microsoft.com/office/drawing/2014/main" id="{B2E71483-C1D8-6547-8436-3DCA39FBC93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E88D85F1-77F9-F14B-AA53-5F95B9C3E73E}"/>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2562031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3_Comparison">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EE7624"/>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9" name="Picture 8">
            <a:extLst>
              <a:ext uri="{FF2B5EF4-FFF2-40B4-BE49-F238E27FC236}">
                <a16:creationId xmlns:a16="http://schemas.microsoft.com/office/drawing/2014/main" id="{1A707073-EE2A-6448-988F-ABEF120B522F}"/>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12" name="Date Placeholder 3">
            <a:extLst>
              <a:ext uri="{FF2B5EF4-FFF2-40B4-BE49-F238E27FC236}">
                <a16:creationId xmlns:a16="http://schemas.microsoft.com/office/drawing/2014/main" id="{ED2696DF-72AB-1F4E-8102-779F4707345D}"/>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06/08/2025</a:t>
            </a:fld>
            <a:endParaRPr lang="en-GB" dirty="0"/>
          </a:p>
        </p:txBody>
      </p:sp>
      <p:sp>
        <p:nvSpPr>
          <p:cNvPr id="13" name="Footer Placeholder 4">
            <a:extLst>
              <a:ext uri="{FF2B5EF4-FFF2-40B4-BE49-F238E27FC236}">
                <a16:creationId xmlns:a16="http://schemas.microsoft.com/office/drawing/2014/main" id="{18AEFA90-9705-8044-8CC9-80251BFF9D51}"/>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4" name="Slide Number Placeholder 5">
            <a:extLst>
              <a:ext uri="{FF2B5EF4-FFF2-40B4-BE49-F238E27FC236}">
                <a16:creationId xmlns:a16="http://schemas.microsoft.com/office/drawing/2014/main" id="{50348CB0-60AA-D442-B0B2-11D95C10441B}"/>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1344662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mparison">
    <p:bg>
      <p:bgPr>
        <a:solidFill>
          <a:srgbClr val="54565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D20657-6CDF-044F-8733-4698FD8312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572" t="50000"/>
          <a:stretch/>
        </p:blipFill>
        <p:spPr>
          <a:xfrm>
            <a:off x="-27296" y="-625033"/>
            <a:ext cx="3177623" cy="4849384"/>
          </a:xfrm>
          <a:prstGeom prst="rect">
            <a:avLst/>
          </a:prstGeom>
        </p:spPr>
      </p:pic>
      <p:sp>
        <p:nvSpPr>
          <p:cNvPr id="14" name="Content Placeholder 2">
            <a:extLst>
              <a:ext uri="{FF2B5EF4-FFF2-40B4-BE49-F238E27FC236}">
                <a16:creationId xmlns:a16="http://schemas.microsoft.com/office/drawing/2014/main" id="{8BCB4F08-6F13-6945-A24F-F3F8C94F88F5}"/>
              </a:ext>
            </a:extLst>
          </p:cNvPr>
          <p:cNvSpPr>
            <a:spLocks noGrp="1"/>
          </p:cNvSpPr>
          <p:nvPr>
            <p:ph idx="1"/>
          </p:nvPr>
        </p:nvSpPr>
        <p:spPr>
          <a:xfrm>
            <a:off x="838200" y="1825625"/>
            <a:ext cx="10515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9DEB189F-7C40-4242-B322-2F67359E2F57}"/>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6" name="Date Placeholder 3">
            <a:extLst>
              <a:ext uri="{FF2B5EF4-FFF2-40B4-BE49-F238E27FC236}">
                <a16:creationId xmlns:a16="http://schemas.microsoft.com/office/drawing/2014/main" id="{E828285D-83BB-5E45-A782-D21EF2A3E76E}"/>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06/08/2025</a:t>
            </a:fld>
            <a:endParaRPr lang="en-GB" dirty="0"/>
          </a:p>
        </p:txBody>
      </p:sp>
      <p:sp>
        <p:nvSpPr>
          <p:cNvPr id="7" name="Footer Placeholder 4">
            <a:extLst>
              <a:ext uri="{FF2B5EF4-FFF2-40B4-BE49-F238E27FC236}">
                <a16:creationId xmlns:a16="http://schemas.microsoft.com/office/drawing/2014/main" id="{0EE42319-92E9-074E-94F5-8BAA34CCD2F7}"/>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8" name="Slide Number Placeholder 5">
            <a:extLst>
              <a:ext uri="{FF2B5EF4-FFF2-40B4-BE49-F238E27FC236}">
                <a16:creationId xmlns:a16="http://schemas.microsoft.com/office/drawing/2014/main" id="{AFB02552-F2A3-C94D-A7A5-29762B6912DC}"/>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262933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5_Comparison">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a:extLst>
              <a:ext uri="{FF2B5EF4-FFF2-40B4-BE49-F238E27FC236}">
                <a16:creationId xmlns:a16="http://schemas.microsoft.com/office/drawing/2014/main" id="{E0175FA7-3444-3849-BEDE-314602255B75}"/>
              </a:ext>
            </a:extLst>
          </p:cNvPr>
          <p:cNvPicPr>
            <a:picLocks noChangeAspect="1"/>
          </p:cNvPicPr>
          <p:nvPr userDrawn="1"/>
        </p:nvPicPr>
        <p:blipFill>
          <a:blip r:embed="rId2"/>
          <a:stretch>
            <a:fillRect/>
          </a:stretch>
        </p:blipFill>
        <p:spPr>
          <a:xfrm>
            <a:off x="9242997" y="348367"/>
            <a:ext cx="2614721" cy="539768"/>
          </a:xfrm>
          <a:prstGeom prst="rect">
            <a:avLst/>
          </a:prstGeom>
        </p:spPr>
      </p:pic>
      <p:pic>
        <p:nvPicPr>
          <p:cNvPr id="7" name="Picture 6">
            <a:extLst>
              <a:ext uri="{FF2B5EF4-FFF2-40B4-BE49-F238E27FC236}">
                <a16:creationId xmlns:a16="http://schemas.microsoft.com/office/drawing/2014/main" id="{30DAC477-0456-CB44-AB4B-4E7C07291239}"/>
              </a:ext>
            </a:extLst>
          </p:cNvPr>
          <p:cNvPicPr>
            <a:picLocks noChangeAspect="1"/>
          </p:cNvPicPr>
          <p:nvPr userDrawn="1"/>
        </p:nvPicPr>
        <p:blipFill rotWithShape="1">
          <a:blip r:embed="rId3"/>
          <a:srcRect b="30256"/>
          <a:stretch/>
        </p:blipFill>
        <p:spPr>
          <a:xfrm>
            <a:off x="10672345" y="3568032"/>
            <a:ext cx="1519655" cy="3990056"/>
          </a:xfrm>
          <a:prstGeom prst="rect">
            <a:avLst/>
          </a:prstGeom>
        </p:spPr>
      </p:pic>
      <p:sp>
        <p:nvSpPr>
          <p:cNvPr id="14" name="Date Placeholder 3">
            <a:extLst>
              <a:ext uri="{FF2B5EF4-FFF2-40B4-BE49-F238E27FC236}">
                <a16:creationId xmlns:a16="http://schemas.microsoft.com/office/drawing/2014/main" id="{A99239FE-DE2A-A348-B330-EAA33100A867}"/>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06/08/2025</a:t>
            </a:fld>
            <a:endParaRPr lang="en-GB" dirty="0"/>
          </a:p>
        </p:txBody>
      </p:sp>
      <p:sp>
        <p:nvSpPr>
          <p:cNvPr id="15" name="Footer Placeholder 4">
            <a:extLst>
              <a:ext uri="{FF2B5EF4-FFF2-40B4-BE49-F238E27FC236}">
                <a16:creationId xmlns:a16="http://schemas.microsoft.com/office/drawing/2014/main" id="{3059DAF5-7E2F-1D43-BD7A-5AA4C84FF532}"/>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6" name="Slide Number Placeholder 5">
            <a:extLst>
              <a:ext uri="{FF2B5EF4-FFF2-40B4-BE49-F238E27FC236}">
                <a16:creationId xmlns:a16="http://schemas.microsoft.com/office/drawing/2014/main" id="{70CEE831-A9C6-6346-9C0C-6599212D67C1}"/>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4090203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mparison">
    <p:bg>
      <p:bgPr>
        <a:solidFill>
          <a:srgbClr val="EE7624"/>
        </a:solid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8BCB4F08-6F13-6945-A24F-F3F8C94F88F5}"/>
              </a:ext>
            </a:extLst>
          </p:cNvPr>
          <p:cNvSpPr>
            <a:spLocks noGrp="1"/>
          </p:cNvSpPr>
          <p:nvPr>
            <p:ph idx="1"/>
          </p:nvPr>
        </p:nvSpPr>
        <p:spPr>
          <a:xfrm>
            <a:off x="838200" y="1825625"/>
            <a:ext cx="10515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a:extLst>
              <a:ext uri="{FF2B5EF4-FFF2-40B4-BE49-F238E27FC236}">
                <a16:creationId xmlns:a16="http://schemas.microsoft.com/office/drawing/2014/main" id="{55147552-2E49-A94D-B191-A2C9D936D8C8}"/>
              </a:ext>
            </a:extLst>
          </p:cNvPr>
          <p:cNvPicPr>
            <a:picLocks noChangeAspect="1"/>
          </p:cNvPicPr>
          <p:nvPr userDrawn="1"/>
        </p:nvPicPr>
        <p:blipFill>
          <a:blip r:embed="rId2"/>
          <a:stretch>
            <a:fillRect/>
          </a:stretch>
        </p:blipFill>
        <p:spPr>
          <a:xfrm>
            <a:off x="9242997" y="348367"/>
            <a:ext cx="2614721" cy="539768"/>
          </a:xfrm>
          <a:prstGeom prst="rect">
            <a:avLst/>
          </a:prstGeom>
        </p:spPr>
      </p:pic>
      <p:pic>
        <p:nvPicPr>
          <p:cNvPr id="2" name="Picture 1">
            <a:extLst>
              <a:ext uri="{FF2B5EF4-FFF2-40B4-BE49-F238E27FC236}">
                <a16:creationId xmlns:a16="http://schemas.microsoft.com/office/drawing/2014/main" id="{98FDCC84-9E87-0342-BA7D-5DC0347F1DF4}"/>
              </a:ext>
            </a:extLst>
          </p:cNvPr>
          <p:cNvPicPr>
            <a:picLocks noChangeAspect="1"/>
          </p:cNvPicPr>
          <p:nvPr userDrawn="1"/>
        </p:nvPicPr>
        <p:blipFill rotWithShape="1">
          <a:blip r:embed="rId3"/>
          <a:srcRect l="40960" t="44988"/>
          <a:stretch/>
        </p:blipFill>
        <p:spPr>
          <a:xfrm>
            <a:off x="-1485900" y="-1071563"/>
            <a:ext cx="3523414" cy="4358439"/>
          </a:xfrm>
          <a:prstGeom prst="rect">
            <a:avLst/>
          </a:prstGeom>
        </p:spPr>
      </p:pic>
      <p:sp>
        <p:nvSpPr>
          <p:cNvPr id="7" name="Date Placeholder 3">
            <a:extLst>
              <a:ext uri="{FF2B5EF4-FFF2-40B4-BE49-F238E27FC236}">
                <a16:creationId xmlns:a16="http://schemas.microsoft.com/office/drawing/2014/main" id="{5456460C-6840-9A42-8EFD-1069D26ABF72}"/>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06/08/2025</a:t>
            </a:fld>
            <a:endParaRPr lang="en-GB" dirty="0"/>
          </a:p>
        </p:txBody>
      </p:sp>
      <p:sp>
        <p:nvSpPr>
          <p:cNvPr id="8" name="Footer Placeholder 4">
            <a:extLst>
              <a:ext uri="{FF2B5EF4-FFF2-40B4-BE49-F238E27FC236}">
                <a16:creationId xmlns:a16="http://schemas.microsoft.com/office/drawing/2014/main" id="{65566E71-5C92-114E-9144-C05CA923A3D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0" name="Slide Number Placeholder 5">
            <a:extLst>
              <a:ext uri="{FF2B5EF4-FFF2-40B4-BE49-F238E27FC236}">
                <a16:creationId xmlns:a16="http://schemas.microsoft.com/office/drawing/2014/main" id="{CA007177-E40D-3D48-ABD9-80070A2D1BD2}"/>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509785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mparison">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a:extLst>
              <a:ext uri="{FF2B5EF4-FFF2-40B4-BE49-F238E27FC236}">
                <a16:creationId xmlns:a16="http://schemas.microsoft.com/office/drawing/2014/main" id="{E0175FA7-3444-3849-BEDE-314602255B75}"/>
              </a:ext>
            </a:extLst>
          </p:cNvPr>
          <p:cNvPicPr>
            <a:picLocks noChangeAspect="1"/>
          </p:cNvPicPr>
          <p:nvPr userDrawn="1"/>
        </p:nvPicPr>
        <p:blipFill>
          <a:blip r:embed="rId2"/>
          <a:stretch>
            <a:fillRect/>
          </a:stretch>
        </p:blipFill>
        <p:spPr>
          <a:xfrm>
            <a:off x="9242997" y="348367"/>
            <a:ext cx="2614721" cy="539768"/>
          </a:xfrm>
          <a:prstGeom prst="rect">
            <a:avLst/>
          </a:prstGeom>
        </p:spPr>
      </p:pic>
      <p:pic>
        <p:nvPicPr>
          <p:cNvPr id="7" name="Picture 6">
            <a:extLst>
              <a:ext uri="{FF2B5EF4-FFF2-40B4-BE49-F238E27FC236}">
                <a16:creationId xmlns:a16="http://schemas.microsoft.com/office/drawing/2014/main" id="{30DAC477-0456-CB44-AB4B-4E7C07291239}"/>
              </a:ext>
            </a:extLst>
          </p:cNvPr>
          <p:cNvPicPr>
            <a:picLocks noChangeAspect="1"/>
          </p:cNvPicPr>
          <p:nvPr userDrawn="1"/>
        </p:nvPicPr>
        <p:blipFill>
          <a:blip r:embed="rId3"/>
          <a:stretch>
            <a:fillRect/>
          </a:stretch>
        </p:blipFill>
        <p:spPr>
          <a:xfrm>
            <a:off x="10672345" y="3568032"/>
            <a:ext cx="1519655" cy="5721054"/>
          </a:xfrm>
          <a:prstGeom prst="rect">
            <a:avLst/>
          </a:prstGeom>
        </p:spPr>
      </p:pic>
      <p:sp>
        <p:nvSpPr>
          <p:cNvPr id="9" name="Date Placeholder 3">
            <a:extLst>
              <a:ext uri="{FF2B5EF4-FFF2-40B4-BE49-F238E27FC236}">
                <a16:creationId xmlns:a16="http://schemas.microsoft.com/office/drawing/2014/main" id="{8A0389EB-9AB7-7942-A85E-DCFA0148F27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06/08/2025</a:t>
            </a:fld>
            <a:endParaRPr lang="en-GB" dirty="0"/>
          </a:p>
        </p:txBody>
      </p:sp>
      <p:sp>
        <p:nvSpPr>
          <p:cNvPr id="11" name="Footer Placeholder 4">
            <a:extLst>
              <a:ext uri="{FF2B5EF4-FFF2-40B4-BE49-F238E27FC236}">
                <a16:creationId xmlns:a16="http://schemas.microsoft.com/office/drawing/2014/main" id="{87CA9738-FCF3-7643-952A-EC8230280006}"/>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2" name="Slide Number Placeholder 5">
            <a:extLst>
              <a:ext uri="{FF2B5EF4-FFF2-40B4-BE49-F238E27FC236}">
                <a16:creationId xmlns:a16="http://schemas.microsoft.com/office/drawing/2014/main" id="{8ABAF3EA-9CBF-4B4F-AAD9-56BD8C0901A4}"/>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2412816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Comparison">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EE7624"/>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9" name="Picture 8">
            <a:extLst>
              <a:ext uri="{FF2B5EF4-FFF2-40B4-BE49-F238E27FC236}">
                <a16:creationId xmlns:a16="http://schemas.microsoft.com/office/drawing/2014/main" id="{1A707073-EE2A-6448-988F-ABEF120B522F}"/>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10" name="Date Placeholder 3">
            <a:extLst>
              <a:ext uri="{FF2B5EF4-FFF2-40B4-BE49-F238E27FC236}">
                <a16:creationId xmlns:a16="http://schemas.microsoft.com/office/drawing/2014/main" id="{CFF2B545-0DB5-554C-9B76-735DF41294B2}"/>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06/08/2025</a:t>
            </a:fld>
            <a:endParaRPr lang="en-GB" dirty="0"/>
          </a:p>
        </p:txBody>
      </p:sp>
      <p:sp>
        <p:nvSpPr>
          <p:cNvPr id="12" name="Footer Placeholder 4">
            <a:extLst>
              <a:ext uri="{FF2B5EF4-FFF2-40B4-BE49-F238E27FC236}">
                <a16:creationId xmlns:a16="http://schemas.microsoft.com/office/drawing/2014/main" id="{1E5A66FE-66B0-A142-B383-CEFCFB78658E}"/>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A4CA51B6-36EC-D340-A186-671BAF6A99B7}"/>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2205322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4CA2BC-662C-2E49-95F3-0A4548F72161}"/>
              </a:ext>
            </a:extLst>
          </p:cNvPr>
          <p:cNvPicPr>
            <a:picLocks noChangeAspect="1"/>
          </p:cNvPicPr>
          <p:nvPr userDrawn="1"/>
        </p:nvPicPr>
        <p:blipFill>
          <a:blip r:embed="rId2"/>
          <a:stretch>
            <a:fillRect/>
          </a:stretch>
        </p:blipFill>
        <p:spPr>
          <a:xfrm>
            <a:off x="9272304" y="348367"/>
            <a:ext cx="2573952" cy="533067"/>
          </a:xfrm>
          <a:prstGeom prst="rect">
            <a:avLst/>
          </a:prstGeom>
        </p:spPr>
      </p:pic>
      <p:sp>
        <p:nvSpPr>
          <p:cNvPr id="6" name="Date Placeholder 3">
            <a:extLst>
              <a:ext uri="{FF2B5EF4-FFF2-40B4-BE49-F238E27FC236}">
                <a16:creationId xmlns:a16="http://schemas.microsoft.com/office/drawing/2014/main" id="{EFF8F6B7-1AE9-EA41-A92D-5BC569DDE62E}"/>
              </a:ext>
            </a:extLst>
          </p:cNvPr>
          <p:cNvSpPr>
            <a:spLocks noGrp="1"/>
          </p:cNvSpPr>
          <p:nvPr>
            <p:ph type="dt" sz="half" idx="10"/>
          </p:nvPr>
        </p:nvSpPr>
        <p:spPr>
          <a:xfrm>
            <a:off x="838200" y="6356350"/>
            <a:ext cx="2743200" cy="365125"/>
          </a:xfrm>
        </p:spPr>
        <p:txBody>
          <a:bodyPr/>
          <a:lstStyle/>
          <a:p>
            <a:fld id="{FC6E4EE3-B8DA-4529-A811-93362441A0E0}" type="datetimeFigureOut">
              <a:rPr lang="en-GB" smtClean="0"/>
              <a:t>06/08/2025</a:t>
            </a:fld>
            <a:endParaRPr lang="en-GB"/>
          </a:p>
        </p:txBody>
      </p:sp>
      <p:sp>
        <p:nvSpPr>
          <p:cNvPr id="7" name="Footer Placeholder 4">
            <a:extLst>
              <a:ext uri="{FF2B5EF4-FFF2-40B4-BE49-F238E27FC236}">
                <a16:creationId xmlns:a16="http://schemas.microsoft.com/office/drawing/2014/main" id="{4FE31C7F-3CDE-CF4F-8D56-25EE43D9B9C4}"/>
              </a:ext>
            </a:extLst>
          </p:cNvPr>
          <p:cNvSpPr>
            <a:spLocks noGrp="1"/>
          </p:cNvSpPr>
          <p:nvPr>
            <p:ph type="ftr" sz="quarter" idx="11"/>
          </p:nvPr>
        </p:nvSpPr>
        <p:spPr>
          <a:xfrm>
            <a:off x="4038600" y="6356350"/>
            <a:ext cx="4114800" cy="365125"/>
          </a:xfrm>
        </p:spPr>
        <p:txBody>
          <a:bodyPr/>
          <a:lstStyle/>
          <a:p>
            <a:endParaRPr lang="en-GB"/>
          </a:p>
        </p:txBody>
      </p:sp>
      <p:sp>
        <p:nvSpPr>
          <p:cNvPr id="8" name="Slide Number Placeholder 5">
            <a:extLst>
              <a:ext uri="{FF2B5EF4-FFF2-40B4-BE49-F238E27FC236}">
                <a16:creationId xmlns:a16="http://schemas.microsoft.com/office/drawing/2014/main" id="{0723E173-42BC-0A49-843F-22C217E1B101}"/>
              </a:ext>
            </a:extLst>
          </p:cNvPr>
          <p:cNvSpPr>
            <a:spLocks noGrp="1"/>
          </p:cNvSpPr>
          <p:nvPr>
            <p:ph type="sldNum" sz="quarter" idx="12"/>
          </p:nvPr>
        </p:nvSpPr>
        <p:spPr>
          <a:xfrm>
            <a:off x="8610600" y="6356350"/>
            <a:ext cx="2743200" cy="365125"/>
          </a:xfrm>
        </p:spPr>
        <p:txBody>
          <a:bodyPr/>
          <a:lstStyle/>
          <a:p>
            <a:fld id="{DAE507F8-0004-4BD2-8478-2451CF4D47F4}" type="slidenum">
              <a:rPr lang="en-GB" smtClean="0"/>
              <a:t>‹#›</a:t>
            </a:fld>
            <a:endParaRPr lang="en-GB"/>
          </a:p>
        </p:txBody>
      </p:sp>
    </p:spTree>
    <p:extLst>
      <p:ext uri="{BB962C8B-B14F-4D97-AF65-F5344CB8AC3E}">
        <p14:creationId xmlns:p14="http://schemas.microsoft.com/office/powerpoint/2010/main" val="2664654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54565B"/>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59933"/>
          <a:stretch/>
        </p:blipFill>
        <p:spPr>
          <a:xfrm>
            <a:off x="-13648" y="-1428227"/>
            <a:ext cx="4051079" cy="9698769"/>
          </a:xfrm>
          <a:prstGeom prst="rect">
            <a:avLst/>
          </a:prstGeom>
        </p:spPr>
      </p:pic>
      <p:sp>
        <p:nvSpPr>
          <p:cNvPr id="2" name="Title 1"/>
          <p:cNvSpPr>
            <a:spLocks noGrp="1"/>
          </p:cNvSpPr>
          <p:nvPr>
            <p:ph type="ctrTitle"/>
          </p:nvPr>
        </p:nvSpPr>
        <p:spPr>
          <a:xfrm>
            <a:off x="2975211" y="1122363"/>
            <a:ext cx="8871045" cy="2387600"/>
          </a:xfrm>
        </p:spPr>
        <p:txBody>
          <a:bodyPr anchor="b">
            <a:normAutofit/>
          </a:bodyPr>
          <a:lstStyle>
            <a:lvl1pPr algn="ctr">
              <a:defRPr sz="4800">
                <a:solidFill>
                  <a:srgbClr val="EE7624"/>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2975212" y="3602038"/>
            <a:ext cx="8871044"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8" name="Picture 7">
            <a:extLst>
              <a:ext uri="{FF2B5EF4-FFF2-40B4-BE49-F238E27FC236}">
                <a16:creationId xmlns:a16="http://schemas.microsoft.com/office/drawing/2014/main" id="{75FF6D91-D55D-C740-86E9-6961231FC25D}"/>
              </a:ext>
            </a:extLst>
          </p:cNvPr>
          <p:cNvPicPr>
            <a:picLocks noChangeAspect="1"/>
          </p:cNvPicPr>
          <p:nvPr userDrawn="1"/>
        </p:nvPicPr>
        <p:blipFill>
          <a:blip r:embed="rId3"/>
          <a:stretch>
            <a:fillRect/>
          </a:stretch>
        </p:blipFill>
        <p:spPr>
          <a:xfrm>
            <a:off x="9272304" y="348366"/>
            <a:ext cx="2573952" cy="533067"/>
          </a:xfrm>
          <a:prstGeom prst="rect">
            <a:avLst/>
          </a:prstGeom>
        </p:spPr>
      </p:pic>
    </p:spTree>
    <p:extLst>
      <p:ext uri="{BB962C8B-B14F-4D97-AF65-F5344CB8AC3E}">
        <p14:creationId xmlns:p14="http://schemas.microsoft.com/office/powerpoint/2010/main" val="3217050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4" name="Picture 3">
            <a:extLst>
              <a:ext uri="{FF2B5EF4-FFF2-40B4-BE49-F238E27FC236}">
                <a16:creationId xmlns:a16="http://schemas.microsoft.com/office/drawing/2014/main" id="{DCB560F3-7609-8F47-88E3-7EDC159FC261}"/>
              </a:ext>
            </a:extLst>
          </p:cNvPr>
          <p:cNvPicPr>
            <a:picLocks noChangeAspect="1"/>
          </p:cNvPicPr>
          <p:nvPr userDrawn="1"/>
        </p:nvPicPr>
        <p:blipFill>
          <a:blip r:embed="rId3"/>
          <a:stretch>
            <a:fillRect/>
          </a:stretch>
        </p:blipFill>
        <p:spPr>
          <a:xfrm>
            <a:off x="9272304" y="348367"/>
            <a:ext cx="2573952" cy="533067"/>
          </a:xfrm>
          <a:prstGeom prst="rect">
            <a:avLst/>
          </a:prstGeom>
        </p:spPr>
      </p:pic>
      <p:sp>
        <p:nvSpPr>
          <p:cNvPr id="6" name="Date Placeholder 3">
            <a:extLst>
              <a:ext uri="{FF2B5EF4-FFF2-40B4-BE49-F238E27FC236}">
                <a16:creationId xmlns:a16="http://schemas.microsoft.com/office/drawing/2014/main" id="{A34EECBD-3E15-7B49-B788-9769F6AB617A}"/>
              </a:ext>
            </a:extLst>
          </p:cNvPr>
          <p:cNvSpPr>
            <a:spLocks noGrp="1"/>
          </p:cNvSpPr>
          <p:nvPr>
            <p:ph type="dt" sz="half" idx="10"/>
          </p:nvPr>
        </p:nvSpPr>
        <p:spPr>
          <a:xfrm>
            <a:off x="838200" y="6356350"/>
            <a:ext cx="2743200" cy="365125"/>
          </a:xfrm>
        </p:spPr>
        <p:txBody>
          <a:bodyPr/>
          <a:lstStyle/>
          <a:p>
            <a:fld id="{FC6E4EE3-B8DA-4529-A811-93362441A0E0}" type="datetimeFigureOut">
              <a:rPr lang="en-GB" smtClean="0"/>
              <a:t>06/08/2025</a:t>
            </a:fld>
            <a:endParaRPr lang="en-GB"/>
          </a:p>
        </p:txBody>
      </p:sp>
      <p:sp>
        <p:nvSpPr>
          <p:cNvPr id="7" name="Footer Placeholder 4">
            <a:extLst>
              <a:ext uri="{FF2B5EF4-FFF2-40B4-BE49-F238E27FC236}">
                <a16:creationId xmlns:a16="http://schemas.microsoft.com/office/drawing/2014/main" id="{B0796E40-15FD-794B-9EE0-4E1224230554}"/>
              </a:ext>
            </a:extLst>
          </p:cNvPr>
          <p:cNvSpPr>
            <a:spLocks noGrp="1"/>
          </p:cNvSpPr>
          <p:nvPr>
            <p:ph type="ftr" sz="quarter" idx="11"/>
          </p:nvPr>
        </p:nvSpPr>
        <p:spPr>
          <a:xfrm>
            <a:off x="4038600" y="6356350"/>
            <a:ext cx="4114800" cy="365125"/>
          </a:xfrm>
        </p:spPr>
        <p:txBody>
          <a:bodyPr/>
          <a:lstStyle/>
          <a:p>
            <a:endParaRPr lang="en-GB"/>
          </a:p>
        </p:txBody>
      </p:sp>
      <p:sp>
        <p:nvSpPr>
          <p:cNvPr id="8" name="Slide Number Placeholder 5">
            <a:extLst>
              <a:ext uri="{FF2B5EF4-FFF2-40B4-BE49-F238E27FC236}">
                <a16:creationId xmlns:a16="http://schemas.microsoft.com/office/drawing/2014/main" id="{88F855D6-5F42-4843-BF7A-E3193C5F8A51}"/>
              </a:ext>
            </a:extLst>
          </p:cNvPr>
          <p:cNvSpPr>
            <a:spLocks noGrp="1"/>
          </p:cNvSpPr>
          <p:nvPr>
            <p:ph type="sldNum" sz="quarter" idx="12"/>
          </p:nvPr>
        </p:nvSpPr>
        <p:spPr>
          <a:xfrm>
            <a:off x="8610600" y="6356350"/>
            <a:ext cx="2743200" cy="365125"/>
          </a:xfrm>
        </p:spPr>
        <p:txBody>
          <a:bodyPr/>
          <a:lstStyle/>
          <a:p>
            <a:fld id="{DAE507F8-0004-4BD2-8478-2451CF4D47F4}" type="slidenum">
              <a:rPr lang="en-GB" smtClean="0"/>
              <a:t>‹#›</a:t>
            </a:fld>
            <a:endParaRPr lang="en-GB"/>
          </a:p>
        </p:txBody>
      </p:sp>
    </p:spTree>
    <p:extLst>
      <p:ext uri="{BB962C8B-B14F-4D97-AF65-F5344CB8AC3E}">
        <p14:creationId xmlns:p14="http://schemas.microsoft.com/office/powerpoint/2010/main" val="3568274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omparison">
    <p:bg>
      <p:bgPr>
        <a:solidFill>
          <a:srgbClr val="54565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707073-EE2A-6448-988F-ABEF120B522F}"/>
              </a:ext>
            </a:extLst>
          </p:cNvPr>
          <p:cNvPicPr>
            <a:picLocks noChangeAspect="1"/>
          </p:cNvPicPr>
          <p:nvPr userDrawn="1"/>
        </p:nvPicPr>
        <p:blipFill>
          <a:blip r:embed="rId2"/>
          <a:stretch>
            <a:fillRect/>
          </a:stretch>
        </p:blipFill>
        <p:spPr>
          <a:xfrm>
            <a:off x="9272304" y="348367"/>
            <a:ext cx="2573839" cy="533067"/>
          </a:xfrm>
          <a:prstGeom prst="rect">
            <a:avLst/>
          </a:prstGeom>
        </p:spPr>
      </p:pic>
      <p:sp>
        <p:nvSpPr>
          <p:cNvPr id="10" name="Date Placeholder 3">
            <a:extLst>
              <a:ext uri="{FF2B5EF4-FFF2-40B4-BE49-F238E27FC236}">
                <a16:creationId xmlns:a16="http://schemas.microsoft.com/office/drawing/2014/main" id="{A3D45076-01E5-D243-95A5-2C00A89ACF51}"/>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06/08/2025</a:t>
            </a:fld>
            <a:endParaRPr lang="en-GB" dirty="0"/>
          </a:p>
        </p:txBody>
      </p:sp>
      <p:sp>
        <p:nvSpPr>
          <p:cNvPr id="12" name="Footer Placeholder 4">
            <a:extLst>
              <a:ext uri="{FF2B5EF4-FFF2-40B4-BE49-F238E27FC236}">
                <a16:creationId xmlns:a16="http://schemas.microsoft.com/office/drawing/2014/main" id="{FB977B1E-3A8A-114B-8C8A-54D4F86A6A0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BCBC811D-BA08-934C-BD28-53BCDA118548}"/>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53282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omparison">
    <p:bg>
      <p:bgPr>
        <a:solidFill>
          <a:srgbClr val="54565B"/>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9" name="Picture 8">
            <a:extLst>
              <a:ext uri="{FF2B5EF4-FFF2-40B4-BE49-F238E27FC236}">
                <a16:creationId xmlns:a16="http://schemas.microsoft.com/office/drawing/2014/main" id="{1A707073-EE2A-6448-988F-ABEF120B522F}"/>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4" name="Date Placeholder 3">
            <a:extLst>
              <a:ext uri="{FF2B5EF4-FFF2-40B4-BE49-F238E27FC236}">
                <a16:creationId xmlns:a16="http://schemas.microsoft.com/office/drawing/2014/main" id="{DA369DB5-DA94-A347-91CB-488740F4F1D1}"/>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06/08/2025</a:t>
            </a:fld>
            <a:endParaRPr lang="en-GB" dirty="0"/>
          </a:p>
        </p:txBody>
      </p:sp>
      <p:sp>
        <p:nvSpPr>
          <p:cNvPr id="5" name="Footer Placeholder 4">
            <a:extLst>
              <a:ext uri="{FF2B5EF4-FFF2-40B4-BE49-F238E27FC236}">
                <a16:creationId xmlns:a16="http://schemas.microsoft.com/office/drawing/2014/main" id="{8B19D7DB-C885-C942-9486-3738C80AB0C9}"/>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71913FE6-9D60-5242-AC67-B5EAF80F148B}"/>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1679536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Comparison">
    <p:bg>
      <p:bgPr>
        <a:solidFill>
          <a:srgbClr val="EE762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175FA7-3444-3849-BEDE-314602255B75}"/>
              </a:ext>
            </a:extLst>
          </p:cNvPr>
          <p:cNvPicPr>
            <a:picLocks noChangeAspect="1"/>
          </p:cNvPicPr>
          <p:nvPr userDrawn="1"/>
        </p:nvPicPr>
        <p:blipFill>
          <a:blip r:embed="rId2"/>
          <a:stretch>
            <a:fillRect/>
          </a:stretch>
        </p:blipFill>
        <p:spPr>
          <a:xfrm>
            <a:off x="9242997" y="348367"/>
            <a:ext cx="2614721" cy="539768"/>
          </a:xfrm>
          <a:prstGeom prst="rect">
            <a:avLst/>
          </a:prstGeom>
        </p:spPr>
      </p:pic>
      <p:sp>
        <p:nvSpPr>
          <p:cNvPr id="9" name="Date Placeholder 3">
            <a:extLst>
              <a:ext uri="{FF2B5EF4-FFF2-40B4-BE49-F238E27FC236}">
                <a16:creationId xmlns:a16="http://schemas.microsoft.com/office/drawing/2014/main" id="{A25F2A54-D8CD-D54C-AF15-60D8ED0F7E1F}"/>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06/08/2025</a:t>
            </a:fld>
            <a:endParaRPr lang="en-GB" dirty="0"/>
          </a:p>
        </p:txBody>
      </p:sp>
      <p:sp>
        <p:nvSpPr>
          <p:cNvPr id="11" name="Footer Placeholder 4">
            <a:extLst>
              <a:ext uri="{FF2B5EF4-FFF2-40B4-BE49-F238E27FC236}">
                <a16:creationId xmlns:a16="http://schemas.microsoft.com/office/drawing/2014/main" id="{ECAC8245-7763-1A4F-B737-E6C1AAB4DA00}"/>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2" name="Slide Number Placeholder 5">
            <a:extLst>
              <a:ext uri="{FF2B5EF4-FFF2-40B4-BE49-F238E27FC236}">
                <a16:creationId xmlns:a16="http://schemas.microsoft.com/office/drawing/2014/main" id="{D751D774-5D8C-4447-B1FD-3B3AE686C163}"/>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3286150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omparison">
    <p:bg>
      <p:bgPr>
        <a:solidFill>
          <a:srgbClr val="EE762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175FA7-3444-3849-BEDE-314602255B75}"/>
              </a:ext>
            </a:extLst>
          </p:cNvPr>
          <p:cNvPicPr>
            <a:picLocks noChangeAspect="1"/>
          </p:cNvPicPr>
          <p:nvPr userDrawn="1"/>
        </p:nvPicPr>
        <p:blipFill>
          <a:blip r:embed="rId2"/>
          <a:stretch>
            <a:fillRect/>
          </a:stretch>
        </p:blipFill>
        <p:spPr>
          <a:xfrm>
            <a:off x="9242997" y="348367"/>
            <a:ext cx="2614721" cy="539768"/>
          </a:xfrm>
          <a:prstGeom prst="rect">
            <a:avLst/>
          </a:prstGeom>
        </p:spPr>
      </p:pic>
      <p:pic>
        <p:nvPicPr>
          <p:cNvPr id="7" name="Picture 6">
            <a:extLst>
              <a:ext uri="{FF2B5EF4-FFF2-40B4-BE49-F238E27FC236}">
                <a16:creationId xmlns:a16="http://schemas.microsoft.com/office/drawing/2014/main" id="{30DAC477-0456-CB44-AB4B-4E7C07291239}"/>
              </a:ext>
            </a:extLst>
          </p:cNvPr>
          <p:cNvPicPr>
            <a:picLocks noChangeAspect="1"/>
          </p:cNvPicPr>
          <p:nvPr userDrawn="1"/>
        </p:nvPicPr>
        <p:blipFill>
          <a:blip r:embed="rId3"/>
          <a:stretch>
            <a:fillRect/>
          </a:stretch>
        </p:blipFill>
        <p:spPr>
          <a:xfrm>
            <a:off x="10672345" y="3568032"/>
            <a:ext cx="1519655" cy="5721054"/>
          </a:xfrm>
          <a:prstGeom prst="rect">
            <a:avLst/>
          </a:prstGeom>
        </p:spPr>
      </p:pic>
      <p:sp>
        <p:nvSpPr>
          <p:cNvPr id="4" name="Date Placeholder 3">
            <a:extLst>
              <a:ext uri="{FF2B5EF4-FFF2-40B4-BE49-F238E27FC236}">
                <a16:creationId xmlns:a16="http://schemas.microsoft.com/office/drawing/2014/main" id="{EC5EF5F0-7190-A945-8E7F-93FACEF950AF}"/>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06/08/2025</a:t>
            </a:fld>
            <a:endParaRPr lang="en-GB" dirty="0"/>
          </a:p>
        </p:txBody>
      </p:sp>
      <p:sp>
        <p:nvSpPr>
          <p:cNvPr id="5" name="Footer Placeholder 4">
            <a:extLst>
              <a:ext uri="{FF2B5EF4-FFF2-40B4-BE49-F238E27FC236}">
                <a16:creationId xmlns:a16="http://schemas.microsoft.com/office/drawing/2014/main" id="{78F70F3F-25C3-414A-BBE3-DE91E8AEECE7}"/>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36CEEA6B-4A01-4F4C-BE75-95171EDD182B}"/>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2105512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E28A59A-9594-6944-954C-1B995E74B4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rot="5400000">
            <a:off x="2235759" y="-2794103"/>
            <a:ext cx="7769279" cy="11560769"/>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2837144" y="2273283"/>
            <a:ext cx="6576376" cy="5724213"/>
          </a:xfrm>
          <a:prstGeom prst="hexagon">
            <a:avLst/>
          </a:prstGeom>
          <a:solidFill>
            <a:schemeClr val="bg1"/>
          </a:solidFill>
        </p:spPr>
        <p:txBody>
          <a:bodyPr wrap="square" anchor="t" anchorCtr="0">
            <a:noAutofit/>
          </a:bodyPr>
          <a:lstStyle>
            <a:lvl1pPr marL="0" indent="0">
              <a:buNone/>
              <a:defRPr/>
            </a:lvl1pPr>
          </a:lstStyle>
          <a:p>
            <a:pPr lvl="0"/>
            <a:endParaRPr lang="en-GB" dirty="0"/>
          </a:p>
        </p:txBody>
      </p:sp>
    </p:spTree>
    <p:extLst>
      <p:ext uri="{BB962C8B-B14F-4D97-AF65-F5344CB8AC3E}">
        <p14:creationId xmlns:p14="http://schemas.microsoft.com/office/powerpoint/2010/main" val="1375204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rgbClr val="54565B"/>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E28A59A-9594-6944-954C-1B995E74B4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rot="5400000">
            <a:off x="2235759" y="-2794103"/>
            <a:ext cx="7769279" cy="11560769"/>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2837144" y="2273283"/>
            <a:ext cx="6576376" cy="5724213"/>
          </a:xfrm>
          <a:prstGeom prst="hexagon">
            <a:avLst/>
          </a:prstGeom>
          <a:solidFill>
            <a:srgbClr val="54565B"/>
          </a:solidFill>
        </p:spPr>
        <p:txBody>
          <a:bodyPr wrap="square" anchor="t" anchorCtr="0">
            <a:noAutofit/>
          </a:bodyPr>
          <a:lstStyle>
            <a:lvl1pPr marL="0" indent="0">
              <a:buNone/>
              <a:defRPr>
                <a:solidFill>
                  <a:schemeClr val="bg1"/>
                </a:solidFill>
              </a:defRPr>
            </a:lvl1pPr>
          </a:lstStyle>
          <a:p>
            <a:pPr lvl="0"/>
            <a:endParaRPr lang="en-GB" dirty="0"/>
          </a:p>
        </p:txBody>
      </p:sp>
    </p:spTree>
    <p:extLst>
      <p:ext uri="{BB962C8B-B14F-4D97-AF65-F5344CB8AC3E}">
        <p14:creationId xmlns:p14="http://schemas.microsoft.com/office/powerpoint/2010/main" val="1863741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rgbClr val="EE762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20D272-B984-0E46-9478-A636FB7B012B}"/>
              </a:ext>
            </a:extLst>
          </p:cNvPr>
          <p:cNvPicPr>
            <a:picLocks noChangeAspect="1"/>
          </p:cNvPicPr>
          <p:nvPr userDrawn="1"/>
        </p:nvPicPr>
        <p:blipFill rotWithShape="1">
          <a:blip r:embed="rId2"/>
          <a:srcRect r="19301"/>
          <a:stretch/>
        </p:blipFill>
        <p:spPr>
          <a:xfrm rot="5400000">
            <a:off x="2369463" y="22670"/>
            <a:ext cx="7514376" cy="8435282"/>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2837144" y="2273283"/>
            <a:ext cx="6576376" cy="5724213"/>
          </a:xfrm>
          <a:prstGeom prst="hexagon">
            <a:avLst/>
          </a:prstGeom>
          <a:solidFill>
            <a:srgbClr val="EE7624"/>
          </a:solidFill>
        </p:spPr>
        <p:txBody>
          <a:bodyPr wrap="square" anchor="t" anchorCtr="0">
            <a:noAutofit/>
          </a:bodyPr>
          <a:lstStyle>
            <a:lvl1pPr marL="0" indent="0">
              <a:buNone/>
              <a:defRPr/>
            </a:lvl1pPr>
          </a:lstStyle>
          <a:p>
            <a:pPr lvl="0"/>
            <a:endParaRPr lang="en-GB" dirty="0"/>
          </a:p>
        </p:txBody>
      </p:sp>
    </p:spTree>
    <p:extLst>
      <p:ext uri="{BB962C8B-B14F-4D97-AF65-F5344CB8AC3E}">
        <p14:creationId xmlns:p14="http://schemas.microsoft.com/office/powerpoint/2010/main" val="4000013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44C965-6076-1941-B662-609471F4E8EE}"/>
              </a:ext>
            </a:extLst>
          </p:cNvPr>
          <p:cNvPicPr>
            <a:picLocks noChangeAspect="1"/>
          </p:cNvPicPr>
          <p:nvPr userDrawn="1"/>
        </p:nvPicPr>
        <p:blipFill>
          <a:blip r:embed="rId2"/>
          <a:stretch>
            <a:fillRect/>
          </a:stretch>
        </p:blipFill>
        <p:spPr>
          <a:xfrm rot="19800000">
            <a:off x="3487574" y="998916"/>
            <a:ext cx="5275517" cy="4776482"/>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4271963" y="1770863"/>
            <a:ext cx="3720348" cy="3255980"/>
          </a:xfrm>
          <a:prstGeom prst="hexagon">
            <a:avLst>
              <a:gd name="adj" fmla="val 28510"/>
              <a:gd name="vf" fmla="val 115470"/>
            </a:avLst>
          </a:prstGeom>
          <a:solidFill>
            <a:schemeClr val="bg1"/>
          </a:solidFill>
        </p:spPr>
        <p:txBody>
          <a:bodyPr wrap="square" anchor="t" anchorCtr="0">
            <a:noAutofit/>
          </a:bodyPr>
          <a:lstStyle>
            <a:lvl1pPr marL="0" indent="0">
              <a:buNone/>
              <a:defRPr sz="1600"/>
            </a:lvl1pPr>
            <a:lvl2pPr>
              <a:defRPr sz="1600"/>
            </a:lvl2pPr>
            <a:lvl3pPr>
              <a:defRPr sz="1600"/>
            </a:lvl3pPr>
            <a:lvl4pPr>
              <a:defRPr sz="1600"/>
            </a:lvl4pPr>
            <a:lvl5pPr>
              <a:defRPr sz="1600"/>
            </a:lvl5pPr>
          </a:lstStyle>
          <a:p>
            <a:pPr lvl="0"/>
            <a:endParaRPr lang="en-GB" dirty="0"/>
          </a:p>
        </p:txBody>
      </p:sp>
      <p:sp>
        <p:nvSpPr>
          <p:cNvPr id="6" name="Date Placeholder 3">
            <a:extLst>
              <a:ext uri="{FF2B5EF4-FFF2-40B4-BE49-F238E27FC236}">
                <a16:creationId xmlns:a16="http://schemas.microsoft.com/office/drawing/2014/main" id="{83A2CC8A-7DE9-944A-9E3F-AF056352BB97}"/>
              </a:ext>
            </a:extLst>
          </p:cNvPr>
          <p:cNvSpPr>
            <a:spLocks noGrp="1"/>
          </p:cNvSpPr>
          <p:nvPr>
            <p:ph type="dt" sz="half" idx="10"/>
          </p:nvPr>
        </p:nvSpPr>
        <p:spPr>
          <a:xfrm>
            <a:off x="838200" y="6356350"/>
            <a:ext cx="2743200" cy="365125"/>
          </a:xfrm>
        </p:spPr>
        <p:txBody>
          <a:bodyPr/>
          <a:lstStyle/>
          <a:p>
            <a:fld id="{FC6E4EE3-B8DA-4529-A811-93362441A0E0}" type="datetimeFigureOut">
              <a:rPr lang="en-GB" smtClean="0"/>
              <a:t>06/08/2025</a:t>
            </a:fld>
            <a:endParaRPr lang="en-GB"/>
          </a:p>
        </p:txBody>
      </p:sp>
      <p:sp>
        <p:nvSpPr>
          <p:cNvPr id="7" name="Footer Placeholder 4">
            <a:extLst>
              <a:ext uri="{FF2B5EF4-FFF2-40B4-BE49-F238E27FC236}">
                <a16:creationId xmlns:a16="http://schemas.microsoft.com/office/drawing/2014/main" id="{E9558DEE-F210-D142-A094-9C0FBDA37751}"/>
              </a:ext>
            </a:extLst>
          </p:cNvPr>
          <p:cNvSpPr>
            <a:spLocks noGrp="1"/>
          </p:cNvSpPr>
          <p:nvPr>
            <p:ph type="ftr" sz="quarter" idx="11"/>
          </p:nvPr>
        </p:nvSpPr>
        <p:spPr>
          <a:xfrm>
            <a:off x="4038600" y="6356350"/>
            <a:ext cx="4114800" cy="365125"/>
          </a:xfrm>
        </p:spPr>
        <p:txBody>
          <a:bodyPr/>
          <a:lstStyle/>
          <a:p>
            <a:endParaRPr lang="en-GB"/>
          </a:p>
        </p:txBody>
      </p:sp>
      <p:sp>
        <p:nvSpPr>
          <p:cNvPr id="8" name="Slide Number Placeholder 5">
            <a:extLst>
              <a:ext uri="{FF2B5EF4-FFF2-40B4-BE49-F238E27FC236}">
                <a16:creationId xmlns:a16="http://schemas.microsoft.com/office/drawing/2014/main" id="{98D73A93-1D0A-084A-A41B-2467330B9888}"/>
              </a:ext>
            </a:extLst>
          </p:cNvPr>
          <p:cNvSpPr>
            <a:spLocks noGrp="1"/>
          </p:cNvSpPr>
          <p:nvPr>
            <p:ph type="sldNum" sz="quarter" idx="12"/>
          </p:nvPr>
        </p:nvSpPr>
        <p:spPr>
          <a:xfrm>
            <a:off x="8610600" y="6356350"/>
            <a:ext cx="2743200" cy="365125"/>
          </a:xfrm>
        </p:spPr>
        <p:txBody>
          <a:bodyPr/>
          <a:lstStyle/>
          <a:p>
            <a:fld id="{DAE507F8-0004-4BD2-8478-2451CF4D47F4}" type="slidenum">
              <a:rPr lang="en-GB" smtClean="0"/>
              <a:t>‹#›</a:t>
            </a:fld>
            <a:endParaRPr lang="en-GB"/>
          </a:p>
        </p:txBody>
      </p:sp>
    </p:spTree>
    <p:extLst>
      <p:ext uri="{BB962C8B-B14F-4D97-AF65-F5344CB8AC3E}">
        <p14:creationId xmlns:p14="http://schemas.microsoft.com/office/powerpoint/2010/main" val="387514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Only">
    <p:bg>
      <p:bgPr>
        <a:solidFill>
          <a:srgbClr val="54565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44C965-6076-1941-B662-609471F4E8EE}"/>
              </a:ext>
            </a:extLst>
          </p:cNvPr>
          <p:cNvPicPr>
            <a:picLocks noChangeAspect="1"/>
          </p:cNvPicPr>
          <p:nvPr userDrawn="1"/>
        </p:nvPicPr>
        <p:blipFill>
          <a:blip r:embed="rId2"/>
          <a:stretch>
            <a:fillRect/>
          </a:stretch>
        </p:blipFill>
        <p:spPr>
          <a:xfrm rot="19800000">
            <a:off x="3487574" y="998916"/>
            <a:ext cx="5275517" cy="4776482"/>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4271963" y="1770863"/>
            <a:ext cx="3720348" cy="3255980"/>
          </a:xfrm>
          <a:prstGeom prst="hexagon">
            <a:avLst>
              <a:gd name="adj" fmla="val 28510"/>
              <a:gd name="vf" fmla="val 115470"/>
            </a:avLst>
          </a:prstGeom>
          <a:solidFill>
            <a:srgbClr val="54565B"/>
          </a:solidFill>
        </p:spPr>
        <p:txBody>
          <a:bodyPr wrap="square" anchor="t" anchorCtr="0">
            <a:noAutofit/>
          </a:bodyPr>
          <a:lstStyle>
            <a:lvl1pPr marL="0" indent="0">
              <a:buNone/>
              <a:defRPr sz="1600">
                <a:solidFill>
                  <a:schemeClr val="bg1"/>
                </a:solidFill>
              </a:defRPr>
            </a:lvl1pPr>
            <a:lvl2pPr>
              <a:defRPr sz="1600"/>
            </a:lvl2pPr>
            <a:lvl3pPr>
              <a:defRPr sz="1600"/>
            </a:lvl3pPr>
            <a:lvl4pPr>
              <a:defRPr sz="1600"/>
            </a:lvl4pPr>
            <a:lvl5pPr>
              <a:defRPr sz="1600"/>
            </a:lvl5pPr>
          </a:lstStyle>
          <a:p>
            <a:pPr lvl="0"/>
            <a:endParaRPr lang="en-GB" dirty="0"/>
          </a:p>
        </p:txBody>
      </p:sp>
      <p:sp>
        <p:nvSpPr>
          <p:cNvPr id="4" name="Date Placeholder 3">
            <a:extLst>
              <a:ext uri="{FF2B5EF4-FFF2-40B4-BE49-F238E27FC236}">
                <a16:creationId xmlns:a16="http://schemas.microsoft.com/office/drawing/2014/main" id="{F39E6229-02F6-8742-A5C5-4EBCFF5AB38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06/08/2025</a:t>
            </a:fld>
            <a:endParaRPr lang="en-GB" dirty="0"/>
          </a:p>
        </p:txBody>
      </p:sp>
      <p:sp>
        <p:nvSpPr>
          <p:cNvPr id="5" name="Footer Placeholder 4">
            <a:extLst>
              <a:ext uri="{FF2B5EF4-FFF2-40B4-BE49-F238E27FC236}">
                <a16:creationId xmlns:a16="http://schemas.microsoft.com/office/drawing/2014/main" id="{4C25050E-076A-E545-B046-906BAFDD7246}"/>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79FEFE60-B62F-0443-AB5F-84A51F9CAE36}"/>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1146015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75211" y="1122363"/>
            <a:ext cx="8871045" cy="2387600"/>
          </a:xfrm>
        </p:spPr>
        <p:txBody>
          <a:bodyPr anchor="b">
            <a:normAutofit/>
          </a:bodyPr>
          <a:lstStyle>
            <a:lvl1pPr algn="ctr">
              <a:defRPr sz="48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2975212" y="3602038"/>
            <a:ext cx="887104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9" name="Picture 8">
            <a:extLst>
              <a:ext uri="{FF2B5EF4-FFF2-40B4-BE49-F238E27FC236}">
                <a16:creationId xmlns:a16="http://schemas.microsoft.com/office/drawing/2014/main" id="{A37A6D8E-0E67-424D-9F11-932AF764ECE6}"/>
              </a:ext>
            </a:extLst>
          </p:cNvPr>
          <p:cNvPicPr>
            <a:picLocks noChangeAspect="1"/>
          </p:cNvPicPr>
          <p:nvPr userDrawn="1"/>
        </p:nvPicPr>
        <p:blipFill>
          <a:blip r:embed="rId2"/>
          <a:stretch>
            <a:fillRect/>
          </a:stretch>
        </p:blipFill>
        <p:spPr>
          <a:xfrm>
            <a:off x="9242997" y="348367"/>
            <a:ext cx="2614721" cy="539768"/>
          </a:xfrm>
          <a:prstGeom prst="rect">
            <a:avLst/>
          </a:prstGeom>
        </p:spPr>
      </p:pic>
      <p:pic>
        <p:nvPicPr>
          <p:cNvPr id="10" name="Picture 9">
            <a:extLst>
              <a:ext uri="{FF2B5EF4-FFF2-40B4-BE49-F238E27FC236}">
                <a16:creationId xmlns:a16="http://schemas.microsoft.com/office/drawing/2014/main" id="{3760D64B-9BA1-684B-BB55-2965315AAAD4}"/>
              </a:ext>
            </a:extLst>
          </p:cNvPr>
          <p:cNvPicPr>
            <a:picLocks noChangeAspect="1"/>
          </p:cNvPicPr>
          <p:nvPr userDrawn="1"/>
        </p:nvPicPr>
        <p:blipFill rotWithShape="1">
          <a:blip r:embed="rId3"/>
          <a:srcRect l="32072" t="1942" b="2933"/>
          <a:stretch/>
        </p:blipFill>
        <p:spPr>
          <a:xfrm>
            <a:off x="-1114425" y="-300038"/>
            <a:ext cx="3988584" cy="7415213"/>
          </a:xfrm>
          <a:prstGeom prst="rect">
            <a:avLst/>
          </a:prstGeom>
        </p:spPr>
      </p:pic>
    </p:spTree>
    <p:extLst>
      <p:ext uri="{BB962C8B-B14F-4D97-AF65-F5344CB8AC3E}">
        <p14:creationId xmlns:p14="http://schemas.microsoft.com/office/powerpoint/2010/main" val="42648729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itle Only">
    <p:bg>
      <p:bgPr>
        <a:solidFill>
          <a:srgbClr val="EE762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D32977-1065-7543-A63D-9864249FAA91}"/>
              </a:ext>
            </a:extLst>
          </p:cNvPr>
          <p:cNvPicPr>
            <a:picLocks noChangeAspect="1"/>
          </p:cNvPicPr>
          <p:nvPr userDrawn="1"/>
        </p:nvPicPr>
        <p:blipFill>
          <a:blip r:embed="rId2"/>
          <a:stretch>
            <a:fillRect/>
          </a:stretch>
        </p:blipFill>
        <p:spPr>
          <a:xfrm rot="1800000">
            <a:off x="2289142" y="5493262"/>
            <a:ext cx="23259627" cy="4801585"/>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4271963" y="1770862"/>
            <a:ext cx="3757612" cy="3288593"/>
          </a:xfrm>
          <a:prstGeom prst="hexagon">
            <a:avLst>
              <a:gd name="adj" fmla="val 28510"/>
              <a:gd name="vf" fmla="val 115470"/>
            </a:avLst>
          </a:prstGeom>
          <a:solidFill>
            <a:srgbClr val="EE7624"/>
          </a:solidFill>
        </p:spPr>
        <p:txBody>
          <a:bodyPr wrap="square" anchor="t" anchorCtr="0">
            <a:noAutofit/>
          </a:bodyPr>
          <a:lstStyle>
            <a:lvl1pPr marL="0" indent="0">
              <a:buNone/>
              <a:defRPr sz="1600"/>
            </a:lvl1pPr>
            <a:lvl2pPr>
              <a:defRPr sz="1600"/>
            </a:lvl2pPr>
            <a:lvl3pPr>
              <a:defRPr sz="1600"/>
            </a:lvl3pPr>
            <a:lvl4pPr>
              <a:defRPr sz="1600"/>
            </a:lvl4pPr>
            <a:lvl5pPr>
              <a:defRPr sz="1600"/>
            </a:lvl5pPr>
          </a:lstStyle>
          <a:p>
            <a:pPr lvl="0"/>
            <a:endParaRPr lang="en-GB" dirty="0"/>
          </a:p>
        </p:txBody>
      </p:sp>
      <p:sp>
        <p:nvSpPr>
          <p:cNvPr id="6" name="Date Placeholder 3">
            <a:extLst>
              <a:ext uri="{FF2B5EF4-FFF2-40B4-BE49-F238E27FC236}">
                <a16:creationId xmlns:a16="http://schemas.microsoft.com/office/drawing/2014/main" id="{6A13C10F-6A45-6C48-899D-22F549AE704D}"/>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06/08/2025</a:t>
            </a:fld>
            <a:endParaRPr lang="en-GB" dirty="0"/>
          </a:p>
        </p:txBody>
      </p:sp>
      <p:sp>
        <p:nvSpPr>
          <p:cNvPr id="7" name="Footer Placeholder 4">
            <a:extLst>
              <a:ext uri="{FF2B5EF4-FFF2-40B4-BE49-F238E27FC236}">
                <a16:creationId xmlns:a16="http://schemas.microsoft.com/office/drawing/2014/main" id="{B2217CC8-5BF8-7C4D-A222-63AC4C68D400}"/>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8" name="Slide Number Placeholder 5">
            <a:extLst>
              <a:ext uri="{FF2B5EF4-FFF2-40B4-BE49-F238E27FC236}">
                <a16:creationId xmlns:a16="http://schemas.microsoft.com/office/drawing/2014/main" id="{01BFA2B3-EB86-2F40-8C8B-3236D77DAF07}"/>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3547654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AE507F8-0004-4BD2-8478-2451CF4D47F4}" type="slidenum">
              <a:rPr lang="en-GB" smtClean="0"/>
              <a:t>‹#›</a:t>
            </a:fld>
            <a:endParaRPr lang="en-GB"/>
          </a:p>
        </p:txBody>
      </p:sp>
      <p:pic>
        <p:nvPicPr>
          <p:cNvPr id="9" name="Picture 8">
            <a:extLst>
              <a:ext uri="{FF2B5EF4-FFF2-40B4-BE49-F238E27FC236}">
                <a16:creationId xmlns:a16="http://schemas.microsoft.com/office/drawing/2014/main" id="{9778DB74-F525-3C4E-9129-17E765AE35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a:off x="5675493" y="-1780674"/>
            <a:ext cx="6837348" cy="10378262"/>
          </a:xfrm>
          <a:prstGeom prst="rect">
            <a:avLst/>
          </a:prstGeom>
        </p:spPr>
      </p:pic>
      <p:sp>
        <p:nvSpPr>
          <p:cNvPr id="10" name="Content Placeholder 3">
            <a:extLst>
              <a:ext uri="{FF2B5EF4-FFF2-40B4-BE49-F238E27FC236}">
                <a16:creationId xmlns:a16="http://schemas.microsoft.com/office/drawing/2014/main" id="{4AFD329C-3BF6-FB4B-823D-40F9E28DB553}"/>
              </a:ext>
            </a:extLst>
          </p:cNvPr>
          <p:cNvSpPr>
            <a:spLocks noGrp="1" noChangeAspect="1"/>
          </p:cNvSpPr>
          <p:nvPr>
            <p:ph sz="half" idx="2"/>
          </p:nvPr>
        </p:nvSpPr>
        <p:spPr>
          <a:xfrm rot="19847286">
            <a:off x="8059312" y="791464"/>
            <a:ext cx="5864200" cy="5226130"/>
          </a:xfrm>
          <a:prstGeom prst="hexagon">
            <a:avLst>
              <a:gd name="adj" fmla="val 28413"/>
              <a:gd name="vf" fmla="val 115470"/>
            </a:avLst>
          </a:prstGeom>
          <a:solidFill>
            <a:schemeClr val="bg1"/>
          </a:solidFill>
        </p:spPr>
        <p:txBody>
          <a:bodyPr wrap="square" anchor="t" anchorCtr="0">
            <a:noAutofit/>
          </a:bodyPr>
          <a:lstStyle>
            <a:lvl1pPr marL="0" indent="0">
              <a:buNone/>
              <a:defRPr/>
            </a:lvl1pPr>
          </a:lstStyle>
          <a:p>
            <a:pPr lvl="0"/>
            <a:endParaRPr lang="en-GB" dirty="0"/>
          </a:p>
        </p:txBody>
      </p:sp>
      <p:sp>
        <p:nvSpPr>
          <p:cNvPr id="12" name="Content Placeholder 2">
            <a:extLst>
              <a:ext uri="{FF2B5EF4-FFF2-40B4-BE49-F238E27FC236}">
                <a16:creationId xmlns:a16="http://schemas.microsoft.com/office/drawing/2014/main" id="{CBE0505A-C4B2-7B42-9029-892E5475CF39}"/>
              </a:ext>
            </a:extLst>
          </p:cNvPr>
          <p:cNvSpPr>
            <a:spLocks noGrp="1"/>
          </p:cNvSpPr>
          <p:nvPr>
            <p:ph sz="half" idx="1"/>
          </p:nvPr>
        </p:nvSpPr>
        <p:spPr>
          <a:xfrm>
            <a:off x="838200" y="1825625"/>
            <a:ext cx="5181600" cy="435133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1478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Only">
    <p:bg>
      <p:bgPr>
        <a:solidFill>
          <a:srgbClr val="54565B"/>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AE507F8-0004-4BD2-8478-2451CF4D47F4}" type="slidenum">
              <a:rPr lang="en-GB" smtClean="0"/>
              <a:t>‹#›</a:t>
            </a:fld>
            <a:endParaRPr lang="en-GB"/>
          </a:p>
        </p:txBody>
      </p:sp>
      <p:pic>
        <p:nvPicPr>
          <p:cNvPr id="9" name="Picture 8">
            <a:extLst>
              <a:ext uri="{FF2B5EF4-FFF2-40B4-BE49-F238E27FC236}">
                <a16:creationId xmlns:a16="http://schemas.microsoft.com/office/drawing/2014/main" id="{9778DB74-F525-3C4E-9129-17E765AE35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a:off x="5675493" y="-1780674"/>
            <a:ext cx="6837348" cy="10378262"/>
          </a:xfrm>
          <a:prstGeom prst="rect">
            <a:avLst/>
          </a:prstGeom>
        </p:spPr>
      </p:pic>
      <p:sp>
        <p:nvSpPr>
          <p:cNvPr id="10" name="Content Placeholder 3">
            <a:extLst>
              <a:ext uri="{FF2B5EF4-FFF2-40B4-BE49-F238E27FC236}">
                <a16:creationId xmlns:a16="http://schemas.microsoft.com/office/drawing/2014/main" id="{4AFD329C-3BF6-FB4B-823D-40F9E28DB553}"/>
              </a:ext>
            </a:extLst>
          </p:cNvPr>
          <p:cNvSpPr>
            <a:spLocks noGrp="1" noChangeAspect="1"/>
          </p:cNvSpPr>
          <p:nvPr>
            <p:ph sz="half" idx="2"/>
          </p:nvPr>
        </p:nvSpPr>
        <p:spPr>
          <a:xfrm rot="19847286">
            <a:off x="8059312" y="791464"/>
            <a:ext cx="5864200" cy="5226130"/>
          </a:xfrm>
          <a:prstGeom prst="hexagon">
            <a:avLst>
              <a:gd name="adj" fmla="val 28413"/>
              <a:gd name="vf" fmla="val 115470"/>
            </a:avLst>
          </a:prstGeom>
          <a:solidFill>
            <a:srgbClr val="54565B"/>
          </a:solidFill>
        </p:spPr>
        <p:txBody>
          <a:bodyPr wrap="square" anchor="t" anchorCtr="0">
            <a:noAutofit/>
          </a:bodyPr>
          <a:lstStyle>
            <a:lvl1pPr marL="0" indent="0">
              <a:buNone/>
              <a:defRPr>
                <a:solidFill>
                  <a:schemeClr val="bg1"/>
                </a:solidFill>
              </a:defRPr>
            </a:lvl1pPr>
          </a:lstStyle>
          <a:p>
            <a:pPr lvl="0"/>
            <a:endParaRPr lang="en-GB" dirty="0"/>
          </a:p>
        </p:txBody>
      </p:sp>
      <p:sp>
        <p:nvSpPr>
          <p:cNvPr id="6" name="Content Placeholder 2">
            <a:extLst>
              <a:ext uri="{FF2B5EF4-FFF2-40B4-BE49-F238E27FC236}">
                <a16:creationId xmlns:a16="http://schemas.microsoft.com/office/drawing/2014/main" id="{EAF3F440-1199-DA40-B2C3-230662E0D1FA}"/>
              </a:ext>
            </a:extLst>
          </p:cNvPr>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51572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itle Only">
    <p:bg>
      <p:bgPr>
        <a:solidFill>
          <a:srgbClr val="EE7624"/>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solidFill>
            <a:srgbClr val="EE7624"/>
          </a:solidFill>
        </p:spPr>
        <p:txBody>
          <a:bodyPr/>
          <a:lstStyle/>
          <a:p>
            <a:fld id="{DAE507F8-0004-4BD2-8478-2451CF4D47F4}" type="slidenum">
              <a:rPr lang="en-GB" smtClean="0"/>
              <a:t>‹#›</a:t>
            </a:fld>
            <a:endParaRPr lang="en-GB"/>
          </a:p>
        </p:txBody>
      </p:sp>
      <p:sp>
        <p:nvSpPr>
          <p:cNvPr id="10" name="Content Placeholder 3">
            <a:extLst>
              <a:ext uri="{FF2B5EF4-FFF2-40B4-BE49-F238E27FC236}">
                <a16:creationId xmlns:a16="http://schemas.microsoft.com/office/drawing/2014/main" id="{4AFD329C-3BF6-FB4B-823D-40F9E28DB553}"/>
              </a:ext>
            </a:extLst>
          </p:cNvPr>
          <p:cNvSpPr>
            <a:spLocks noGrp="1" noChangeAspect="1"/>
          </p:cNvSpPr>
          <p:nvPr>
            <p:ph sz="half" idx="2"/>
          </p:nvPr>
        </p:nvSpPr>
        <p:spPr>
          <a:xfrm rot="19847286">
            <a:off x="8010746" y="763294"/>
            <a:ext cx="6006046" cy="5226130"/>
          </a:xfrm>
          <a:prstGeom prst="hexagon">
            <a:avLst>
              <a:gd name="adj" fmla="val 28413"/>
              <a:gd name="vf" fmla="val 115470"/>
            </a:avLst>
          </a:prstGeom>
          <a:solidFill>
            <a:srgbClr val="EE7624"/>
          </a:solidFill>
        </p:spPr>
        <p:txBody>
          <a:bodyPr wrap="square" anchor="t" anchorCtr="0">
            <a:noAutofit/>
          </a:bodyPr>
          <a:lstStyle>
            <a:lvl1pPr marL="0" indent="0">
              <a:buNone/>
              <a:defRPr/>
            </a:lvl1pPr>
          </a:lstStyle>
          <a:p>
            <a:pPr lvl="0"/>
            <a:endParaRPr lang="en-GB" dirty="0"/>
          </a:p>
        </p:txBody>
      </p:sp>
      <p:sp>
        <p:nvSpPr>
          <p:cNvPr id="8" name="Content Placeholder 2">
            <a:extLst>
              <a:ext uri="{FF2B5EF4-FFF2-40B4-BE49-F238E27FC236}">
                <a16:creationId xmlns:a16="http://schemas.microsoft.com/office/drawing/2014/main" id="{C8E3D156-F48F-1949-9115-68C726BC08DA}"/>
              </a:ext>
            </a:extLst>
          </p:cNvPr>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10">
            <a:extLst>
              <a:ext uri="{FF2B5EF4-FFF2-40B4-BE49-F238E27FC236}">
                <a16:creationId xmlns:a16="http://schemas.microsoft.com/office/drawing/2014/main" id="{63D82BCE-E01A-684D-8945-464F7A372908}"/>
              </a:ext>
            </a:extLst>
          </p:cNvPr>
          <p:cNvPicPr>
            <a:picLocks noChangeAspect="1"/>
          </p:cNvPicPr>
          <p:nvPr userDrawn="1"/>
        </p:nvPicPr>
        <p:blipFill>
          <a:blip r:embed="rId2"/>
          <a:stretch>
            <a:fillRect/>
          </a:stretch>
        </p:blipFill>
        <p:spPr>
          <a:xfrm>
            <a:off x="6757000" y="-371363"/>
            <a:ext cx="8518069" cy="7542183"/>
          </a:xfrm>
          <a:prstGeom prst="rect">
            <a:avLst/>
          </a:prstGeom>
        </p:spPr>
      </p:pic>
    </p:spTree>
    <p:extLst>
      <p:ext uri="{BB962C8B-B14F-4D97-AF65-F5344CB8AC3E}">
        <p14:creationId xmlns:p14="http://schemas.microsoft.com/office/powerpoint/2010/main" val="538375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A58636-FF0B-0948-9A27-77B2F2FE5A90}"/>
              </a:ext>
            </a:extLst>
          </p:cNvPr>
          <p:cNvPicPr>
            <a:picLocks noChangeAspect="1"/>
          </p:cNvPicPr>
          <p:nvPr userDrawn="1"/>
        </p:nvPicPr>
        <p:blipFill>
          <a:blip r:embed="rId2"/>
          <a:stretch>
            <a:fillRect/>
          </a:stretch>
        </p:blipFill>
        <p:spPr>
          <a:xfrm>
            <a:off x="2085287" y="2598379"/>
            <a:ext cx="8021426" cy="1661242"/>
          </a:xfrm>
          <a:prstGeom prst="rect">
            <a:avLst/>
          </a:prstGeom>
        </p:spPr>
      </p:pic>
    </p:spTree>
    <p:extLst>
      <p:ext uri="{BB962C8B-B14F-4D97-AF65-F5344CB8AC3E}">
        <p14:creationId xmlns:p14="http://schemas.microsoft.com/office/powerpoint/2010/main" val="4111718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54565B"/>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A8ED8B-BA90-EA41-8192-867AE2054F74}"/>
              </a:ext>
            </a:extLst>
          </p:cNvPr>
          <p:cNvPicPr>
            <a:picLocks noChangeAspect="1"/>
          </p:cNvPicPr>
          <p:nvPr userDrawn="1"/>
        </p:nvPicPr>
        <p:blipFill>
          <a:blip r:embed="rId2"/>
          <a:stretch>
            <a:fillRect/>
          </a:stretch>
        </p:blipFill>
        <p:spPr>
          <a:xfrm>
            <a:off x="2051718" y="2578100"/>
            <a:ext cx="8216900" cy="1701800"/>
          </a:xfrm>
          <a:prstGeom prst="rect">
            <a:avLst/>
          </a:prstGeom>
        </p:spPr>
      </p:pic>
    </p:spTree>
    <p:extLst>
      <p:ext uri="{BB962C8B-B14F-4D97-AF65-F5344CB8AC3E}">
        <p14:creationId xmlns:p14="http://schemas.microsoft.com/office/powerpoint/2010/main" val="29927383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EE762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F6EC4E-6773-F343-8535-F57FBD992C1A}"/>
              </a:ext>
            </a:extLst>
          </p:cNvPr>
          <p:cNvPicPr>
            <a:picLocks noChangeAspect="1"/>
          </p:cNvPicPr>
          <p:nvPr userDrawn="1"/>
        </p:nvPicPr>
        <p:blipFill>
          <a:blip r:embed="rId2"/>
          <a:stretch>
            <a:fillRect/>
          </a:stretch>
        </p:blipFill>
        <p:spPr>
          <a:xfrm>
            <a:off x="2051718" y="2578100"/>
            <a:ext cx="8243784" cy="1701800"/>
          </a:xfrm>
          <a:prstGeom prst="rect">
            <a:avLst/>
          </a:prstGeom>
        </p:spPr>
      </p:pic>
    </p:spTree>
    <p:extLst>
      <p:ext uri="{BB962C8B-B14F-4D97-AF65-F5344CB8AC3E}">
        <p14:creationId xmlns:p14="http://schemas.microsoft.com/office/powerpoint/2010/main" val="410916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EE7624"/>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C6E4EE3-B8DA-4529-A811-93362441A0E0}" type="datetimeFigureOut">
              <a:rPr lang="en-GB" smtClean="0"/>
              <a:t>06/08/2025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E507F8-0004-4BD2-8478-2451CF4D47F4}"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68572" t="50000"/>
          <a:stretch/>
        </p:blipFill>
        <p:spPr>
          <a:xfrm>
            <a:off x="-27296" y="0"/>
            <a:ext cx="3177623" cy="4849384"/>
          </a:xfrm>
          <a:prstGeom prst="rect">
            <a:avLst/>
          </a:prstGeom>
        </p:spPr>
      </p:pic>
      <p:pic>
        <p:nvPicPr>
          <p:cNvPr id="10" name="Picture 9">
            <a:extLst>
              <a:ext uri="{FF2B5EF4-FFF2-40B4-BE49-F238E27FC236}">
                <a16:creationId xmlns:a16="http://schemas.microsoft.com/office/drawing/2014/main" id="{33551574-4A03-2849-950C-C01C3E2A5495}"/>
              </a:ext>
            </a:extLst>
          </p:cNvPr>
          <p:cNvPicPr>
            <a:picLocks noChangeAspect="1"/>
          </p:cNvPicPr>
          <p:nvPr userDrawn="1"/>
        </p:nvPicPr>
        <p:blipFill>
          <a:blip r:embed="rId3"/>
          <a:stretch>
            <a:fillRect/>
          </a:stretch>
        </p:blipFill>
        <p:spPr>
          <a:xfrm>
            <a:off x="9272304" y="348367"/>
            <a:ext cx="2573952" cy="533067"/>
          </a:xfrm>
          <a:prstGeom prst="rect">
            <a:avLst/>
          </a:prstGeom>
        </p:spPr>
      </p:pic>
    </p:spTree>
    <p:extLst>
      <p:ext uri="{BB962C8B-B14F-4D97-AF65-F5344CB8AC3E}">
        <p14:creationId xmlns:p14="http://schemas.microsoft.com/office/powerpoint/2010/main" val="93560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EE7624"/>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FC6E4EE3-B8DA-4529-A811-93362441A0E0}" type="datetimeFigureOut">
              <a:rPr lang="en-GB" smtClean="0"/>
              <a:pPr/>
              <a:t>06/08/2025</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AE507F8-0004-4BD2-8478-2451CF4D47F4}" type="slidenum">
              <a:rPr lang="en-GB" smtClean="0"/>
              <a:pPr/>
              <a:t>‹#›</a:t>
            </a:fld>
            <a:endParaRPr lang="en-GB"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68572" t="50000"/>
          <a:stretch/>
        </p:blipFill>
        <p:spPr>
          <a:xfrm>
            <a:off x="-27296" y="0"/>
            <a:ext cx="3177623" cy="4849384"/>
          </a:xfrm>
          <a:prstGeom prst="rect">
            <a:avLst/>
          </a:prstGeom>
        </p:spPr>
      </p:pic>
      <p:pic>
        <p:nvPicPr>
          <p:cNvPr id="12" name="Picture 11">
            <a:extLst>
              <a:ext uri="{FF2B5EF4-FFF2-40B4-BE49-F238E27FC236}">
                <a16:creationId xmlns:a16="http://schemas.microsoft.com/office/drawing/2014/main" id="{AEE84436-75C0-A041-AADB-476B448FB181}"/>
              </a:ext>
            </a:extLst>
          </p:cNvPr>
          <p:cNvPicPr>
            <a:picLocks noChangeAspect="1"/>
          </p:cNvPicPr>
          <p:nvPr userDrawn="1"/>
        </p:nvPicPr>
        <p:blipFill>
          <a:blip r:embed="rId3"/>
          <a:stretch>
            <a:fillRect/>
          </a:stretch>
        </p:blipFill>
        <p:spPr>
          <a:xfrm>
            <a:off x="9272304" y="348366"/>
            <a:ext cx="2573952" cy="533067"/>
          </a:xfrm>
          <a:prstGeom prst="rect">
            <a:avLst/>
          </a:prstGeom>
        </p:spPr>
      </p:pic>
    </p:spTree>
    <p:extLst>
      <p:ext uri="{BB962C8B-B14F-4D97-AF65-F5344CB8AC3E}">
        <p14:creationId xmlns:p14="http://schemas.microsoft.com/office/powerpoint/2010/main" val="1110906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9" name="Picture 8">
            <a:extLst>
              <a:ext uri="{FF2B5EF4-FFF2-40B4-BE49-F238E27FC236}">
                <a16:creationId xmlns:a16="http://schemas.microsoft.com/office/drawing/2014/main" id="{C2AFC172-2E3F-0D4D-B7CA-AE967CB8209F}"/>
              </a:ext>
            </a:extLst>
          </p:cNvPr>
          <p:cNvPicPr>
            <a:picLocks noChangeAspect="1"/>
          </p:cNvPicPr>
          <p:nvPr userDrawn="1"/>
        </p:nvPicPr>
        <p:blipFill>
          <a:blip r:embed="rId2"/>
          <a:stretch>
            <a:fillRect/>
          </a:stretch>
        </p:blipFill>
        <p:spPr>
          <a:xfrm>
            <a:off x="9242997" y="348367"/>
            <a:ext cx="2614721" cy="539768"/>
          </a:xfrm>
          <a:prstGeom prst="rect">
            <a:avLst/>
          </a:prstGeom>
        </p:spPr>
      </p:pic>
      <p:sp>
        <p:nvSpPr>
          <p:cNvPr id="10" name="Date Placeholder 3">
            <a:extLst>
              <a:ext uri="{FF2B5EF4-FFF2-40B4-BE49-F238E27FC236}">
                <a16:creationId xmlns:a16="http://schemas.microsoft.com/office/drawing/2014/main" id="{C79C233B-D5E6-E846-A467-B80D7556E828}"/>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06/08/2025</a:t>
            </a:fld>
            <a:endParaRPr lang="en-GB" dirty="0"/>
          </a:p>
        </p:txBody>
      </p:sp>
      <p:sp>
        <p:nvSpPr>
          <p:cNvPr id="11" name="Footer Placeholder 4">
            <a:extLst>
              <a:ext uri="{FF2B5EF4-FFF2-40B4-BE49-F238E27FC236}">
                <a16:creationId xmlns:a16="http://schemas.microsoft.com/office/drawing/2014/main" id="{1F431C52-E530-7544-9247-83551A28E50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C3F70D40-109D-454F-A72E-028C850BEBE7}"/>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pic>
        <p:nvPicPr>
          <p:cNvPr id="14" name="Picture 13">
            <a:extLst>
              <a:ext uri="{FF2B5EF4-FFF2-40B4-BE49-F238E27FC236}">
                <a16:creationId xmlns:a16="http://schemas.microsoft.com/office/drawing/2014/main" id="{705FCFC4-04C0-CC42-91D1-ACEFBC4DDCD3}"/>
              </a:ext>
            </a:extLst>
          </p:cNvPr>
          <p:cNvPicPr>
            <a:picLocks noChangeAspect="1"/>
          </p:cNvPicPr>
          <p:nvPr userDrawn="1"/>
        </p:nvPicPr>
        <p:blipFill rotWithShape="1">
          <a:blip r:embed="rId3"/>
          <a:srcRect l="46945" t="38496"/>
          <a:stretch/>
        </p:blipFill>
        <p:spPr>
          <a:xfrm>
            <a:off x="-1128714" y="-1585913"/>
            <a:ext cx="3166227" cy="4872789"/>
          </a:xfrm>
          <a:prstGeom prst="rect">
            <a:avLst/>
          </a:prstGeom>
        </p:spPr>
      </p:pic>
    </p:spTree>
    <p:extLst>
      <p:ext uri="{BB962C8B-B14F-4D97-AF65-F5344CB8AC3E}">
        <p14:creationId xmlns:p14="http://schemas.microsoft.com/office/powerpoint/2010/main" val="387437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E7624"/>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3pPr>
              <a:defRPr>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C6E4EE3-B8DA-4529-A811-93362441A0E0}" type="datetimeFigureOut">
              <a:rPr lang="en-GB" smtClean="0"/>
              <a:t>06/08/2025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E507F8-0004-4BD2-8478-2451CF4D47F4}"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360" r="73948" b="44617"/>
          <a:stretch/>
        </p:blipFill>
        <p:spPr>
          <a:xfrm>
            <a:off x="9567080" y="3384645"/>
            <a:ext cx="2634019" cy="3493827"/>
          </a:xfrm>
          <a:prstGeom prst="rect">
            <a:avLst/>
          </a:prstGeom>
        </p:spPr>
      </p:pic>
      <p:pic>
        <p:nvPicPr>
          <p:cNvPr id="9" name="Picture 8">
            <a:extLst>
              <a:ext uri="{FF2B5EF4-FFF2-40B4-BE49-F238E27FC236}">
                <a16:creationId xmlns:a16="http://schemas.microsoft.com/office/drawing/2014/main" id="{36265D58-04B4-EB43-972A-6571E87A20CB}"/>
              </a:ext>
            </a:extLst>
          </p:cNvPr>
          <p:cNvPicPr>
            <a:picLocks noChangeAspect="1"/>
          </p:cNvPicPr>
          <p:nvPr userDrawn="1"/>
        </p:nvPicPr>
        <p:blipFill>
          <a:blip r:embed="rId3"/>
          <a:stretch>
            <a:fillRect/>
          </a:stretch>
        </p:blipFill>
        <p:spPr>
          <a:xfrm>
            <a:off x="9272304" y="348367"/>
            <a:ext cx="2573952" cy="533067"/>
          </a:xfrm>
          <a:prstGeom prst="rect">
            <a:avLst/>
          </a:prstGeom>
        </p:spPr>
      </p:pic>
    </p:spTree>
    <p:extLst>
      <p:ext uri="{BB962C8B-B14F-4D97-AF65-F5344CB8AC3E}">
        <p14:creationId xmlns:p14="http://schemas.microsoft.com/office/powerpoint/2010/main" val="2566655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7" name="Picture 6">
            <a:extLst>
              <a:ext uri="{FF2B5EF4-FFF2-40B4-BE49-F238E27FC236}">
                <a16:creationId xmlns:a16="http://schemas.microsoft.com/office/drawing/2014/main" id="{B254A268-2421-1641-A250-5521E2F9DAA9}"/>
              </a:ext>
            </a:extLst>
          </p:cNvPr>
          <p:cNvPicPr>
            <a:picLocks noChangeAspect="1"/>
          </p:cNvPicPr>
          <p:nvPr userDrawn="1"/>
        </p:nvPicPr>
        <p:blipFill>
          <a:blip r:embed="rId3"/>
          <a:stretch>
            <a:fillRect/>
          </a:stretch>
        </p:blipFill>
        <p:spPr>
          <a:xfrm>
            <a:off x="9272304" y="348367"/>
            <a:ext cx="2573952" cy="533067"/>
          </a:xfrm>
          <a:prstGeom prst="rect">
            <a:avLst/>
          </a:prstGeom>
        </p:spPr>
      </p:pic>
      <p:sp>
        <p:nvSpPr>
          <p:cNvPr id="8" name="Date Placeholder 3">
            <a:extLst>
              <a:ext uri="{FF2B5EF4-FFF2-40B4-BE49-F238E27FC236}">
                <a16:creationId xmlns:a16="http://schemas.microsoft.com/office/drawing/2014/main" id="{9794912C-812A-F44E-A283-72213C0D1B39}"/>
              </a:ext>
            </a:extLst>
          </p:cNvPr>
          <p:cNvSpPr>
            <a:spLocks noGrp="1"/>
          </p:cNvSpPr>
          <p:nvPr>
            <p:ph type="dt" sz="half" idx="10"/>
          </p:nvPr>
        </p:nvSpPr>
        <p:spPr>
          <a:xfrm>
            <a:off x="838200" y="6356350"/>
            <a:ext cx="2743200" cy="365125"/>
          </a:xfrm>
        </p:spPr>
        <p:txBody>
          <a:bodyPr/>
          <a:lstStyle/>
          <a:p>
            <a:fld id="{FC6E4EE3-B8DA-4529-A811-93362441A0E0}" type="datetimeFigureOut">
              <a:rPr lang="en-GB" smtClean="0"/>
              <a:t>06/08/2025</a:t>
            </a:fld>
            <a:endParaRPr lang="en-GB"/>
          </a:p>
        </p:txBody>
      </p:sp>
      <p:sp>
        <p:nvSpPr>
          <p:cNvPr id="9" name="Footer Placeholder 4">
            <a:extLst>
              <a:ext uri="{FF2B5EF4-FFF2-40B4-BE49-F238E27FC236}">
                <a16:creationId xmlns:a16="http://schemas.microsoft.com/office/drawing/2014/main" id="{64F96740-85D9-E941-99E1-3DDAD36C55F9}"/>
              </a:ext>
            </a:extLst>
          </p:cNvPr>
          <p:cNvSpPr>
            <a:spLocks noGrp="1"/>
          </p:cNvSpPr>
          <p:nvPr>
            <p:ph type="ftr" sz="quarter" idx="11"/>
          </p:nvPr>
        </p:nvSpPr>
        <p:spPr>
          <a:xfrm>
            <a:off x="4038600" y="6356350"/>
            <a:ext cx="4114800" cy="365125"/>
          </a:xfrm>
        </p:spPr>
        <p:txBody>
          <a:bodyPr/>
          <a:lstStyle/>
          <a:p>
            <a:endParaRPr lang="en-GB"/>
          </a:p>
        </p:txBody>
      </p:sp>
      <p:sp>
        <p:nvSpPr>
          <p:cNvPr id="11" name="Slide Number Placeholder 5">
            <a:extLst>
              <a:ext uri="{FF2B5EF4-FFF2-40B4-BE49-F238E27FC236}">
                <a16:creationId xmlns:a16="http://schemas.microsoft.com/office/drawing/2014/main" id="{18D415D3-5CF8-7A47-B898-6511A74A567B}"/>
              </a:ext>
            </a:extLst>
          </p:cNvPr>
          <p:cNvSpPr>
            <a:spLocks noGrp="1"/>
          </p:cNvSpPr>
          <p:nvPr>
            <p:ph type="sldNum" sz="quarter" idx="12"/>
          </p:nvPr>
        </p:nvSpPr>
        <p:spPr>
          <a:xfrm>
            <a:off x="8610600" y="6356350"/>
            <a:ext cx="2743200" cy="365125"/>
          </a:xfrm>
        </p:spPr>
        <p:txBody>
          <a:bodyPr/>
          <a:lstStyle/>
          <a:p>
            <a:fld id="{DAE507F8-0004-4BD2-8478-2451CF4D47F4}" type="slidenum">
              <a:rPr lang="en-GB" smtClean="0"/>
              <a:t>‹#›</a:t>
            </a:fld>
            <a:endParaRPr lang="en-GB"/>
          </a:p>
        </p:txBody>
      </p:sp>
    </p:spTree>
    <p:extLst>
      <p:ext uri="{BB962C8B-B14F-4D97-AF65-F5344CB8AC3E}">
        <p14:creationId xmlns:p14="http://schemas.microsoft.com/office/powerpoint/2010/main" val="675166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E7624"/>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360" r="73948" b="44617"/>
          <a:stretch/>
        </p:blipFill>
        <p:spPr>
          <a:xfrm>
            <a:off x="9567080" y="3384645"/>
            <a:ext cx="2634019" cy="3493827"/>
          </a:xfrm>
          <a:prstGeom prst="rect">
            <a:avLst/>
          </a:prstGeom>
        </p:spPr>
      </p:pic>
      <p:pic>
        <p:nvPicPr>
          <p:cNvPr id="8" name="Picture 7">
            <a:extLst>
              <a:ext uri="{FF2B5EF4-FFF2-40B4-BE49-F238E27FC236}">
                <a16:creationId xmlns:a16="http://schemas.microsoft.com/office/drawing/2014/main" id="{E8C12C11-A267-DD47-B974-AC4C405F0333}"/>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10" name="Date Placeholder 3">
            <a:extLst>
              <a:ext uri="{FF2B5EF4-FFF2-40B4-BE49-F238E27FC236}">
                <a16:creationId xmlns:a16="http://schemas.microsoft.com/office/drawing/2014/main" id="{24D67C33-2C2D-6A48-BF86-D60FD28F0361}"/>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06/08/2025</a:t>
            </a:fld>
            <a:endParaRPr lang="en-GB" dirty="0"/>
          </a:p>
        </p:txBody>
      </p:sp>
      <p:sp>
        <p:nvSpPr>
          <p:cNvPr id="11" name="Footer Placeholder 4">
            <a:extLst>
              <a:ext uri="{FF2B5EF4-FFF2-40B4-BE49-F238E27FC236}">
                <a16:creationId xmlns:a16="http://schemas.microsoft.com/office/drawing/2014/main" id="{1D2E29EA-73D0-7240-9D1F-EF25098E8442}"/>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2" name="Slide Number Placeholder 5">
            <a:extLst>
              <a:ext uri="{FF2B5EF4-FFF2-40B4-BE49-F238E27FC236}">
                <a16:creationId xmlns:a16="http://schemas.microsoft.com/office/drawing/2014/main" id="{99517422-39B3-BC4C-9BCB-3F43FDB4574F}"/>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10748847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E4EE3-B8DA-4529-A811-93362441A0E0}" type="datetimeFigureOut">
              <a:rPr lang="en-GB" smtClean="0"/>
              <a:t>06/08/2025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507F8-0004-4BD2-8478-2451CF4D47F4}" type="slidenum">
              <a:rPr lang="en-GB" smtClean="0"/>
              <a:t>‹#›</a:t>
            </a:fld>
            <a:endParaRPr lang="en-GB"/>
          </a:p>
        </p:txBody>
      </p:sp>
    </p:spTree>
    <p:extLst>
      <p:ext uri="{BB962C8B-B14F-4D97-AF65-F5344CB8AC3E}">
        <p14:creationId xmlns:p14="http://schemas.microsoft.com/office/powerpoint/2010/main" val="34111841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5" r:id="rId3"/>
    <p:sldLayoutId id="2147483651" r:id="rId4"/>
    <p:sldLayoutId id="2147483658" r:id="rId5"/>
    <p:sldLayoutId id="2147483676" r:id="rId6"/>
    <p:sldLayoutId id="2147483650" r:id="rId7"/>
    <p:sldLayoutId id="2147483652" r:id="rId8"/>
    <p:sldLayoutId id="2147483680" r:id="rId9"/>
    <p:sldLayoutId id="2147483681" r:id="rId10"/>
    <p:sldLayoutId id="2147483682" r:id="rId11"/>
    <p:sldLayoutId id="2147483683" r:id="rId12"/>
    <p:sldLayoutId id="2147483686" r:id="rId13"/>
    <p:sldLayoutId id="2147483687" r:id="rId14"/>
    <p:sldLayoutId id="2147483688" r:id="rId15"/>
    <p:sldLayoutId id="2147483689" r:id="rId16"/>
    <p:sldLayoutId id="2147483695" r:id="rId17"/>
    <p:sldLayoutId id="2147483696" r:id="rId18"/>
    <p:sldLayoutId id="2147483654" r:id="rId19"/>
    <p:sldLayoutId id="2147483655" r:id="rId20"/>
    <p:sldLayoutId id="2147483690" r:id="rId21"/>
    <p:sldLayoutId id="2147483691" r:id="rId22"/>
    <p:sldLayoutId id="2147483692" r:id="rId23"/>
    <p:sldLayoutId id="2147483693" r:id="rId24"/>
    <p:sldLayoutId id="2147483673" r:id="rId25"/>
    <p:sldLayoutId id="2147483694" r:id="rId26"/>
    <p:sldLayoutId id="2147483697" r:id="rId27"/>
    <p:sldLayoutId id="2147483706" r:id="rId28"/>
    <p:sldLayoutId id="2147483707" r:id="rId29"/>
    <p:sldLayoutId id="2147483708" r:id="rId30"/>
    <p:sldLayoutId id="2147483684" r:id="rId31"/>
    <p:sldLayoutId id="2147483698" r:id="rId32"/>
    <p:sldLayoutId id="2147483699" r:id="rId33"/>
    <p:sldLayoutId id="2147483656" r:id="rId34"/>
    <p:sldLayoutId id="2147483700" r:id="rId35"/>
    <p:sldLayoutId id="2147483701" r:id="rId36"/>
  </p:sldLayoutIdLst>
  <p:txStyles>
    <p:title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49A1-1B95-4751-9B6E-28277347E9BC}"/>
              </a:ext>
            </a:extLst>
          </p:cNvPr>
          <p:cNvSpPr>
            <a:spLocks noGrp="1"/>
          </p:cNvSpPr>
          <p:nvPr>
            <p:ph type="ctrTitle"/>
          </p:nvPr>
        </p:nvSpPr>
        <p:spPr>
          <a:xfrm>
            <a:off x="3062021" y="2251953"/>
            <a:ext cx="8824439" cy="2402731"/>
          </a:xfrm>
        </p:spPr>
        <p:txBody>
          <a:bodyPr anchor="ctr">
            <a:noAutofit/>
          </a:bodyPr>
          <a:lstStyle/>
          <a:p>
            <a:pPr algn="l"/>
            <a:r>
              <a:rPr lang="en-GB" sz="4400" dirty="0">
                <a:solidFill>
                  <a:srgbClr val="54565B"/>
                </a:solidFill>
                <a:latin typeface="Circular Std Bold" panose="020B0804020101010102" pitchFamily="34" charset="0"/>
                <a:cs typeface="Circular Std Bold" panose="020B0804020101010102" pitchFamily="34" charset="0"/>
              </a:rPr>
              <a:t>A Commitment to Collaborate </a:t>
            </a:r>
            <a:br>
              <a:rPr lang="en-GB" sz="4400" dirty="0">
                <a:solidFill>
                  <a:srgbClr val="54565B"/>
                </a:solidFill>
                <a:latin typeface="Circular Std Bold" panose="020B0804020101010102" pitchFamily="34" charset="0"/>
                <a:cs typeface="Circular Std Bold" panose="020B0804020101010102" pitchFamily="34" charset="0"/>
              </a:rPr>
            </a:br>
            <a:r>
              <a:rPr lang="en-GB" sz="4400" dirty="0">
                <a:solidFill>
                  <a:srgbClr val="54565B"/>
                </a:solidFill>
                <a:latin typeface="Circular Std Bold" panose="020B0804020101010102" pitchFamily="34" charset="0"/>
                <a:cs typeface="Circular Std Bold" panose="020B0804020101010102" pitchFamily="34" charset="0"/>
              </a:rPr>
              <a:t>to Prevent and Relieve </a:t>
            </a:r>
            <a:br>
              <a:rPr lang="en-GB" sz="4400" dirty="0">
                <a:solidFill>
                  <a:srgbClr val="54565B"/>
                </a:solidFill>
                <a:latin typeface="Circular Std Bold" panose="020B0804020101010102" pitchFamily="34" charset="0"/>
                <a:cs typeface="Circular Std Bold" panose="020B0804020101010102" pitchFamily="34" charset="0"/>
              </a:rPr>
            </a:br>
            <a:r>
              <a:rPr lang="en-GB" sz="4400" dirty="0">
                <a:solidFill>
                  <a:srgbClr val="54565B"/>
                </a:solidFill>
                <a:latin typeface="Circular Std Bold" panose="020B0804020101010102" pitchFamily="34" charset="0"/>
                <a:cs typeface="Circular Std Bold" panose="020B0804020101010102" pitchFamily="34" charset="0"/>
              </a:rPr>
              <a:t>Homelessness</a:t>
            </a:r>
          </a:p>
        </p:txBody>
      </p:sp>
      <p:pic>
        <p:nvPicPr>
          <p:cNvPr id="4" name="Picture 3" descr="Commitment to Collaborat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4084" y="162547"/>
            <a:ext cx="2807251" cy="1116639"/>
          </a:xfrm>
          <a:prstGeom prst="rect">
            <a:avLst/>
          </a:prstGeom>
        </p:spPr>
      </p:pic>
    </p:spTree>
    <p:extLst>
      <p:ext uri="{BB962C8B-B14F-4D97-AF65-F5344CB8AC3E}">
        <p14:creationId xmlns:p14="http://schemas.microsoft.com/office/powerpoint/2010/main" val="379006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A14EE06-D1D0-6297-3D18-CA3F24C3703E}"/>
              </a:ext>
            </a:extLst>
          </p:cNvPr>
          <p:cNvSpPr>
            <a:spLocks noGrp="1"/>
          </p:cNvSpPr>
          <p:nvPr>
            <p:ph sz="half" idx="2"/>
          </p:nvPr>
        </p:nvSpPr>
        <p:spPr>
          <a:xfrm>
            <a:off x="3200400" y="2910840"/>
            <a:ext cx="5821680" cy="5086656"/>
          </a:xfrm>
        </p:spPr>
        <p:txBody>
          <a:bodyPr/>
          <a:lstStyle/>
          <a:p>
            <a:pPr algn="ctr"/>
            <a:r>
              <a:rPr lang="en-GB" sz="6600" b="1" dirty="0">
                <a:solidFill>
                  <a:schemeClr val="bg1"/>
                </a:solidFill>
              </a:rPr>
              <a:t>BREAK</a:t>
            </a:r>
          </a:p>
        </p:txBody>
      </p:sp>
    </p:spTree>
    <p:extLst>
      <p:ext uri="{BB962C8B-B14F-4D97-AF65-F5344CB8AC3E}">
        <p14:creationId xmlns:p14="http://schemas.microsoft.com/office/powerpoint/2010/main" val="167596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D90ED-F02A-73E3-5F7F-9F88810700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856C95-9392-5B19-B210-C847490FA8C9}"/>
              </a:ext>
            </a:extLst>
          </p:cNvPr>
          <p:cNvSpPr>
            <a:spLocks noGrp="1"/>
          </p:cNvSpPr>
          <p:nvPr>
            <p:ph type="title"/>
          </p:nvPr>
        </p:nvSpPr>
        <p:spPr/>
        <p:txBody>
          <a:bodyPr/>
          <a:lstStyle/>
          <a:p>
            <a:r>
              <a:rPr lang="en-GB" dirty="0"/>
              <a:t>Control and influence</a:t>
            </a:r>
          </a:p>
        </p:txBody>
      </p:sp>
      <p:sp>
        <p:nvSpPr>
          <p:cNvPr id="4" name="Content Placeholder 3">
            <a:extLst>
              <a:ext uri="{FF2B5EF4-FFF2-40B4-BE49-F238E27FC236}">
                <a16:creationId xmlns:a16="http://schemas.microsoft.com/office/drawing/2014/main" id="{31270FA3-DD3F-D162-684B-803C748401C7}"/>
              </a:ext>
            </a:extLst>
          </p:cNvPr>
          <p:cNvSpPr>
            <a:spLocks noGrp="1"/>
          </p:cNvSpPr>
          <p:nvPr>
            <p:ph sz="half" idx="2"/>
          </p:nvPr>
        </p:nvSpPr>
        <p:spPr/>
        <p:txBody>
          <a:bodyPr>
            <a:normAutofit/>
          </a:bodyPr>
          <a:lstStyle/>
          <a:p>
            <a:r>
              <a:rPr lang="en-GB" i="1" dirty="0"/>
              <a:t>10 minutes</a:t>
            </a:r>
          </a:p>
          <a:p>
            <a:r>
              <a:rPr lang="en-GB" sz="2600" dirty="0"/>
              <a:t>Of the </a:t>
            </a:r>
            <a:r>
              <a:rPr lang="en-GB" sz="2600" b="1" dirty="0"/>
              <a:t>key issues</a:t>
            </a:r>
            <a:r>
              <a:rPr lang="en-GB" sz="2600" dirty="0"/>
              <a:t> brought forward, how much control or influence do you have?</a:t>
            </a:r>
          </a:p>
          <a:p>
            <a:pPr marL="514350" indent="-514350">
              <a:buAutoNum type="arabicParenBoth"/>
            </a:pPr>
            <a:r>
              <a:rPr lang="en-GB" sz="2200" dirty="0"/>
              <a:t>Decide how much influence you have over implementing the actions</a:t>
            </a:r>
          </a:p>
          <a:p>
            <a:pPr marL="514350" indent="-514350">
              <a:buAutoNum type="arabicParenBoth"/>
            </a:pPr>
            <a:r>
              <a:rPr lang="en-GB" sz="2200" dirty="0"/>
              <a:t>Stick the post-it on the target </a:t>
            </a:r>
            <a:br>
              <a:rPr lang="en-GB" sz="2200" dirty="0"/>
            </a:br>
            <a:r>
              <a:rPr lang="en-GB" sz="2200" dirty="0"/>
              <a:t>in the appropriate place</a:t>
            </a:r>
          </a:p>
        </p:txBody>
      </p:sp>
      <p:grpSp>
        <p:nvGrpSpPr>
          <p:cNvPr id="21" name="Group 20">
            <a:extLst>
              <a:ext uri="{FF2B5EF4-FFF2-40B4-BE49-F238E27FC236}">
                <a16:creationId xmlns:a16="http://schemas.microsoft.com/office/drawing/2014/main" id="{45F709B7-8D44-5B50-E772-365A16429748}"/>
              </a:ext>
            </a:extLst>
          </p:cNvPr>
          <p:cNvGrpSpPr/>
          <p:nvPr/>
        </p:nvGrpSpPr>
        <p:grpSpPr>
          <a:xfrm>
            <a:off x="738909" y="1800636"/>
            <a:ext cx="4707947" cy="4789203"/>
            <a:chOff x="738909" y="1551256"/>
            <a:chExt cx="4707947" cy="4789203"/>
          </a:xfrm>
        </p:grpSpPr>
        <p:sp>
          <p:nvSpPr>
            <p:cNvPr id="8" name="Oval 7">
              <a:extLst>
                <a:ext uri="{FF2B5EF4-FFF2-40B4-BE49-F238E27FC236}">
                  <a16:creationId xmlns:a16="http://schemas.microsoft.com/office/drawing/2014/main" id="{FD5FB9E1-87DB-59F6-8F40-DD43EC1D8AF6}"/>
                </a:ext>
              </a:extLst>
            </p:cNvPr>
            <p:cNvSpPr/>
            <p:nvPr/>
          </p:nvSpPr>
          <p:spPr>
            <a:xfrm>
              <a:off x="838200" y="1690688"/>
              <a:ext cx="4453128" cy="4453128"/>
            </a:xfrm>
            <a:prstGeom prst="ellipse">
              <a:avLst/>
            </a:prstGeom>
            <a:solidFill>
              <a:schemeClr val="accent2">
                <a:lumMod val="20000"/>
                <a:lumOff val="8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24830FC9-7DE6-A7E6-D887-617408B7518E}"/>
                </a:ext>
              </a:extLst>
            </p:cNvPr>
            <p:cNvSpPr/>
            <p:nvPr/>
          </p:nvSpPr>
          <p:spPr>
            <a:xfrm>
              <a:off x="1711452" y="2563940"/>
              <a:ext cx="2706624" cy="2706624"/>
            </a:xfrm>
            <a:prstGeom prst="ellipse">
              <a:avLst/>
            </a:prstGeom>
            <a:solidFill>
              <a:schemeClr val="accent4">
                <a:lumMod val="20000"/>
                <a:lumOff val="8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5A04FC11-B495-2548-E04F-D3DE7496DFC7}"/>
                </a:ext>
              </a:extLst>
            </p:cNvPr>
            <p:cNvSpPr/>
            <p:nvPr/>
          </p:nvSpPr>
          <p:spPr>
            <a:xfrm>
              <a:off x="2479548" y="3332036"/>
              <a:ext cx="1170432" cy="1170432"/>
            </a:xfrm>
            <a:prstGeom prst="ellipse">
              <a:avLst/>
            </a:prstGeom>
            <a:solidFill>
              <a:schemeClr val="accent6">
                <a:lumMod val="20000"/>
                <a:lumOff val="8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8DB036B0-EE5F-7209-AA76-0C62DB71395B}"/>
                </a:ext>
              </a:extLst>
            </p:cNvPr>
            <p:cNvSpPr txBox="1"/>
            <p:nvPr/>
          </p:nvSpPr>
          <p:spPr>
            <a:xfrm>
              <a:off x="2613294" y="3547920"/>
              <a:ext cx="902939"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THINGS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WE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CONTROL</a:t>
              </a:r>
            </a:p>
          </p:txBody>
        </p:sp>
        <p:sp>
          <p:nvSpPr>
            <p:cNvPr id="17" name="TextBox 16">
              <a:extLst>
                <a:ext uri="{FF2B5EF4-FFF2-40B4-BE49-F238E27FC236}">
                  <a16:creationId xmlns:a16="http://schemas.microsoft.com/office/drawing/2014/main" id="{C0671CDD-8839-016F-2ED8-653D61C427BA}"/>
                </a:ext>
              </a:extLst>
            </p:cNvPr>
            <p:cNvSpPr txBox="1"/>
            <p:nvPr/>
          </p:nvSpPr>
          <p:spPr>
            <a:xfrm>
              <a:off x="2484251" y="2578656"/>
              <a:ext cx="1161023"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THINGS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WE DIRECTLY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INFLUENCE</a:t>
              </a:r>
            </a:p>
          </p:txBody>
        </p:sp>
        <p:sp>
          <p:nvSpPr>
            <p:cNvPr id="18" name="TextBox 17">
              <a:extLst>
                <a:ext uri="{FF2B5EF4-FFF2-40B4-BE49-F238E27FC236}">
                  <a16:creationId xmlns:a16="http://schemas.microsoft.com/office/drawing/2014/main" id="{2DF771FD-5A5D-60A8-D75A-9D449B0D96A7}"/>
                </a:ext>
              </a:extLst>
            </p:cNvPr>
            <p:cNvSpPr txBox="1"/>
            <p:nvPr/>
          </p:nvSpPr>
          <p:spPr>
            <a:xfrm>
              <a:off x="2420840" y="1757982"/>
              <a:ext cx="1327736"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THINGS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WE INDIRECTLY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INFLUENCE</a:t>
              </a:r>
            </a:p>
          </p:txBody>
        </p:sp>
        <p:sp>
          <p:nvSpPr>
            <p:cNvPr id="20" name="Rectangle 19">
              <a:extLst>
                <a:ext uri="{FF2B5EF4-FFF2-40B4-BE49-F238E27FC236}">
                  <a16:creationId xmlns:a16="http://schemas.microsoft.com/office/drawing/2014/main" id="{5310270E-F024-4BED-7EA9-0F7C69CE5F60}"/>
                </a:ext>
              </a:extLst>
            </p:cNvPr>
            <p:cNvSpPr/>
            <p:nvPr/>
          </p:nvSpPr>
          <p:spPr>
            <a:xfrm rot="16365841">
              <a:off x="698281" y="1591884"/>
              <a:ext cx="4789203" cy="4707947"/>
            </a:xfrm>
            <a:prstGeom prst="rect">
              <a:avLst/>
            </a:prstGeom>
            <a:noFill/>
          </p:spPr>
          <p:txBody>
            <a:bodyPr wrap="none" lIns="91440" tIns="45720" rIns="91440" bIns="45720">
              <a:prstTxWarp prst="textCircl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THINGS OVERWHICH WE HAVE LITTLE OR NO INFLUENCE</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pSp>
    </p:spTree>
    <p:extLst>
      <p:ext uri="{BB962C8B-B14F-4D97-AF65-F5344CB8AC3E}">
        <p14:creationId xmlns:p14="http://schemas.microsoft.com/office/powerpoint/2010/main" val="2153301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566E-4531-FE16-128A-0418C3DB7B33}"/>
              </a:ext>
            </a:extLst>
          </p:cNvPr>
          <p:cNvSpPr>
            <a:spLocks noGrp="1"/>
          </p:cNvSpPr>
          <p:nvPr>
            <p:ph type="title"/>
          </p:nvPr>
        </p:nvSpPr>
        <p:spPr/>
        <p:txBody>
          <a:bodyPr/>
          <a:lstStyle/>
          <a:p>
            <a:r>
              <a:rPr lang="en-GB" dirty="0"/>
              <a:t>Impact and effort</a:t>
            </a:r>
          </a:p>
        </p:txBody>
      </p:sp>
      <p:sp>
        <p:nvSpPr>
          <p:cNvPr id="4" name="Content Placeholder 3">
            <a:extLst>
              <a:ext uri="{FF2B5EF4-FFF2-40B4-BE49-F238E27FC236}">
                <a16:creationId xmlns:a16="http://schemas.microsoft.com/office/drawing/2014/main" id="{7B88D928-7A1D-54A8-65DE-5E6D22E4ABB9}"/>
              </a:ext>
            </a:extLst>
          </p:cNvPr>
          <p:cNvSpPr>
            <a:spLocks noGrp="1"/>
          </p:cNvSpPr>
          <p:nvPr>
            <p:ph sz="half" idx="2"/>
          </p:nvPr>
        </p:nvSpPr>
        <p:spPr/>
        <p:txBody>
          <a:bodyPr>
            <a:normAutofit lnSpcReduction="10000"/>
          </a:bodyPr>
          <a:lstStyle/>
          <a:p>
            <a:r>
              <a:rPr lang="en-GB" i="1" dirty="0"/>
              <a:t>10 minutes</a:t>
            </a:r>
          </a:p>
          <a:p>
            <a:r>
              <a:rPr lang="en-GB" sz="2600" dirty="0"/>
              <a:t>Of the </a:t>
            </a:r>
            <a:r>
              <a:rPr lang="en-GB" sz="2600" b="1" dirty="0"/>
              <a:t>key issues</a:t>
            </a:r>
            <a:r>
              <a:rPr lang="en-GB" sz="2600" dirty="0"/>
              <a:t> over which you have some control or influence, what would be the </a:t>
            </a:r>
            <a:r>
              <a:rPr lang="en-GB" sz="2600" b="1" dirty="0"/>
              <a:t>impact</a:t>
            </a:r>
            <a:r>
              <a:rPr lang="en-GB" sz="2600" dirty="0"/>
              <a:t> of resolving them and how much </a:t>
            </a:r>
            <a:r>
              <a:rPr lang="en-GB" sz="2600" b="1" dirty="0"/>
              <a:t>effort</a:t>
            </a:r>
            <a:r>
              <a:rPr lang="en-GB" sz="2600" dirty="0"/>
              <a:t> is necessary?</a:t>
            </a:r>
          </a:p>
          <a:p>
            <a:pPr marL="514350" indent="-514350">
              <a:buAutoNum type="arabicParenBoth"/>
            </a:pPr>
            <a:r>
              <a:rPr lang="en-GB" sz="2200" dirty="0"/>
              <a:t>Decide how much </a:t>
            </a:r>
            <a:r>
              <a:rPr lang="en-GB" sz="2200" b="1" dirty="0"/>
              <a:t>impact</a:t>
            </a:r>
            <a:r>
              <a:rPr lang="en-GB" sz="2200" dirty="0"/>
              <a:t> implementing the action would have</a:t>
            </a:r>
          </a:p>
          <a:p>
            <a:pPr marL="514350" indent="-514350">
              <a:buAutoNum type="arabicParenBoth"/>
            </a:pPr>
            <a:r>
              <a:rPr lang="en-GB" sz="2200" dirty="0"/>
              <a:t>Decide how much </a:t>
            </a:r>
            <a:r>
              <a:rPr lang="en-GB" sz="2200" b="1" dirty="0"/>
              <a:t>effort</a:t>
            </a:r>
            <a:r>
              <a:rPr lang="en-GB" sz="2200" dirty="0"/>
              <a:t> implementing the action would take</a:t>
            </a:r>
          </a:p>
          <a:p>
            <a:pPr marL="514350" indent="-514350">
              <a:buAutoNum type="arabicParenBoth"/>
            </a:pPr>
            <a:r>
              <a:rPr lang="en-GB" sz="2200" dirty="0"/>
              <a:t>Stick the post-it on the </a:t>
            </a:r>
            <a:r>
              <a:rPr lang="en-GB" sz="2200" b="1" dirty="0"/>
              <a:t>matrix</a:t>
            </a:r>
            <a:r>
              <a:rPr lang="en-GB" sz="2200" dirty="0"/>
              <a:t> </a:t>
            </a:r>
            <a:br>
              <a:rPr lang="en-GB" sz="2200" dirty="0"/>
            </a:br>
            <a:r>
              <a:rPr lang="en-GB" sz="2200" dirty="0"/>
              <a:t>in the appropriate place</a:t>
            </a:r>
          </a:p>
        </p:txBody>
      </p:sp>
      <p:grpSp>
        <p:nvGrpSpPr>
          <p:cNvPr id="27" name="Group 26">
            <a:extLst>
              <a:ext uri="{FF2B5EF4-FFF2-40B4-BE49-F238E27FC236}">
                <a16:creationId xmlns:a16="http://schemas.microsoft.com/office/drawing/2014/main" id="{D8DEDB43-2E18-E3D3-220A-F3ECD665ED48}"/>
              </a:ext>
            </a:extLst>
          </p:cNvPr>
          <p:cNvGrpSpPr/>
          <p:nvPr/>
        </p:nvGrpSpPr>
        <p:grpSpPr>
          <a:xfrm>
            <a:off x="499777" y="2091277"/>
            <a:ext cx="5287601" cy="4270352"/>
            <a:chOff x="499777" y="2091277"/>
            <a:chExt cx="5287601" cy="4270352"/>
          </a:xfrm>
        </p:grpSpPr>
        <p:grpSp>
          <p:nvGrpSpPr>
            <p:cNvPr id="22" name="Group 21">
              <a:extLst>
                <a:ext uri="{FF2B5EF4-FFF2-40B4-BE49-F238E27FC236}">
                  <a16:creationId xmlns:a16="http://schemas.microsoft.com/office/drawing/2014/main" id="{F277525E-674D-6C9F-60F5-B97F22095807}"/>
                </a:ext>
              </a:extLst>
            </p:cNvPr>
            <p:cNvGrpSpPr/>
            <p:nvPr/>
          </p:nvGrpSpPr>
          <p:grpSpPr>
            <a:xfrm>
              <a:off x="700392" y="2091277"/>
              <a:ext cx="5086986" cy="4085686"/>
              <a:chOff x="419735" y="2145670"/>
              <a:chExt cx="5086986" cy="4085686"/>
            </a:xfrm>
          </p:grpSpPr>
          <p:sp>
            <p:nvSpPr>
              <p:cNvPr id="12" name="Rectangle 11">
                <a:extLst>
                  <a:ext uri="{FF2B5EF4-FFF2-40B4-BE49-F238E27FC236}">
                    <a16:creationId xmlns:a16="http://schemas.microsoft.com/office/drawing/2014/main" id="{E08EA595-EEBC-A7E7-191B-10B0B6F572E2}"/>
                  </a:ext>
                </a:extLst>
              </p:cNvPr>
              <p:cNvSpPr/>
              <p:nvPr/>
            </p:nvSpPr>
            <p:spPr>
              <a:xfrm>
                <a:off x="874412" y="4415426"/>
                <a:ext cx="1706067" cy="163126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5C62922-9AB3-0208-7212-D8340E59E826}"/>
                  </a:ext>
                </a:extLst>
              </p:cNvPr>
              <p:cNvSpPr/>
              <p:nvPr/>
            </p:nvSpPr>
            <p:spPr>
              <a:xfrm>
                <a:off x="874411" y="2784162"/>
                <a:ext cx="1706067" cy="163126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12CC69F-6F6B-D5BA-7FE9-9C013ED12FE7}"/>
                  </a:ext>
                </a:extLst>
              </p:cNvPr>
              <p:cNvSpPr/>
              <p:nvPr/>
            </p:nvSpPr>
            <p:spPr>
              <a:xfrm>
                <a:off x="2580477" y="4415426"/>
                <a:ext cx="1706067" cy="1631264"/>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D007FFA-DD16-ACFA-3C68-4766F29C519F}"/>
                  </a:ext>
                </a:extLst>
              </p:cNvPr>
              <p:cNvSpPr/>
              <p:nvPr/>
            </p:nvSpPr>
            <p:spPr>
              <a:xfrm>
                <a:off x="2580475" y="2784162"/>
                <a:ext cx="1706067" cy="163126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Arrow Connector 5">
                <a:extLst>
                  <a:ext uri="{FF2B5EF4-FFF2-40B4-BE49-F238E27FC236}">
                    <a16:creationId xmlns:a16="http://schemas.microsoft.com/office/drawing/2014/main" id="{A153D20B-C25C-B821-318E-957A14BE7757}"/>
                  </a:ext>
                </a:extLst>
              </p:cNvPr>
              <p:cNvCxnSpPr>
                <a:cxnSpLocks/>
              </p:cNvCxnSpPr>
              <p:nvPr/>
            </p:nvCxnSpPr>
            <p:spPr>
              <a:xfrm flipV="1">
                <a:off x="874412" y="2525917"/>
                <a:ext cx="0" cy="353887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A163EDE-E8B0-D092-7E57-7871289B3C2A}"/>
                  </a:ext>
                </a:extLst>
              </p:cNvPr>
              <p:cNvSpPr txBox="1"/>
              <p:nvPr/>
            </p:nvSpPr>
            <p:spPr>
              <a:xfrm>
                <a:off x="419735" y="2145670"/>
                <a:ext cx="92890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IMPACT</a:t>
                </a:r>
              </a:p>
            </p:txBody>
          </p:sp>
          <p:sp>
            <p:nvSpPr>
              <p:cNvPr id="11" name="TextBox 10">
                <a:extLst>
                  <a:ext uri="{FF2B5EF4-FFF2-40B4-BE49-F238E27FC236}">
                    <a16:creationId xmlns:a16="http://schemas.microsoft.com/office/drawing/2014/main" id="{2BC8C4EC-5977-1956-325B-E383F822B93A}"/>
                  </a:ext>
                </a:extLst>
              </p:cNvPr>
              <p:cNvSpPr txBox="1"/>
              <p:nvPr/>
            </p:nvSpPr>
            <p:spPr>
              <a:xfrm>
                <a:off x="4603012" y="5862024"/>
                <a:ext cx="90370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EFFORT</a:t>
                </a:r>
              </a:p>
            </p:txBody>
          </p:sp>
          <p:cxnSp>
            <p:nvCxnSpPr>
              <p:cNvPr id="9" name="Straight Arrow Connector 8">
                <a:extLst>
                  <a:ext uri="{FF2B5EF4-FFF2-40B4-BE49-F238E27FC236}">
                    <a16:creationId xmlns:a16="http://schemas.microsoft.com/office/drawing/2014/main" id="{43D269C6-5ECB-5C89-9E62-D4DF85FC8C1B}"/>
                  </a:ext>
                </a:extLst>
              </p:cNvPr>
              <p:cNvCxnSpPr>
                <a:cxnSpLocks/>
              </p:cNvCxnSpPr>
              <p:nvPr/>
            </p:nvCxnSpPr>
            <p:spPr>
              <a:xfrm flipV="1">
                <a:off x="838200" y="6046690"/>
                <a:ext cx="3715690" cy="181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840669F3-EF6A-94B1-C7FA-F349A6A86FE9}"/>
                </a:ext>
              </a:extLst>
            </p:cNvPr>
            <p:cNvSpPr txBox="1"/>
            <p:nvPr/>
          </p:nvSpPr>
          <p:spPr>
            <a:xfrm>
              <a:off x="499777" y="2729769"/>
              <a:ext cx="6190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High</a:t>
              </a:r>
            </a:p>
          </p:txBody>
        </p:sp>
        <p:sp>
          <p:nvSpPr>
            <p:cNvPr id="24" name="TextBox 23">
              <a:extLst>
                <a:ext uri="{FF2B5EF4-FFF2-40B4-BE49-F238E27FC236}">
                  <a16:creationId xmlns:a16="http://schemas.microsoft.com/office/drawing/2014/main" id="{5C5B2743-7964-9674-FBF6-067A5DAE761B}"/>
                </a:ext>
              </a:extLst>
            </p:cNvPr>
            <p:cNvSpPr txBox="1"/>
            <p:nvPr/>
          </p:nvSpPr>
          <p:spPr>
            <a:xfrm>
              <a:off x="3912208" y="5992297"/>
              <a:ext cx="61908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High</a:t>
              </a:r>
            </a:p>
          </p:txBody>
        </p:sp>
        <p:sp>
          <p:nvSpPr>
            <p:cNvPr id="25" name="TextBox 24">
              <a:extLst>
                <a:ext uri="{FF2B5EF4-FFF2-40B4-BE49-F238E27FC236}">
                  <a16:creationId xmlns:a16="http://schemas.microsoft.com/office/drawing/2014/main" id="{3498F8E7-41AE-E1A7-3AD2-4373D525FDCA}"/>
                </a:ext>
              </a:extLst>
            </p:cNvPr>
            <p:cNvSpPr txBox="1"/>
            <p:nvPr/>
          </p:nvSpPr>
          <p:spPr>
            <a:xfrm>
              <a:off x="1154919" y="5992297"/>
              <a:ext cx="5650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Low</a:t>
              </a:r>
            </a:p>
          </p:txBody>
        </p:sp>
        <p:sp>
          <p:nvSpPr>
            <p:cNvPr id="26" name="TextBox 25">
              <a:extLst>
                <a:ext uri="{FF2B5EF4-FFF2-40B4-BE49-F238E27FC236}">
                  <a16:creationId xmlns:a16="http://schemas.microsoft.com/office/drawing/2014/main" id="{82358090-0E4D-BA44-FA20-8E5337871E43}"/>
                </a:ext>
              </a:extLst>
            </p:cNvPr>
            <p:cNvSpPr txBox="1"/>
            <p:nvPr/>
          </p:nvSpPr>
          <p:spPr>
            <a:xfrm>
              <a:off x="499777" y="5641071"/>
              <a:ext cx="5650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Low</a:t>
              </a:r>
            </a:p>
          </p:txBody>
        </p:sp>
      </p:grpSp>
      <p:sp>
        <p:nvSpPr>
          <p:cNvPr id="28" name="TextBox 27">
            <a:extLst>
              <a:ext uri="{FF2B5EF4-FFF2-40B4-BE49-F238E27FC236}">
                <a16:creationId xmlns:a16="http://schemas.microsoft.com/office/drawing/2014/main" id="{872E55D6-50F2-1ADE-067B-3FF46804EBBB}"/>
              </a:ext>
            </a:extLst>
          </p:cNvPr>
          <p:cNvSpPr txBox="1"/>
          <p:nvPr/>
        </p:nvSpPr>
        <p:spPr>
          <a:xfrm>
            <a:off x="1295053" y="3360735"/>
            <a:ext cx="14260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“Quick Wins”</a:t>
            </a:r>
          </a:p>
        </p:txBody>
      </p:sp>
      <p:sp>
        <p:nvSpPr>
          <p:cNvPr id="29" name="TextBox 28">
            <a:extLst>
              <a:ext uri="{FF2B5EF4-FFF2-40B4-BE49-F238E27FC236}">
                <a16:creationId xmlns:a16="http://schemas.microsoft.com/office/drawing/2014/main" id="{6CD76359-51E7-6A9F-AC2F-1E4AF8DC70D3}"/>
              </a:ext>
            </a:extLst>
          </p:cNvPr>
          <p:cNvSpPr txBox="1"/>
          <p:nvPr/>
        </p:nvSpPr>
        <p:spPr>
          <a:xfrm>
            <a:off x="3198095" y="3222236"/>
            <a:ext cx="103214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“Major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Projects”</a:t>
            </a:r>
          </a:p>
        </p:txBody>
      </p:sp>
      <p:sp>
        <p:nvSpPr>
          <p:cNvPr id="30" name="TextBox 29">
            <a:extLst>
              <a:ext uri="{FF2B5EF4-FFF2-40B4-BE49-F238E27FC236}">
                <a16:creationId xmlns:a16="http://schemas.microsoft.com/office/drawing/2014/main" id="{7205E915-C8FB-8A81-D68B-45492B779D76}"/>
              </a:ext>
            </a:extLst>
          </p:cNvPr>
          <p:cNvSpPr txBox="1"/>
          <p:nvPr/>
        </p:nvSpPr>
        <p:spPr>
          <a:xfrm>
            <a:off x="3109353" y="4853499"/>
            <a:ext cx="1209627"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“Thankless</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tasks”</a:t>
            </a:r>
          </a:p>
        </p:txBody>
      </p:sp>
      <p:sp>
        <p:nvSpPr>
          <p:cNvPr id="31" name="TextBox 30">
            <a:extLst>
              <a:ext uri="{FF2B5EF4-FFF2-40B4-BE49-F238E27FC236}">
                <a16:creationId xmlns:a16="http://schemas.microsoft.com/office/drawing/2014/main" id="{A051E173-FBB1-4C5D-BF0A-19484BE52570}"/>
              </a:ext>
            </a:extLst>
          </p:cNvPr>
          <p:cNvSpPr txBox="1"/>
          <p:nvPr/>
        </p:nvSpPr>
        <p:spPr>
          <a:xfrm>
            <a:off x="1428021" y="4853498"/>
            <a:ext cx="1165767"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“Marginal </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Gains”</a:t>
            </a:r>
          </a:p>
        </p:txBody>
      </p:sp>
    </p:spTree>
    <p:extLst>
      <p:ext uri="{BB962C8B-B14F-4D97-AF65-F5344CB8AC3E}">
        <p14:creationId xmlns:p14="http://schemas.microsoft.com/office/powerpoint/2010/main" val="341033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4746F-6083-8BC7-0569-037522151D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074A61-B6DB-02D6-B17E-A63574A0D2AE}"/>
              </a:ext>
            </a:extLst>
          </p:cNvPr>
          <p:cNvSpPr>
            <a:spLocks noGrp="1"/>
          </p:cNvSpPr>
          <p:nvPr>
            <p:ph type="title"/>
          </p:nvPr>
        </p:nvSpPr>
        <p:spPr/>
        <p:txBody>
          <a:bodyPr/>
          <a:lstStyle/>
          <a:p>
            <a:r>
              <a:rPr lang="en-GB" dirty="0"/>
              <a:t>Prioritisation</a:t>
            </a:r>
          </a:p>
        </p:txBody>
      </p:sp>
      <p:sp>
        <p:nvSpPr>
          <p:cNvPr id="4" name="Content Placeholder 3">
            <a:extLst>
              <a:ext uri="{FF2B5EF4-FFF2-40B4-BE49-F238E27FC236}">
                <a16:creationId xmlns:a16="http://schemas.microsoft.com/office/drawing/2014/main" id="{8010CFAD-BDEA-FD31-080F-00B4DD0F3033}"/>
              </a:ext>
            </a:extLst>
          </p:cNvPr>
          <p:cNvSpPr>
            <a:spLocks noGrp="1"/>
          </p:cNvSpPr>
          <p:nvPr>
            <p:ph sz="half" idx="2"/>
          </p:nvPr>
        </p:nvSpPr>
        <p:spPr/>
        <p:txBody>
          <a:bodyPr>
            <a:normAutofit/>
          </a:bodyPr>
          <a:lstStyle/>
          <a:p>
            <a:r>
              <a:rPr lang="en-GB" i="1" dirty="0"/>
              <a:t>10 minutes</a:t>
            </a:r>
          </a:p>
          <a:p>
            <a:r>
              <a:rPr lang="en-GB" sz="2600" dirty="0"/>
              <a:t>Of the </a:t>
            </a:r>
            <a:r>
              <a:rPr lang="en-GB" sz="2600" b="1" dirty="0"/>
              <a:t>key issues</a:t>
            </a:r>
            <a:r>
              <a:rPr lang="en-GB" sz="2600" dirty="0"/>
              <a:t> remaining, how urgent and important are they?</a:t>
            </a:r>
          </a:p>
          <a:p>
            <a:pPr marL="514350" indent="-514350">
              <a:buAutoNum type="arabicParenBoth"/>
            </a:pPr>
            <a:r>
              <a:rPr lang="en-GB" sz="2200" dirty="0"/>
              <a:t>Decide how </a:t>
            </a:r>
            <a:r>
              <a:rPr lang="en-GB" sz="2200" b="1" dirty="0"/>
              <a:t>urgent</a:t>
            </a:r>
            <a:r>
              <a:rPr lang="en-GB" sz="2200" dirty="0"/>
              <a:t> implementing the action is</a:t>
            </a:r>
          </a:p>
          <a:p>
            <a:pPr marL="514350" indent="-514350">
              <a:buAutoNum type="arabicParenBoth"/>
            </a:pPr>
            <a:r>
              <a:rPr lang="en-GB" sz="2200" dirty="0"/>
              <a:t>Decide how </a:t>
            </a:r>
            <a:r>
              <a:rPr lang="en-GB" sz="2200" b="1" dirty="0"/>
              <a:t>important</a:t>
            </a:r>
            <a:r>
              <a:rPr lang="en-GB" sz="2200" dirty="0"/>
              <a:t> implementing the action is</a:t>
            </a:r>
          </a:p>
          <a:p>
            <a:pPr marL="514350" indent="-514350">
              <a:buAutoNum type="arabicParenBoth"/>
            </a:pPr>
            <a:r>
              <a:rPr lang="en-GB" sz="2200" dirty="0"/>
              <a:t>Stick the post-it on the matrix </a:t>
            </a:r>
            <a:br>
              <a:rPr lang="en-GB" sz="2200" dirty="0"/>
            </a:br>
            <a:r>
              <a:rPr lang="en-GB" sz="2200" dirty="0"/>
              <a:t>in the appropriate place</a:t>
            </a:r>
          </a:p>
        </p:txBody>
      </p:sp>
      <p:grpSp>
        <p:nvGrpSpPr>
          <p:cNvPr id="27" name="Group 26">
            <a:extLst>
              <a:ext uri="{FF2B5EF4-FFF2-40B4-BE49-F238E27FC236}">
                <a16:creationId xmlns:a16="http://schemas.microsoft.com/office/drawing/2014/main" id="{3878E3F5-C299-3E35-9C4E-1E05097871AF}"/>
              </a:ext>
            </a:extLst>
          </p:cNvPr>
          <p:cNvGrpSpPr/>
          <p:nvPr/>
        </p:nvGrpSpPr>
        <p:grpSpPr>
          <a:xfrm>
            <a:off x="499777" y="2091277"/>
            <a:ext cx="5739199" cy="4270352"/>
            <a:chOff x="499777" y="2091277"/>
            <a:chExt cx="5739199" cy="4270352"/>
          </a:xfrm>
        </p:grpSpPr>
        <p:grpSp>
          <p:nvGrpSpPr>
            <p:cNvPr id="22" name="Group 21">
              <a:extLst>
                <a:ext uri="{FF2B5EF4-FFF2-40B4-BE49-F238E27FC236}">
                  <a16:creationId xmlns:a16="http://schemas.microsoft.com/office/drawing/2014/main" id="{3C3937DB-1E87-70A1-421E-2B58A895324B}"/>
                </a:ext>
              </a:extLst>
            </p:cNvPr>
            <p:cNvGrpSpPr/>
            <p:nvPr/>
          </p:nvGrpSpPr>
          <p:grpSpPr>
            <a:xfrm>
              <a:off x="700392" y="2091277"/>
              <a:ext cx="5538584" cy="4085686"/>
              <a:chOff x="419735" y="2145670"/>
              <a:chExt cx="5538584" cy="4085686"/>
            </a:xfrm>
          </p:grpSpPr>
          <p:sp>
            <p:nvSpPr>
              <p:cNvPr id="12" name="Rectangle 11">
                <a:extLst>
                  <a:ext uri="{FF2B5EF4-FFF2-40B4-BE49-F238E27FC236}">
                    <a16:creationId xmlns:a16="http://schemas.microsoft.com/office/drawing/2014/main" id="{47EF08F4-8AE4-97E5-0524-4582F18FC87D}"/>
                  </a:ext>
                </a:extLst>
              </p:cNvPr>
              <p:cNvSpPr/>
              <p:nvPr/>
            </p:nvSpPr>
            <p:spPr>
              <a:xfrm>
                <a:off x="874412" y="4415426"/>
                <a:ext cx="1706067" cy="163126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F5ADD08-1B77-237C-2AD1-5B352CCF10F2}"/>
                  </a:ext>
                </a:extLst>
              </p:cNvPr>
              <p:cNvSpPr/>
              <p:nvPr/>
            </p:nvSpPr>
            <p:spPr>
              <a:xfrm>
                <a:off x="874411" y="2784162"/>
                <a:ext cx="1706067" cy="163126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942A0E0-46C7-679E-A373-DF5FC2ABC0D3}"/>
                  </a:ext>
                </a:extLst>
              </p:cNvPr>
              <p:cNvSpPr/>
              <p:nvPr/>
            </p:nvSpPr>
            <p:spPr>
              <a:xfrm>
                <a:off x="2580477" y="4415426"/>
                <a:ext cx="1706067" cy="1631264"/>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172B6AD-ECD6-7B40-1603-E80153D68AE2}"/>
                  </a:ext>
                </a:extLst>
              </p:cNvPr>
              <p:cNvSpPr/>
              <p:nvPr/>
            </p:nvSpPr>
            <p:spPr>
              <a:xfrm>
                <a:off x="2580475" y="2784162"/>
                <a:ext cx="1706067" cy="163126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Arrow Connector 5">
                <a:extLst>
                  <a:ext uri="{FF2B5EF4-FFF2-40B4-BE49-F238E27FC236}">
                    <a16:creationId xmlns:a16="http://schemas.microsoft.com/office/drawing/2014/main" id="{6865E19E-CB7A-2D1B-62F6-9DB373DB0D7D}"/>
                  </a:ext>
                </a:extLst>
              </p:cNvPr>
              <p:cNvCxnSpPr>
                <a:cxnSpLocks/>
              </p:cNvCxnSpPr>
              <p:nvPr/>
            </p:nvCxnSpPr>
            <p:spPr>
              <a:xfrm flipV="1">
                <a:off x="874412" y="2525917"/>
                <a:ext cx="0" cy="353887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E48553B-24A3-4DCD-7A77-EAB510D75468}"/>
                  </a:ext>
                </a:extLst>
              </p:cNvPr>
              <p:cNvSpPr txBox="1"/>
              <p:nvPr/>
            </p:nvSpPr>
            <p:spPr>
              <a:xfrm>
                <a:off x="419735" y="2145670"/>
                <a:ext cx="9891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URGENT</a:t>
                </a:r>
              </a:p>
            </p:txBody>
          </p:sp>
          <p:sp>
            <p:nvSpPr>
              <p:cNvPr id="11" name="TextBox 10">
                <a:extLst>
                  <a:ext uri="{FF2B5EF4-FFF2-40B4-BE49-F238E27FC236}">
                    <a16:creationId xmlns:a16="http://schemas.microsoft.com/office/drawing/2014/main" id="{8257FEDD-CA52-0BE1-963A-E6C51E331CDC}"/>
                  </a:ext>
                </a:extLst>
              </p:cNvPr>
              <p:cNvSpPr txBox="1"/>
              <p:nvPr/>
            </p:nvSpPr>
            <p:spPr>
              <a:xfrm>
                <a:off x="4603012" y="5862024"/>
                <a:ext cx="13553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IMPORTANT</a:t>
                </a:r>
              </a:p>
            </p:txBody>
          </p:sp>
          <p:cxnSp>
            <p:nvCxnSpPr>
              <p:cNvPr id="9" name="Straight Arrow Connector 8">
                <a:extLst>
                  <a:ext uri="{FF2B5EF4-FFF2-40B4-BE49-F238E27FC236}">
                    <a16:creationId xmlns:a16="http://schemas.microsoft.com/office/drawing/2014/main" id="{D4948D40-A1E8-1521-88B8-1D2F98B33C70}"/>
                  </a:ext>
                </a:extLst>
              </p:cNvPr>
              <p:cNvCxnSpPr>
                <a:cxnSpLocks/>
              </p:cNvCxnSpPr>
              <p:nvPr/>
            </p:nvCxnSpPr>
            <p:spPr>
              <a:xfrm flipV="1">
                <a:off x="838200" y="6046690"/>
                <a:ext cx="3715690" cy="181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16F6DB23-7C70-E3D9-BDA0-E32A50D568DA}"/>
                </a:ext>
              </a:extLst>
            </p:cNvPr>
            <p:cNvSpPr txBox="1"/>
            <p:nvPr/>
          </p:nvSpPr>
          <p:spPr>
            <a:xfrm>
              <a:off x="499777" y="2729769"/>
              <a:ext cx="6190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High</a:t>
              </a:r>
            </a:p>
          </p:txBody>
        </p:sp>
        <p:sp>
          <p:nvSpPr>
            <p:cNvPr id="24" name="TextBox 23">
              <a:extLst>
                <a:ext uri="{FF2B5EF4-FFF2-40B4-BE49-F238E27FC236}">
                  <a16:creationId xmlns:a16="http://schemas.microsoft.com/office/drawing/2014/main" id="{192EA1C9-47C8-1710-0791-5FD81758C0AC}"/>
                </a:ext>
              </a:extLst>
            </p:cNvPr>
            <p:cNvSpPr txBox="1"/>
            <p:nvPr/>
          </p:nvSpPr>
          <p:spPr>
            <a:xfrm>
              <a:off x="3912208" y="5992297"/>
              <a:ext cx="61908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High</a:t>
              </a:r>
            </a:p>
          </p:txBody>
        </p:sp>
        <p:sp>
          <p:nvSpPr>
            <p:cNvPr id="25" name="TextBox 24">
              <a:extLst>
                <a:ext uri="{FF2B5EF4-FFF2-40B4-BE49-F238E27FC236}">
                  <a16:creationId xmlns:a16="http://schemas.microsoft.com/office/drawing/2014/main" id="{172EF3B3-421D-D861-2CE8-F682F47DF28A}"/>
                </a:ext>
              </a:extLst>
            </p:cNvPr>
            <p:cNvSpPr txBox="1"/>
            <p:nvPr/>
          </p:nvSpPr>
          <p:spPr>
            <a:xfrm>
              <a:off x="1154919" y="5992297"/>
              <a:ext cx="5650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Low</a:t>
              </a:r>
            </a:p>
          </p:txBody>
        </p:sp>
        <p:sp>
          <p:nvSpPr>
            <p:cNvPr id="26" name="TextBox 25">
              <a:extLst>
                <a:ext uri="{FF2B5EF4-FFF2-40B4-BE49-F238E27FC236}">
                  <a16:creationId xmlns:a16="http://schemas.microsoft.com/office/drawing/2014/main" id="{E82F5200-7D84-8148-FB27-DD9301454C6E}"/>
                </a:ext>
              </a:extLst>
            </p:cNvPr>
            <p:cNvSpPr txBox="1"/>
            <p:nvPr/>
          </p:nvSpPr>
          <p:spPr>
            <a:xfrm>
              <a:off x="499777" y="5641071"/>
              <a:ext cx="5650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Low</a:t>
              </a:r>
            </a:p>
          </p:txBody>
        </p:sp>
      </p:grpSp>
      <p:sp>
        <p:nvSpPr>
          <p:cNvPr id="28" name="TextBox 27">
            <a:extLst>
              <a:ext uri="{FF2B5EF4-FFF2-40B4-BE49-F238E27FC236}">
                <a16:creationId xmlns:a16="http://schemas.microsoft.com/office/drawing/2014/main" id="{049FD566-9A62-92AC-A19B-40E0E0E0A678}"/>
              </a:ext>
            </a:extLst>
          </p:cNvPr>
          <p:cNvSpPr txBox="1"/>
          <p:nvPr/>
        </p:nvSpPr>
        <p:spPr>
          <a:xfrm>
            <a:off x="1378345" y="3222234"/>
            <a:ext cx="1259512"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“Secondary</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Priority”</a:t>
            </a:r>
          </a:p>
        </p:txBody>
      </p:sp>
      <p:sp>
        <p:nvSpPr>
          <p:cNvPr id="29" name="TextBox 28">
            <a:extLst>
              <a:ext uri="{FF2B5EF4-FFF2-40B4-BE49-F238E27FC236}">
                <a16:creationId xmlns:a16="http://schemas.microsoft.com/office/drawing/2014/main" id="{A62E8E2F-C28F-3B1D-60AC-33535E9C3335}"/>
              </a:ext>
            </a:extLst>
          </p:cNvPr>
          <p:cNvSpPr txBox="1"/>
          <p:nvPr/>
        </p:nvSpPr>
        <p:spPr>
          <a:xfrm>
            <a:off x="3198095" y="3222234"/>
            <a:ext cx="10321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Priority”</a:t>
            </a:r>
          </a:p>
        </p:txBody>
      </p:sp>
      <p:sp>
        <p:nvSpPr>
          <p:cNvPr id="30" name="TextBox 29">
            <a:extLst>
              <a:ext uri="{FF2B5EF4-FFF2-40B4-BE49-F238E27FC236}">
                <a16:creationId xmlns:a16="http://schemas.microsoft.com/office/drawing/2014/main" id="{0B689D3E-7FC0-E71E-71B3-F025B5823EF1}"/>
              </a:ext>
            </a:extLst>
          </p:cNvPr>
          <p:cNvSpPr txBox="1"/>
          <p:nvPr/>
        </p:nvSpPr>
        <p:spPr>
          <a:xfrm>
            <a:off x="3212010" y="4853499"/>
            <a:ext cx="100431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Priority”</a:t>
            </a:r>
          </a:p>
        </p:txBody>
      </p:sp>
      <p:sp>
        <p:nvSpPr>
          <p:cNvPr id="31" name="TextBox 30">
            <a:extLst>
              <a:ext uri="{FF2B5EF4-FFF2-40B4-BE49-F238E27FC236}">
                <a16:creationId xmlns:a16="http://schemas.microsoft.com/office/drawing/2014/main" id="{78141E74-FC0F-2CCC-CA04-396983192117}"/>
              </a:ext>
            </a:extLst>
          </p:cNvPr>
          <p:cNvSpPr txBox="1"/>
          <p:nvPr/>
        </p:nvSpPr>
        <p:spPr>
          <a:xfrm>
            <a:off x="1504903" y="4853498"/>
            <a:ext cx="1012007"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“Later or</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Never”</a:t>
            </a:r>
          </a:p>
        </p:txBody>
      </p:sp>
    </p:spTree>
    <p:extLst>
      <p:ext uri="{BB962C8B-B14F-4D97-AF65-F5344CB8AC3E}">
        <p14:creationId xmlns:p14="http://schemas.microsoft.com/office/powerpoint/2010/main" val="290662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4746F-6083-8BC7-0569-037522151D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074A61-B6DB-02D6-B17E-A63574A0D2AE}"/>
              </a:ext>
            </a:extLst>
          </p:cNvPr>
          <p:cNvSpPr>
            <a:spLocks noGrp="1"/>
          </p:cNvSpPr>
          <p:nvPr>
            <p:ph type="title" idx="4294967295"/>
          </p:nvPr>
        </p:nvSpPr>
        <p:spPr>
          <a:xfrm>
            <a:off x="838200" y="351805"/>
            <a:ext cx="10515600" cy="1325563"/>
          </a:xfrm>
        </p:spPr>
        <p:txBody>
          <a:bodyPr/>
          <a:lstStyle/>
          <a:p>
            <a:r>
              <a:rPr lang="en-GB" dirty="0"/>
              <a:t>Workshop</a:t>
            </a:r>
          </a:p>
        </p:txBody>
      </p:sp>
      <p:sp>
        <p:nvSpPr>
          <p:cNvPr id="33" name="Rectangle 32">
            <a:extLst>
              <a:ext uri="{FF2B5EF4-FFF2-40B4-BE49-F238E27FC236}">
                <a16:creationId xmlns:a16="http://schemas.microsoft.com/office/drawing/2014/main" id="{8AC78901-2D64-475A-1F8F-0FD0C6731AF3}"/>
              </a:ext>
            </a:extLst>
          </p:cNvPr>
          <p:cNvSpPr/>
          <p:nvPr/>
        </p:nvSpPr>
        <p:spPr>
          <a:xfrm>
            <a:off x="838200" y="1808370"/>
            <a:ext cx="3341914" cy="705702"/>
          </a:xfrm>
          <a:prstGeom prst="rect">
            <a:avLst/>
          </a:prstGeom>
          <a:solidFill>
            <a:srgbClr val="F37F23"/>
          </a:solidFill>
          <a:ln w="28575">
            <a:solidFill>
              <a:srgbClr val="F37F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Prevent</a:t>
            </a:r>
          </a:p>
        </p:txBody>
      </p:sp>
      <p:sp>
        <p:nvSpPr>
          <p:cNvPr id="34" name="Rectangle 33">
            <a:extLst>
              <a:ext uri="{FF2B5EF4-FFF2-40B4-BE49-F238E27FC236}">
                <a16:creationId xmlns:a16="http://schemas.microsoft.com/office/drawing/2014/main" id="{0840F9A7-E467-0D33-A777-6C25E7CE5D3F}"/>
              </a:ext>
            </a:extLst>
          </p:cNvPr>
          <p:cNvSpPr/>
          <p:nvPr/>
        </p:nvSpPr>
        <p:spPr>
          <a:xfrm>
            <a:off x="4425044" y="1808370"/>
            <a:ext cx="3341914" cy="705702"/>
          </a:xfrm>
          <a:prstGeom prst="rect">
            <a:avLst/>
          </a:prstGeom>
          <a:solidFill>
            <a:srgbClr val="00A9A0"/>
          </a:solidFill>
          <a:ln w="28575">
            <a:solidFill>
              <a:srgbClr val="00A9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Help</a:t>
            </a:r>
          </a:p>
        </p:txBody>
      </p:sp>
      <p:sp>
        <p:nvSpPr>
          <p:cNvPr id="35" name="Rectangle 34">
            <a:extLst>
              <a:ext uri="{FF2B5EF4-FFF2-40B4-BE49-F238E27FC236}">
                <a16:creationId xmlns:a16="http://schemas.microsoft.com/office/drawing/2014/main" id="{FCBFB33C-DCC9-5EED-ECA2-34D634F6B890}"/>
              </a:ext>
            </a:extLst>
          </p:cNvPr>
          <p:cNvSpPr/>
          <p:nvPr/>
        </p:nvSpPr>
        <p:spPr>
          <a:xfrm>
            <a:off x="8011888" y="1808370"/>
            <a:ext cx="3341914" cy="705702"/>
          </a:xfrm>
          <a:prstGeom prst="rect">
            <a:avLst/>
          </a:prstGeom>
          <a:solidFill>
            <a:srgbClr val="7C4099"/>
          </a:solidFill>
          <a:ln w="28575">
            <a:solidFill>
              <a:srgbClr val="7C40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Pathways</a:t>
            </a:r>
          </a:p>
        </p:txBody>
      </p:sp>
      <p:cxnSp>
        <p:nvCxnSpPr>
          <p:cNvPr id="37" name="Straight Connector 36">
            <a:extLst>
              <a:ext uri="{FF2B5EF4-FFF2-40B4-BE49-F238E27FC236}">
                <a16:creationId xmlns:a16="http://schemas.microsoft.com/office/drawing/2014/main" id="{F06E1FA8-86AE-0FFC-0E3F-E508D8A978B7}"/>
              </a:ext>
            </a:extLst>
          </p:cNvPr>
          <p:cNvCxnSpPr>
            <a:cxnSpLocks/>
          </p:cNvCxnSpPr>
          <p:nvPr/>
        </p:nvCxnSpPr>
        <p:spPr>
          <a:xfrm>
            <a:off x="838200" y="2651760"/>
            <a:ext cx="0" cy="3592286"/>
          </a:xfrm>
          <a:prstGeom prst="line">
            <a:avLst/>
          </a:prstGeom>
          <a:ln w="28575">
            <a:solidFill>
              <a:srgbClr val="F37F2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1168EA5-9C0F-69CF-4C8D-51F33E2AD439}"/>
              </a:ext>
            </a:extLst>
          </p:cNvPr>
          <p:cNvCxnSpPr>
            <a:cxnSpLocks/>
          </p:cNvCxnSpPr>
          <p:nvPr/>
        </p:nvCxnSpPr>
        <p:spPr>
          <a:xfrm>
            <a:off x="4180114" y="2651760"/>
            <a:ext cx="0" cy="3592286"/>
          </a:xfrm>
          <a:prstGeom prst="line">
            <a:avLst/>
          </a:prstGeom>
          <a:ln w="28575">
            <a:solidFill>
              <a:srgbClr val="F37F2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C55AB50-5A38-BEDE-D07F-A8035DE8CF20}"/>
              </a:ext>
            </a:extLst>
          </p:cNvPr>
          <p:cNvCxnSpPr>
            <a:cxnSpLocks/>
          </p:cNvCxnSpPr>
          <p:nvPr/>
        </p:nvCxnSpPr>
        <p:spPr>
          <a:xfrm>
            <a:off x="4425044" y="2651760"/>
            <a:ext cx="0" cy="3592286"/>
          </a:xfrm>
          <a:prstGeom prst="line">
            <a:avLst/>
          </a:prstGeom>
          <a:ln w="28575">
            <a:solidFill>
              <a:srgbClr val="00A9A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B9148BE-1B75-B4DB-10CD-670A5DA4D48F}"/>
              </a:ext>
            </a:extLst>
          </p:cNvPr>
          <p:cNvCxnSpPr>
            <a:cxnSpLocks/>
          </p:cNvCxnSpPr>
          <p:nvPr/>
        </p:nvCxnSpPr>
        <p:spPr>
          <a:xfrm>
            <a:off x="7766958" y="2651760"/>
            <a:ext cx="0" cy="3592286"/>
          </a:xfrm>
          <a:prstGeom prst="line">
            <a:avLst/>
          </a:prstGeom>
          <a:ln w="28575">
            <a:solidFill>
              <a:srgbClr val="00A9A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46B05B7-9254-FDBA-7D16-CAEC18E27D64}"/>
              </a:ext>
            </a:extLst>
          </p:cNvPr>
          <p:cNvCxnSpPr>
            <a:cxnSpLocks/>
          </p:cNvCxnSpPr>
          <p:nvPr/>
        </p:nvCxnSpPr>
        <p:spPr>
          <a:xfrm>
            <a:off x="8011888" y="2651760"/>
            <a:ext cx="0" cy="3592286"/>
          </a:xfrm>
          <a:prstGeom prst="line">
            <a:avLst/>
          </a:prstGeom>
          <a:ln w="28575">
            <a:solidFill>
              <a:srgbClr val="7C409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0EF7011-1F9B-AF65-7D06-B0C04BC2AC4C}"/>
              </a:ext>
            </a:extLst>
          </p:cNvPr>
          <p:cNvCxnSpPr>
            <a:cxnSpLocks/>
          </p:cNvCxnSpPr>
          <p:nvPr/>
        </p:nvCxnSpPr>
        <p:spPr>
          <a:xfrm>
            <a:off x="11353802" y="2651760"/>
            <a:ext cx="0" cy="3592286"/>
          </a:xfrm>
          <a:prstGeom prst="line">
            <a:avLst/>
          </a:prstGeom>
          <a:ln w="28575">
            <a:solidFill>
              <a:srgbClr val="7C4099"/>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0D208711-B5DD-D48A-471A-DE6F17A53140}"/>
              </a:ext>
            </a:extLst>
          </p:cNvPr>
          <p:cNvSpPr/>
          <p:nvPr/>
        </p:nvSpPr>
        <p:spPr>
          <a:xfrm rot="21272511">
            <a:off x="1137557" y="2838450"/>
            <a:ext cx="914400" cy="914400"/>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GB" sz="1200" dirty="0">
                <a:solidFill>
                  <a:schemeClr val="tx1"/>
                </a:solidFill>
                <a:latin typeface="Brush Script MT" panose="03060802040406070304" pitchFamily="66" charset="0"/>
              </a:rPr>
              <a:t>Need to identify risk earlier</a:t>
            </a:r>
          </a:p>
        </p:txBody>
      </p:sp>
      <p:sp>
        <p:nvSpPr>
          <p:cNvPr id="44" name="Rectangle 43">
            <a:extLst>
              <a:ext uri="{FF2B5EF4-FFF2-40B4-BE49-F238E27FC236}">
                <a16:creationId xmlns:a16="http://schemas.microsoft.com/office/drawing/2014/main" id="{3FE11309-605D-17A3-B756-452FD0FC7E00}"/>
              </a:ext>
            </a:extLst>
          </p:cNvPr>
          <p:cNvSpPr/>
          <p:nvPr/>
        </p:nvSpPr>
        <p:spPr>
          <a:xfrm rot="339226">
            <a:off x="10140043" y="2794000"/>
            <a:ext cx="914400" cy="914400"/>
          </a:xfrm>
          <a:prstGeom prst="rect">
            <a:avLst/>
          </a:prstGeom>
          <a:solidFill>
            <a:srgbClr val="DED4E7"/>
          </a:solidFill>
          <a:ln>
            <a:noFill/>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GB" sz="1200" dirty="0">
                <a:solidFill>
                  <a:schemeClr val="tx1"/>
                </a:solidFill>
                <a:latin typeface="Brush Script MT" panose="03060802040406070304" pitchFamily="66" charset="0"/>
              </a:rPr>
              <a:t>Need to link to community services</a:t>
            </a:r>
          </a:p>
        </p:txBody>
      </p:sp>
      <p:sp>
        <p:nvSpPr>
          <p:cNvPr id="45" name="Rectangle 44">
            <a:extLst>
              <a:ext uri="{FF2B5EF4-FFF2-40B4-BE49-F238E27FC236}">
                <a16:creationId xmlns:a16="http://schemas.microsoft.com/office/drawing/2014/main" id="{712DA222-EE00-C736-7813-885F5DDEFC04}"/>
              </a:ext>
            </a:extLst>
          </p:cNvPr>
          <p:cNvSpPr/>
          <p:nvPr/>
        </p:nvSpPr>
        <p:spPr>
          <a:xfrm rot="467626">
            <a:off x="1266935" y="3990703"/>
            <a:ext cx="914400" cy="914400"/>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GB" sz="1200" dirty="0">
                <a:solidFill>
                  <a:schemeClr val="tx1"/>
                </a:solidFill>
                <a:latin typeface="Brush Script MT" panose="03060802040406070304" pitchFamily="66" charset="0"/>
              </a:rPr>
              <a:t>Not claiming welfare benefits </a:t>
            </a:r>
          </a:p>
        </p:txBody>
      </p:sp>
      <p:sp>
        <p:nvSpPr>
          <p:cNvPr id="46" name="Rectangle 45">
            <a:extLst>
              <a:ext uri="{FF2B5EF4-FFF2-40B4-BE49-F238E27FC236}">
                <a16:creationId xmlns:a16="http://schemas.microsoft.com/office/drawing/2014/main" id="{A3382FA4-5A2B-6331-27F4-D93D38494A1A}"/>
              </a:ext>
            </a:extLst>
          </p:cNvPr>
          <p:cNvSpPr/>
          <p:nvPr/>
        </p:nvSpPr>
        <p:spPr>
          <a:xfrm rot="21221476">
            <a:off x="8599396" y="3841737"/>
            <a:ext cx="914400" cy="914400"/>
          </a:xfrm>
          <a:prstGeom prst="rect">
            <a:avLst/>
          </a:prstGeom>
          <a:solidFill>
            <a:srgbClr val="DED4E7"/>
          </a:solidFill>
          <a:ln>
            <a:noFill/>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GB" sz="1200" dirty="0">
                <a:solidFill>
                  <a:schemeClr val="tx1"/>
                </a:solidFill>
                <a:latin typeface="Brush Script MT" panose="03060802040406070304" pitchFamily="66" charset="0"/>
              </a:rPr>
              <a:t>Not claiming welfare benefits </a:t>
            </a:r>
          </a:p>
        </p:txBody>
      </p:sp>
      <p:sp>
        <p:nvSpPr>
          <p:cNvPr id="47" name="Rectangle 46">
            <a:extLst>
              <a:ext uri="{FF2B5EF4-FFF2-40B4-BE49-F238E27FC236}">
                <a16:creationId xmlns:a16="http://schemas.microsoft.com/office/drawing/2014/main" id="{89D3C4F2-0162-CC44-F24E-541FD23B578A}"/>
              </a:ext>
            </a:extLst>
          </p:cNvPr>
          <p:cNvSpPr/>
          <p:nvPr/>
        </p:nvSpPr>
        <p:spPr>
          <a:xfrm rot="639090">
            <a:off x="4834826" y="2879866"/>
            <a:ext cx="914400" cy="914400"/>
          </a:xfrm>
          <a:prstGeom prst="rect">
            <a:avLst/>
          </a:prstGeom>
          <a:solidFill>
            <a:srgbClr val="C5FFFC"/>
          </a:solidFill>
          <a:ln>
            <a:noFill/>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GB" sz="1200" dirty="0">
                <a:solidFill>
                  <a:schemeClr val="tx1"/>
                </a:solidFill>
                <a:latin typeface="Brush Script MT" panose="03060802040406070304" pitchFamily="66" charset="0"/>
              </a:rPr>
              <a:t>Not claiming welfare benefits </a:t>
            </a:r>
          </a:p>
        </p:txBody>
      </p:sp>
      <p:sp>
        <p:nvSpPr>
          <p:cNvPr id="48" name="Rectangle 47">
            <a:extLst>
              <a:ext uri="{FF2B5EF4-FFF2-40B4-BE49-F238E27FC236}">
                <a16:creationId xmlns:a16="http://schemas.microsoft.com/office/drawing/2014/main" id="{47F76D27-5F86-9B95-0158-C6C1C158149C}"/>
              </a:ext>
            </a:extLst>
          </p:cNvPr>
          <p:cNvSpPr/>
          <p:nvPr/>
        </p:nvSpPr>
        <p:spPr>
          <a:xfrm rot="21341290">
            <a:off x="6264922" y="3431943"/>
            <a:ext cx="914400" cy="914400"/>
          </a:xfrm>
          <a:prstGeom prst="rect">
            <a:avLst/>
          </a:prstGeom>
          <a:solidFill>
            <a:srgbClr val="C5FFFC"/>
          </a:solidFill>
          <a:ln>
            <a:noFill/>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GB" sz="1200" dirty="0">
                <a:solidFill>
                  <a:schemeClr val="tx1"/>
                </a:solidFill>
                <a:latin typeface="Brush Script MT" panose="03060802040406070304" pitchFamily="66" charset="0"/>
              </a:rPr>
              <a:t>Unaddressed health and social care needs</a:t>
            </a:r>
          </a:p>
        </p:txBody>
      </p:sp>
      <p:sp>
        <p:nvSpPr>
          <p:cNvPr id="49" name="Rectangle 48">
            <a:extLst>
              <a:ext uri="{FF2B5EF4-FFF2-40B4-BE49-F238E27FC236}">
                <a16:creationId xmlns:a16="http://schemas.microsoft.com/office/drawing/2014/main" id="{4BE49921-AA23-3151-F3E5-42D8CFDC1700}"/>
              </a:ext>
            </a:extLst>
          </p:cNvPr>
          <p:cNvSpPr/>
          <p:nvPr/>
        </p:nvSpPr>
        <p:spPr>
          <a:xfrm rot="265952">
            <a:off x="2783458" y="2971800"/>
            <a:ext cx="914400" cy="914400"/>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GB" sz="1200" dirty="0">
                <a:solidFill>
                  <a:schemeClr val="tx1"/>
                </a:solidFill>
                <a:latin typeface="Brush Script MT" panose="03060802040406070304" pitchFamily="66" charset="0"/>
              </a:rPr>
              <a:t>Awareness of support available</a:t>
            </a:r>
          </a:p>
        </p:txBody>
      </p:sp>
      <p:sp>
        <p:nvSpPr>
          <p:cNvPr id="50" name="Rectangle 49">
            <a:extLst>
              <a:ext uri="{FF2B5EF4-FFF2-40B4-BE49-F238E27FC236}">
                <a16:creationId xmlns:a16="http://schemas.microsoft.com/office/drawing/2014/main" id="{09105950-F321-6E09-5DA3-6AE5BC71DBFE}"/>
              </a:ext>
            </a:extLst>
          </p:cNvPr>
          <p:cNvSpPr/>
          <p:nvPr/>
        </p:nvSpPr>
        <p:spPr>
          <a:xfrm rot="21397614">
            <a:off x="2731127" y="4561090"/>
            <a:ext cx="914400" cy="914400"/>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GB" sz="1200" dirty="0">
                <a:solidFill>
                  <a:schemeClr val="tx1"/>
                </a:solidFill>
                <a:latin typeface="Brush Script MT" panose="03060802040406070304" pitchFamily="66" charset="0"/>
              </a:rPr>
              <a:t>Lack of awareness duty to refer</a:t>
            </a:r>
          </a:p>
        </p:txBody>
      </p:sp>
      <p:sp>
        <p:nvSpPr>
          <p:cNvPr id="51" name="Rectangle 50">
            <a:extLst>
              <a:ext uri="{FF2B5EF4-FFF2-40B4-BE49-F238E27FC236}">
                <a16:creationId xmlns:a16="http://schemas.microsoft.com/office/drawing/2014/main" id="{3A183849-93BC-244A-A8B8-1C372DC91B1D}"/>
              </a:ext>
            </a:extLst>
          </p:cNvPr>
          <p:cNvSpPr/>
          <p:nvPr/>
        </p:nvSpPr>
        <p:spPr>
          <a:xfrm rot="150459">
            <a:off x="4992587" y="4803645"/>
            <a:ext cx="914400" cy="914400"/>
          </a:xfrm>
          <a:prstGeom prst="rect">
            <a:avLst/>
          </a:prstGeom>
          <a:solidFill>
            <a:srgbClr val="C5FFFC"/>
          </a:solidFill>
          <a:ln>
            <a:noFill/>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GB" sz="1200" dirty="0">
                <a:solidFill>
                  <a:schemeClr val="tx1"/>
                </a:solidFill>
                <a:latin typeface="Brush Script MT" panose="03060802040406070304" pitchFamily="66" charset="0"/>
              </a:rPr>
              <a:t>Lack of awareness duty to refer</a:t>
            </a:r>
          </a:p>
        </p:txBody>
      </p:sp>
      <p:sp>
        <p:nvSpPr>
          <p:cNvPr id="52" name="Rectangle 51">
            <a:extLst>
              <a:ext uri="{FF2B5EF4-FFF2-40B4-BE49-F238E27FC236}">
                <a16:creationId xmlns:a16="http://schemas.microsoft.com/office/drawing/2014/main" id="{68B837A2-D858-EBC3-D16B-5425231AE93E}"/>
              </a:ext>
            </a:extLst>
          </p:cNvPr>
          <p:cNvSpPr/>
          <p:nvPr/>
        </p:nvSpPr>
        <p:spPr>
          <a:xfrm rot="21424132">
            <a:off x="1399689" y="5270896"/>
            <a:ext cx="914400" cy="914400"/>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GB" sz="1200" dirty="0">
                <a:solidFill>
                  <a:schemeClr val="tx1"/>
                </a:solidFill>
                <a:latin typeface="Brush Script MT" panose="03060802040406070304" pitchFamily="66" charset="0"/>
              </a:rPr>
              <a:t>Access to mental health services</a:t>
            </a:r>
          </a:p>
        </p:txBody>
      </p:sp>
      <p:sp>
        <p:nvSpPr>
          <p:cNvPr id="53" name="Rectangle 52">
            <a:extLst>
              <a:ext uri="{FF2B5EF4-FFF2-40B4-BE49-F238E27FC236}">
                <a16:creationId xmlns:a16="http://schemas.microsoft.com/office/drawing/2014/main" id="{0568D9DF-1FDA-4A3F-642E-8AD628818F87}"/>
              </a:ext>
            </a:extLst>
          </p:cNvPr>
          <p:cNvSpPr/>
          <p:nvPr/>
        </p:nvSpPr>
        <p:spPr>
          <a:xfrm rot="273876">
            <a:off x="9808370" y="4911152"/>
            <a:ext cx="914400" cy="914400"/>
          </a:xfrm>
          <a:prstGeom prst="rect">
            <a:avLst/>
          </a:prstGeom>
          <a:solidFill>
            <a:srgbClr val="DED4E7"/>
          </a:solidFill>
          <a:ln>
            <a:noFill/>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GB" sz="1200" dirty="0">
                <a:solidFill>
                  <a:schemeClr val="tx1"/>
                </a:solidFill>
                <a:latin typeface="Brush Script MT" panose="03060802040406070304" pitchFamily="66" charset="0"/>
              </a:rPr>
              <a:t>Access to mental health services</a:t>
            </a:r>
          </a:p>
        </p:txBody>
      </p:sp>
      <p:sp>
        <p:nvSpPr>
          <p:cNvPr id="54" name="Rectangle 53">
            <a:extLst>
              <a:ext uri="{FF2B5EF4-FFF2-40B4-BE49-F238E27FC236}">
                <a16:creationId xmlns:a16="http://schemas.microsoft.com/office/drawing/2014/main" id="{F3352C64-0356-4AFE-990B-964D78786899}"/>
              </a:ext>
            </a:extLst>
          </p:cNvPr>
          <p:cNvSpPr/>
          <p:nvPr/>
        </p:nvSpPr>
        <p:spPr>
          <a:xfrm rot="21424132">
            <a:off x="6492410" y="5041071"/>
            <a:ext cx="914400" cy="914400"/>
          </a:xfrm>
          <a:prstGeom prst="rect">
            <a:avLst/>
          </a:prstGeom>
          <a:solidFill>
            <a:srgbClr val="C5FFFC"/>
          </a:solidFill>
          <a:ln>
            <a:noFill/>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GB" sz="1200" dirty="0">
                <a:solidFill>
                  <a:schemeClr val="tx1"/>
                </a:solidFill>
                <a:latin typeface="Brush Script MT" panose="03060802040406070304" pitchFamily="66" charset="0"/>
              </a:rPr>
              <a:t>Access to alcohol &amp; substance misuse services</a:t>
            </a:r>
          </a:p>
        </p:txBody>
      </p:sp>
    </p:spTree>
    <p:extLst>
      <p:ext uri="{BB962C8B-B14F-4D97-AF65-F5344CB8AC3E}">
        <p14:creationId xmlns:p14="http://schemas.microsoft.com/office/powerpoint/2010/main" val="1862446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5031" y="2283088"/>
            <a:ext cx="8871044" cy="3495909"/>
          </a:xfrm>
        </p:spPr>
        <p:txBody>
          <a:bodyPr>
            <a:normAutofit/>
          </a:bodyPr>
          <a:lstStyle/>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The discussions and notes will be collated</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Pledges and actions will be drafted and circulated</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Completed pledges and actions will be submitted to WMCA</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WMCA will consider for award of the C2C logo</a:t>
            </a:r>
            <a:br>
              <a:rPr lang="en-GB" dirty="0">
                <a:latin typeface="Circular Std Bold" panose="020B0804020101010102" pitchFamily="34" charset="0"/>
                <a:cs typeface="Circular Std Bold" panose="020B0804020101010102" pitchFamily="34" charset="0"/>
              </a:rPr>
            </a:br>
            <a:endParaRPr lang="en-GB" dirty="0">
              <a:latin typeface="Circular Std Bold" panose="020B0804020101010102" pitchFamily="34" charset="0"/>
              <a:cs typeface="Circular Std Bold" panose="020B0804020101010102" pitchFamily="34" charset="0"/>
            </a:endParaRPr>
          </a:p>
          <a:p>
            <a:pPr algn="l"/>
            <a:r>
              <a:rPr lang="en-GB" dirty="0">
                <a:latin typeface="Circular Std Bold" panose="020B0804020101010102" pitchFamily="34" charset="0"/>
                <a:cs typeface="Circular Std Bold" panose="020B0804020101010102" pitchFamily="34" charset="0"/>
              </a:rPr>
              <a:t>Thank you for your participation</a:t>
            </a:r>
          </a:p>
          <a:p>
            <a:pPr marL="342900" indent="-342900" algn="l">
              <a:buFont typeface="Arial" panose="020B0604020202020204" pitchFamily="34" charset="0"/>
              <a:buChar char="•"/>
            </a:pPr>
            <a:endParaRPr lang="en-GB" dirty="0">
              <a:latin typeface="Circular Std Bold" panose="020B0804020101010102" pitchFamily="34" charset="0"/>
              <a:cs typeface="Circular Std Bold" panose="020B0804020101010102" pitchFamily="34" charset="0"/>
            </a:endParaRPr>
          </a:p>
          <a:p>
            <a:pPr marL="342900" indent="-342900" algn="l">
              <a:buFont typeface="Arial" panose="020B0604020202020204" pitchFamily="34" charset="0"/>
              <a:buChar char="•"/>
            </a:pPr>
            <a:endParaRPr lang="en-GB" dirty="0">
              <a:latin typeface="Circular Std Bold" panose="020B0804020101010102" pitchFamily="34" charset="0"/>
              <a:cs typeface="Circular Std Bold" panose="020B0804020101010102" pitchFamily="34" charset="0"/>
            </a:endParaRPr>
          </a:p>
        </p:txBody>
      </p:sp>
      <p:sp>
        <p:nvSpPr>
          <p:cNvPr id="4" name="Title 1"/>
          <p:cNvSpPr>
            <a:spLocks noGrp="1"/>
          </p:cNvSpPr>
          <p:nvPr>
            <p:ph type="ctrTitle"/>
          </p:nvPr>
        </p:nvSpPr>
        <p:spPr>
          <a:xfrm>
            <a:off x="705031" y="-190000"/>
            <a:ext cx="9568792" cy="2166591"/>
          </a:xfrm>
        </p:spPr>
        <p:txBody>
          <a:bodyPr/>
          <a:lstStyle/>
          <a:p>
            <a:pPr algn="l"/>
            <a:r>
              <a:rPr lang="en-GB" dirty="0">
                <a:solidFill>
                  <a:srgbClr val="F28D4A"/>
                </a:solidFill>
                <a:latin typeface="Circular Std Bold" panose="020B0804020101010102" pitchFamily="34" charset="0"/>
                <a:cs typeface="Circular Std Bold" panose="020B0804020101010102" pitchFamily="34" charset="0"/>
              </a:rPr>
              <a:t>Next steps </a:t>
            </a:r>
            <a:br>
              <a:rPr lang="en-GB" dirty="0">
                <a:latin typeface="Circular Std Bold" panose="020B0804020101010102" pitchFamily="34" charset="0"/>
                <a:cs typeface="Circular Std Bold" panose="020B0804020101010102" pitchFamily="34" charset="0"/>
              </a:rPr>
            </a:br>
            <a:r>
              <a:rPr lang="en-GB" dirty="0">
                <a:solidFill>
                  <a:schemeClr val="bg1"/>
                </a:solidFill>
                <a:latin typeface="Circular Std Bold" panose="020B0804020101010102" pitchFamily="34" charset="0"/>
                <a:cs typeface="Circular Std Bold" panose="020B0804020101010102" pitchFamily="34" charset="0"/>
              </a:rPr>
              <a:t>Forming pledges and actions</a:t>
            </a:r>
          </a:p>
        </p:txBody>
      </p:sp>
      <p:sp>
        <p:nvSpPr>
          <p:cNvPr id="5" name="Rectangle 4"/>
          <p:cNvSpPr/>
          <p:nvPr/>
        </p:nvSpPr>
        <p:spPr>
          <a:xfrm>
            <a:off x="9329844" y="0"/>
            <a:ext cx="7198467" cy="6858000"/>
          </a:xfrm>
          <a:prstGeom prst="rect">
            <a:avLst/>
          </a:prstGeom>
          <a:blipFill dpi="0" rotWithShape="1">
            <a:blip r:embed="rId3">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ommitment to Collaborat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645" y="5104036"/>
            <a:ext cx="2459741" cy="981458"/>
          </a:xfrm>
          <a:prstGeom prst="rect">
            <a:avLst/>
          </a:prstGeom>
        </p:spPr>
      </p:pic>
      <p:pic>
        <p:nvPicPr>
          <p:cNvPr id="7" name="Picture 6" descr="West Midlands Combined Authority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1835" y="5174871"/>
            <a:ext cx="2249418" cy="789970"/>
          </a:xfrm>
          <a:prstGeom prst="rect">
            <a:avLst/>
          </a:prstGeom>
        </p:spPr>
      </p:pic>
    </p:spTree>
    <p:extLst>
      <p:ext uri="{BB962C8B-B14F-4D97-AF65-F5344CB8AC3E}">
        <p14:creationId xmlns:p14="http://schemas.microsoft.com/office/powerpoint/2010/main" val="1630494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5A5CE4-70FB-1656-26F2-21B403DAFAA1}"/>
              </a:ext>
            </a:extLst>
          </p:cNvPr>
          <p:cNvSpPr/>
          <p:nvPr/>
        </p:nvSpPr>
        <p:spPr>
          <a:xfrm>
            <a:off x="-72428" y="-81481"/>
            <a:ext cx="2199992" cy="35942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2DB70171-BB5F-B8C7-61D8-AB9B1BDE83A5}"/>
              </a:ext>
            </a:extLst>
          </p:cNvPr>
          <p:cNvSpPr>
            <a:spLocks noGrp="1"/>
          </p:cNvSpPr>
          <p:nvPr>
            <p:ph type="body" idx="1"/>
          </p:nvPr>
        </p:nvSpPr>
        <p:spPr/>
        <p:txBody>
          <a:bodyPr/>
          <a:lstStyle/>
          <a:p>
            <a:r>
              <a:rPr lang="en-GB"/>
              <a:t>YOUR ORGANISATIONAL LOGO AND </a:t>
            </a:r>
            <a:br>
              <a:rPr lang="en-GB"/>
            </a:br>
            <a:r>
              <a:rPr lang="en-GB"/>
              <a:t>NAME OF SENIOR SPONSOR HERE</a:t>
            </a:r>
          </a:p>
        </p:txBody>
      </p:sp>
    </p:spTree>
    <p:extLst>
      <p:ext uri="{BB962C8B-B14F-4D97-AF65-F5344CB8AC3E}">
        <p14:creationId xmlns:p14="http://schemas.microsoft.com/office/powerpoint/2010/main" val="3606001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375" y="1660263"/>
            <a:ext cx="8871045" cy="1571240"/>
          </a:xfrm>
        </p:spPr>
        <p:txBody>
          <a:bodyPr>
            <a:normAutofit/>
          </a:bodyPr>
          <a:lstStyle/>
          <a:p>
            <a:pPr algn="l"/>
            <a:r>
              <a:rPr lang="en-GB" dirty="0">
                <a:solidFill>
                  <a:srgbClr val="F28D4A"/>
                </a:solidFill>
                <a:latin typeface="Circular Std Bold" panose="020B0804020101010102" pitchFamily="34" charset="0"/>
                <a:cs typeface="Circular Std Bold" panose="020B0804020101010102" pitchFamily="34" charset="0"/>
              </a:rPr>
              <a:t>Introduction to the session</a:t>
            </a:r>
          </a:p>
        </p:txBody>
      </p:sp>
      <p:sp>
        <p:nvSpPr>
          <p:cNvPr id="3" name="Subtitle 2"/>
          <p:cNvSpPr>
            <a:spLocks noGrp="1"/>
          </p:cNvSpPr>
          <p:nvPr>
            <p:ph type="subTitle" idx="1"/>
          </p:nvPr>
        </p:nvSpPr>
        <p:spPr>
          <a:xfrm>
            <a:off x="634558" y="3591532"/>
            <a:ext cx="2781352" cy="1655762"/>
          </a:xfrm>
        </p:spPr>
        <p:txBody>
          <a:bodyPr>
            <a:normAutofit lnSpcReduction="10000"/>
          </a:bodyPr>
          <a:lstStyle/>
          <a:p>
            <a:pPr marL="457200" indent="-457200" algn="l">
              <a:buFont typeface="Wingdings" panose="05000000000000000000" pitchFamily="2" charset="2"/>
              <a:buChar char="§"/>
            </a:pPr>
            <a:r>
              <a:rPr lang="en-GB" dirty="0">
                <a:latin typeface="Circular Std Bold" panose="020B0804020101010102" pitchFamily="34" charset="0"/>
                <a:cs typeface="Circular Std Bold" panose="020B0804020101010102" pitchFamily="34" charset="0"/>
              </a:rPr>
              <a:t>Agenda</a:t>
            </a:r>
          </a:p>
          <a:p>
            <a:pPr marL="457200" indent="-457200" algn="l">
              <a:buFont typeface="Wingdings" panose="05000000000000000000" pitchFamily="2" charset="2"/>
              <a:buChar char="§"/>
            </a:pPr>
            <a:r>
              <a:rPr lang="en-GB" dirty="0">
                <a:latin typeface="Circular Std Bold" panose="020B0804020101010102" pitchFamily="34" charset="0"/>
                <a:cs typeface="Circular Std Bold" panose="020B0804020101010102" pitchFamily="34" charset="0"/>
              </a:rPr>
              <a:t>Aims </a:t>
            </a:r>
          </a:p>
          <a:p>
            <a:pPr marL="457200" indent="-457200" algn="l">
              <a:buFont typeface="Wingdings" panose="05000000000000000000" pitchFamily="2" charset="2"/>
              <a:buChar char="§"/>
            </a:pPr>
            <a:r>
              <a:rPr lang="en-GB" dirty="0">
                <a:latin typeface="Circular Std Bold" panose="020B0804020101010102" pitchFamily="34" charset="0"/>
                <a:cs typeface="Circular Std Bold" panose="020B0804020101010102" pitchFamily="34" charset="0"/>
              </a:rPr>
              <a:t>Process</a:t>
            </a:r>
          </a:p>
          <a:p>
            <a:pPr marL="457200" indent="-457200" algn="l">
              <a:buFont typeface="Wingdings" panose="05000000000000000000" pitchFamily="2" charset="2"/>
              <a:buChar char="§"/>
            </a:pPr>
            <a:r>
              <a:rPr lang="en-GB" dirty="0">
                <a:latin typeface="Circular Std Bold" panose="020B0804020101010102" pitchFamily="34" charset="0"/>
                <a:cs typeface="Circular Std Bold" panose="020B0804020101010102" pitchFamily="34" charset="0"/>
              </a:rPr>
              <a:t>Ground rules</a:t>
            </a:r>
          </a:p>
          <a:p>
            <a:pPr algn="l"/>
            <a:endParaRPr lang="en-GB" dirty="0">
              <a:latin typeface="Circular Std Bold" panose="020B0804020101010102" pitchFamily="34" charset="0"/>
              <a:cs typeface="Circular Std Bold" panose="020B0804020101010102" pitchFamily="34" charset="0"/>
            </a:endParaRPr>
          </a:p>
        </p:txBody>
      </p:sp>
    </p:spTree>
    <p:extLst>
      <p:ext uri="{BB962C8B-B14F-4D97-AF65-F5344CB8AC3E}">
        <p14:creationId xmlns:p14="http://schemas.microsoft.com/office/powerpoint/2010/main" val="758103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38263242"/>
              </p:ext>
            </p:extLst>
          </p:nvPr>
        </p:nvGraphicFramePr>
        <p:xfrm>
          <a:off x="1357642" y="1098687"/>
          <a:ext cx="9476715" cy="4660626"/>
        </p:xfrm>
        <a:graphic>
          <a:graphicData uri="http://schemas.openxmlformats.org/drawingml/2006/table">
            <a:tbl>
              <a:tblPr firstRow="1" bandRow="1">
                <a:tableStyleId>{21E4AEA4-8DFA-4A89-87EB-49C32662AFE0}</a:tableStyleId>
              </a:tblPr>
              <a:tblGrid>
                <a:gridCol w="909844">
                  <a:extLst>
                    <a:ext uri="{9D8B030D-6E8A-4147-A177-3AD203B41FA5}">
                      <a16:colId xmlns:a16="http://schemas.microsoft.com/office/drawing/2014/main" val="1118246142"/>
                    </a:ext>
                  </a:extLst>
                </a:gridCol>
                <a:gridCol w="6513252">
                  <a:extLst>
                    <a:ext uri="{9D8B030D-6E8A-4147-A177-3AD203B41FA5}">
                      <a16:colId xmlns:a16="http://schemas.microsoft.com/office/drawing/2014/main" val="331922453"/>
                    </a:ext>
                  </a:extLst>
                </a:gridCol>
                <a:gridCol w="2053619">
                  <a:extLst>
                    <a:ext uri="{9D8B030D-6E8A-4147-A177-3AD203B41FA5}">
                      <a16:colId xmlns:a16="http://schemas.microsoft.com/office/drawing/2014/main" val="1090023666"/>
                    </a:ext>
                  </a:extLst>
                </a:gridCol>
              </a:tblGrid>
              <a:tr h="593211">
                <a:tc gridSpan="3">
                  <a:txBody>
                    <a:bodyPr/>
                    <a:lstStyle/>
                    <a:p>
                      <a:pPr algn="ctr"/>
                      <a:r>
                        <a:rPr lang="en-GB" sz="2400" dirty="0">
                          <a:solidFill>
                            <a:schemeClr val="tx1"/>
                          </a:solidFill>
                          <a:latin typeface="Circular Std Book" panose="020B0604020101020102" pitchFamily="34" charset="0"/>
                          <a:cs typeface="Circular Std Book" panose="020B0604020101020102" pitchFamily="34" charset="0"/>
                        </a:rPr>
                        <a:t>Agenda</a:t>
                      </a:r>
                    </a:p>
                  </a:txBody>
                  <a:tcPr anchor="ct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443932291"/>
                  </a:ext>
                </a:extLst>
              </a:tr>
              <a:tr h="451935">
                <a:tc>
                  <a:txBody>
                    <a:bodyPr/>
                    <a:lstStyle/>
                    <a:p>
                      <a:r>
                        <a:rPr lang="en-GB" b="1" dirty="0">
                          <a:solidFill>
                            <a:srgbClr val="54565B"/>
                          </a:solidFill>
                          <a:latin typeface="Circular Std Book" panose="020B0604020101020102" pitchFamily="34" charset="0"/>
                          <a:cs typeface="Circular Std Book" panose="020B0604020101020102" pitchFamily="34" charset="0"/>
                        </a:rPr>
                        <a:t>Time</a:t>
                      </a:r>
                    </a:p>
                  </a:txBody>
                  <a:tcPr anchor="ctr"/>
                </a:tc>
                <a:tc>
                  <a:txBody>
                    <a:bodyPr/>
                    <a:lstStyle/>
                    <a:p>
                      <a:r>
                        <a:rPr lang="en-GB" sz="1800" b="1" dirty="0">
                          <a:solidFill>
                            <a:srgbClr val="54565B"/>
                          </a:solidFill>
                          <a:latin typeface="Circular Std Book" panose="020B0604020101020102" pitchFamily="34" charset="0"/>
                          <a:cs typeface="Circular Std Book" panose="020B0604020101020102" pitchFamily="34" charset="0"/>
                        </a:rPr>
                        <a:t>Description</a:t>
                      </a:r>
                    </a:p>
                  </a:txBody>
                  <a:tcPr anchor="ctr"/>
                </a:tc>
                <a:tc>
                  <a:txBody>
                    <a:bodyPr/>
                    <a:lstStyle/>
                    <a:p>
                      <a:r>
                        <a:rPr lang="en-GB" b="1" dirty="0">
                          <a:solidFill>
                            <a:srgbClr val="54565B"/>
                          </a:solidFill>
                          <a:latin typeface="Circular Std Book" panose="020B0604020101020102" pitchFamily="34" charset="0"/>
                          <a:cs typeface="Circular Std Book" panose="020B0604020101020102" pitchFamily="34" charset="0"/>
                        </a:rPr>
                        <a:t>Max duration</a:t>
                      </a:r>
                    </a:p>
                  </a:txBody>
                  <a:tcPr anchor="ctr"/>
                </a:tc>
                <a:extLst>
                  <a:ext uri="{0D108BD9-81ED-4DB2-BD59-A6C34878D82A}">
                    <a16:rowId xmlns:a16="http://schemas.microsoft.com/office/drawing/2014/main" val="869897251"/>
                  </a:ext>
                </a:extLst>
              </a:tr>
              <a:tr h="451935">
                <a:tc>
                  <a:txBody>
                    <a:bodyPr/>
                    <a:lstStyle/>
                    <a:p>
                      <a:endParaRPr lang="en-GB" dirty="0">
                        <a:solidFill>
                          <a:srgbClr val="54565B"/>
                        </a:solidFill>
                        <a:latin typeface="Circular Std Book" panose="020B0604020101020102" pitchFamily="34" charset="0"/>
                        <a:cs typeface="Circular Std Book" panose="020B0604020101020102" pitchFamily="34" charset="0"/>
                      </a:endParaRPr>
                    </a:p>
                  </a:txBody>
                  <a:tcPr anchor="ctr"/>
                </a:tc>
                <a:tc>
                  <a:txBody>
                    <a:bodyPr/>
                    <a:lstStyle/>
                    <a:p>
                      <a:r>
                        <a:rPr lang="en-GB" sz="1800" dirty="0">
                          <a:solidFill>
                            <a:srgbClr val="54565B"/>
                          </a:solidFill>
                          <a:latin typeface="Circular Std Book" panose="020B0604020101020102" pitchFamily="34" charset="0"/>
                          <a:cs typeface="Circular Std Book" panose="020B0604020101020102" pitchFamily="34" charset="0"/>
                        </a:rPr>
                        <a:t>Welcome and introductions</a:t>
                      </a:r>
                    </a:p>
                  </a:txBody>
                  <a:tcPr anchor="ctr"/>
                </a:tc>
                <a:tc>
                  <a:txBody>
                    <a:bodyPr/>
                    <a:lstStyle/>
                    <a:p>
                      <a:r>
                        <a:rPr lang="en-GB" dirty="0">
                          <a:solidFill>
                            <a:srgbClr val="54565B"/>
                          </a:solidFill>
                          <a:latin typeface="Circular Std Book" panose="020B0604020101020102" pitchFamily="34" charset="0"/>
                          <a:cs typeface="Circular Std Book" panose="020B0604020101020102" pitchFamily="34" charset="0"/>
                        </a:rPr>
                        <a:t>10 mins</a:t>
                      </a:r>
                    </a:p>
                  </a:txBody>
                  <a:tcPr anchor="ctr"/>
                </a:tc>
                <a:extLst>
                  <a:ext uri="{0D108BD9-81ED-4DB2-BD59-A6C34878D82A}">
                    <a16:rowId xmlns:a16="http://schemas.microsoft.com/office/drawing/2014/main" val="302301808"/>
                  </a:ext>
                </a:extLst>
              </a:tr>
              <a:tr h="45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54565B"/>
                        </a:solidFill>
                        <a:latin typeface="Circular Std Book" panose="020B0604020101020102" pitchFamily="34" charset="0"/>
                        <a:cs typeface="Circular Std Book" panose="020B0604020101020102" pitchFamily="34" charset="0"/>
                      </a:endParaRPr>
                    </a:p>
                  </a:txBody>
                  <a:tcPr anchor="ctr"/>
                </a:tc>
                <a:tc>
                  <a:txBody>
                    <a:bodyPr/>
                    <a:lstStyle/>
                    <a:p>
                      <a:r>
                        <a:rPr lang="en-GB" dirty="0">
                          <a:solidFill>
                            <a:srgbClr val="54565B"/>
                          </a:solidFill>
                          <a:latin typeface="Circular Std Book" panose="020B0604020101020102" pitchFamily="34" charset="0"/>
                          <a:cs typeface="Circular Std Book" panose="020B0604020101020102" pitchFamily="34" charset="0"/>
                        </a:rPr>
                        <a:t>Introduction to the positive pathways model</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rgbClr val="54565B"/>
                          </a:solidFill>
                          <a:latin typeface="Circular Std Book" panose="020B0604020101020102" pitchFamily="34" charset="0"/>
                          <a:cs typeface="Circular Std Book" panose="020B0604020101020102" pitchFamily="34" charset="0"/>
                        </a:rPr>
                        <a:t>10 mins</a:t>
                      </a:r>
                    </a:p>
                  </a:txBody>
                  <a:tcPr anchor="ctr"/>
                </a:tc>
                <a:extLst>
                  <a:ext uri="{0D108BD9-81ED-4DB2-BD59-A6C34878D82A}">
                    <a16:rowId xmlns:a16="http://schemas.microsoft.com/office/drawing/2014/main" val="4244973843"/>
                  </a:ext>
                </a:extLst>
              </a:tr>
              <a:tr h="451935">
                <a:tc>
                  <a:txBody>
                    <a:bodyPr/>
                    <a:lstStyle/>
                    <a:p>
                      <a:endParaRPr lang="en-GB" dirty="0">
                        <a:solidFill>
                          <a:srgbClr val="54565B"/>
                        </a:solidFill>
                        <a:latin typeface="Circular Std Book" panose="020B0604020101020102" pitchFamily="34" charset="0"/>
                        <a:cs typeface="Circular Std Book" panose="020B0604020101020102" pitchFamily="34" charset="0"/>
                      </a:endParaRPr>
                    </a:p>
                  </a:txBody>
                  <a:tcPr anchor="ctr"/>
                </a:tc>
                <a:tc>
                  <a:txBody>
                    <a:bodyPr/>
                    <a:lstStyle/>
                    <a:p>
                      <a:r>
                        <a:rPr lang="en-GB" dirty="0">
                          <a:solidFill>
                            <a:srgbClr val="54565B"/>
                          </a:solidFill>
                          <a:latin typeface="Circular Std Book" panose="020B0604020101020102" pitchFamily="34" charset="0"/>
                          <a:cs typeface="Circular Std Book" panose="020B0604020101020102" pitchFamily="34" charset="0"/>
                        </a:rPr>
                        <a:t>Session 1 – Four groups round tables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rgbClr val="54565B"/>
                          </a:solidFill>
                          <a:latin typeface="Circular Std Book" panose="020B0604020101020102" pitchFamily="34" charset="0"/>
                          <a:cs typeface="Circular Std Book" panose="020B0604020101020102" pitchFamily="34" charset="0"/>
                        </a:rPr>
                        <a:t>35 mins </a:t>
                      </a:r>
                    </a:p>
                  </a:txBody>
                  <a:tcPr anchor="ctr"/>
                </a:tc>
                <a:extLst>
                  <a:ext uri="{0D108BD9-81ED-4DB2-BD59-A6C34878D82A}">
                    <a16:rowId xmlns:a16="http://schemas.microsoft.com/office/drawing/2014/main" val="416576521"/>
                  </a:ext>
                </a:extLst>
              </a:tr>
              <a:tr h="451935">
                <a:tc>
                  <a:txBody>
                    <a:bodyPr/>
                    <a:lstStyle/>
                    <a:p>
                      <a:endParaRPr lang="en-GB" dirty="0">
                        <a:solidFill>
                          <a:srgbClr val="54565B"/>
                        </a:solidFill>
                        <a:latin typeface="Circular Std Book" panose="020B0604020101020102" pitchFamily="34" charset="0"/>
                        <a:cs typeface="Circular Std Book" panose="020B0604020101020102"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54565B"/>
                          </a:solidFill>
                          <a:latin typeface="Circular Std Book" panose="020B0604020101020102" pitchFamily="34" charset="0"/>
                          <a:cs typeface="Circular Std Book" panose="020B0604020101020102" pitchFamily="34" charset="0"/>
                        </a:rPr>
                        <a:t>Break</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rgbClr val="54565B"/>
                          </a:solidFill>
                          <a:latin typeface="Circular Std Book" panose="020B0604020101020102" pitchFamily="34" charset="0"/>
                          <a:cs typeface="Circular Std Book" panose="020B0604020101020102" pitchFamily="34" charset="0"/>
                        </a:rPr>
                        <a:t>10 mins</a:t>
                      </a:r>
                    </a:p>
                  </a:txBody>
                  <a:tcPr anchor="ctr"/>
                </a:tc>
                <a:extLst>
                  <a:ext uri="{0D108BD9-81ED-4DB2-BD59-A6C34878D82A}">
                    <a16:rowId xmlns:a16="http://schemas.microsoft.com/office/drawing/2014/main" val="2214333778"/>
                  </a:ext>
                </a:extLst>
              </a:tr>
              <a:tr h="451935">
                <a:tc>
                  <a:txBody>
                    <a:bodyPr/>
                    <a:lstStyle/>
                    <a:p>
                      <a:endParaRPr lang="en-GB" dirty="0">
                        <a:solidFill>
                          <a:srgbClr val="54565B"/>
                        </a:solidFill>
                        <a:latin typeface="Circular Std Book" panose="020B0604020101020102" pitchFamily="34" charset="0"/>
                        <a:cs typeface="Circular Std Book" panose="020B0604020101020102"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54565B"/>
                          </a:solidFill>
                          <a:latin typeface="Circular Std Book" panose="020B0604020101020102" pitchFamily="34" charset="0"/>
                          <a:cs typeface="Circular Std Book" panose="020B0604020101020102" pitchFamily="34" charset="0"/>
                        </a:rPr>
                        <a:t>Session 2 – Four groups round tables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rgbClr val="54565B"/>
                          </a:solidFill>
                          <a:latin typeface="Circular Std Book" panose="020B0604020101020102" pitchFamily="34" charset="0"/>
                          <a:cs typeface="Circular Std Book" panose="020B0604020101020102" pitchFamily="34" charset="0"/>
                        </a:rPr>
                        <a:t>35 mins</a:t>
                      </a:r>
                    </a:p>
                  </a:txBody>
                  <a:tcPr anchor="ctr"/>
                </a:tc>
                <a:extLst>
                  <a:ext uri="{0D108BD9-81ED-4DB2-BD59-A6C34878D82A}">
                    <a16:rowId xmlns:a16="http://schemas.microsoft.com/office/drawing/2014/main" val="3666791779"/>
                  </a:ext>
                </a:extLst>
              </a:tr>
              <a:tr h="451935">
                <a:tc>
                  <a:txBody>
                    <a:bodyPr/>
                    <a:lstStyle/>
                    <a:p>
                      <a:endParaRPr lang="en-GB" dirty="0">
                        <a:solidFill>
                          <a:srgbClr val="54565B"/>
                        </a:solidFill>
                        <a:latin typeface="Circular Std Book" panose="020B0604020101020102" pitchFamily="34" charset="0"/>
                        <a:cs typeface="Circular Std Book" panose="020B0604020101020102" pitchFamily="34" charset="0"/>
                      </a:endParaRPr>
                    </a:p>
                  </a:txBody>
                  <a:tcPr anchor="ctr"/>
                </a:tc>
                <a:tc>
                  <a:txBody>
                    <a:bodyPr/>
                    <a:lstStyle/>
                    <a:p>
                      <a:r>
                        <a:rPr lang="en-GB" dirty="0">
                          <a:solidFill>
                            <a:srgbClr val="54565B"/>
                          </a:solidFill>
                          <a:latin typeface="Circular Std Book" panose="020B0604020101020102" pitchFamily="34" charset="0"/>
                          <a:cs typeface="Circular Std Book" panose="020B0604020101020102" pitchFamily="34" charset="0"/>
                        </a:rPr>
                        <a:t>Break</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rgbClr val="54565B"/>
                          </a:solidFill>
                          <a:latin typeface="Circular Std Book" panose="020B0604020101020102" pitchFamily="34" charset="0"/>
                          <a:cs typeface="Circular Std Book" panose="020B0604020101020102" pitchFamily="34" charset="0"/>
                        </a:rPr>
                        <a:t>10 mins</a:t>
                      </a:r>
                    </a:p>
                  </a:txBody>
                  <a:tcPr anchor="ctr"/>
                </a:tc>
                <a:extLst>
                  <a:ext uri="{0D108BD9-81ED-4DB2-BD59-A6C34878D82A}">
                    <a16:rowId xmlns:a16="http://schemas.microsoft.com/office/drawing/2014/main" val="1647722899"/>
                  </a:ext>
                </a:extLst>
              </a:tr>
              <a:tr h="451935">
                <a:tc>
                  <a:txBody>
                    <a:bodyPr/>
                    <a:lstStyle/>
                    <a:p>
                      <a:endParaRPr lang="en-GB" dirty="0">
                        <a:solidFill>
                          <a:srgbClr val="54565B"/>
                        </a:solidFill>
                        <a:latin typeface="Circular Std Book" panose="020B0604020101020102" pitchFamily="34" charset="0"/>
                        <a:cs typeface="Circular Std Book" panose="020B0604020101020102"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54565B"/>
                          </a:solidFill>
                          <a:latin typeface="Circular Std Book" panose="020B0604020101020102" pitchFamily="34" charset="0"/>
                          <a:cs typeface="Circular Std Book" panose="020B0604020101020102" pitchFamily="34" charset="0"/>
                        </a:rPr>
                        <a:t>Session 3 – Prioritising pledges and actions</a:t>
                      </a:r>
                    </a:p>
                  </a:txBody>
                  <a:tcPr anchor="ctr"/>
                </a:tc>
                <a:tc>
                  <a:txBody>
                    <a:bodyPr/>
                    <a:lstStyle/>
                    <a:p>
                      <a:r>
                        <a:rPr lang="en-GB" dirty="0">
                          <a:solidFill>
                            <a:srgbClr val="54565B"/>
                          </a:solidFill>
                          <a:latin typeface="Circular Std Book" panose="020B0604020101020102" pitchFamily="34" charset="0"/>
                          <a:cs typeface="Circular Std Book" panose="020B0604020101020102" pitchFamily="34" charset="0"/>
                        </a:rPr>
                        <a:t>40 mins</a:t>
                      </a:r>
                    </a:p>
                  </a:txBody>
                  <a:tcPr anchor="ctr"/>
                </a:tc>
                <a:extLst>
                  <a:ext uri="{0D108BD9-81ED-4DB2-BD59-A6C34878D82A}">
                    <a16:rowId xmlns:a16="http://schemas.microsoft.com/office/drawing/2014/main" val="2598397065"/>
                  </a:ext>
                </a:extLst>
              </a:tr>
              <a:tr h="451935">
                <a:tc>
                  <a:txBody>
                    <a:bodyPr/>
                    <a:lstStyle/>
                    <a:p>
                      <a:endParaRPr lang="en-GB" dirty="0">
                        <a:solidFill>
                          <a:srgbClr val="54565B"/>
                        </a:solidFill>
                        <a:latin typeface="Circular Std Book" panose="020B0604020101020102" pitchFamily="34" charset="0"/>
                        <a:cs typeface="Circular Std Book" panose="020B0604020101020102"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54565B"/>
                          </a:solidFill>
                          <a:latin typeface="Circular Std Book" panose="020B0604020101020102" pitchFamily="34" charset="0"/>
                          <a:cs typeface="Circular Std Book" panose="020B0604020101020102" pitchFamily="34" charset="0"/>
                        </a:rPr>
                        <a:t>Next steps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rgbClr val="54565B"/>
                          </a:solidFill>
                          <a:latin typeface="Circular Std Book" panose="020B0604020101020102" pitchFamily="34" charset="0"/>
                          <a:cs typeface="Circular Std Book" panose="020B0604020101020102" pitchFamily="34" charset="0"/>
                        </a:rPr>
                        <a:t>20 Mins</a:t>
                      </a:r>
                    </a:p>
                  </a:txBody>
                  <a:tcPr anchor="ctr"/>
                </a:tc>
                <a:extLst>
                  <a:ext uri="{0D108BD9-81ED-4DB2-BD59-A6C34878D82A}">
                    <a16:rowId xmlns:a16="http://schemas.microsoft.com/office/drawing/2014/main" val="1789975653"/>
                  </a:ext>
                </a:extLst>
              </a:tr>
            </a:tbl>
          </a:graphicData>
        </a:graphic>
      </p:graphicFrame>
    </p:spTree>
    <p:extLst>
      <p:ext uri="{BB962C8B-B14F-4D97-AF65-F5344CB8AC3E}">
        <p14:creationId xmlns:p14="http://schemas.microsoft.com/office/powerpoint/2010/main" val="2359025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6705" y="2534856"/>
            <a:ext cx="8871045" cy="1617502"/>
          </a:xfrm>
        </p:spPr>
        <p:txBody>
          <a:bodyPr/>
          <a:lstStyle/>
          <a:p>
            <a:pPr algn="l"/>
            <a:r>
              <a:rPr lang="en-GB" dirty="0">
                <a:solidFill>
                  <a:schemeClr val="bg1"/>
                </a:solidFill>
                <a:latin typeface="Circular Std Bold" panose="020B0804020101010102" pitchFamily="34" charset="0"/>
                <a:cs typeface="Circular Std Bold" panose="020B0804020101010102" pitchFamily="34" charset="0"/>
              </a:rPr>
              <a:t>An Introduction to the </a:t>
            </a:r>
            <a:br>
              <a:rPr lang="en-GB" dirty="0">
                <a:solidFill>
                  <a:schemeClr val="bg1"/>
                </a:solidFill>
                <a:latin typeface="Circular Std Bold" panose="020B0804020101010102" pitchFamily="34" charset="0"/>
                <a:cs typeface="Circular Std Bold" panose="020B0804020101010102" pitchFamily="34" charset="0"/>
              </a:rPr>
            </a:br>
            <a:r>
              <a:rPr lang="en-GB" dirty="0">
                <a:solidFill>
                  <a:schemeClr val="bg1"/>
                </a:solidFill>
                <a:latin typeface="Circular Std Bold" panose="020B0804020101010102" pitchFamily="34" charset="0"/>
                <a:cs typeface="Circular Std Bold" panose="020B0804020101010102" pitchFamily="34" charset="0"/>
              </a:rPr>
              <a:t>Positive Pathways Model</a:t>
            </a:r>
          </a:p>
        </p:txBody>
      </p:sp>
      <p:sp>
        <p:nvSpPr>
          <p:cNvPr id="4" name="Rectangle 3">
            <a:extLst>
              <a:ext uri="{C183D7F6-B498-43B3-948B-1728B52AA6E4}">
                <adec:decorative xmlns:adec="http://schemas.microsoft.com/office/drawing/2017/decorative" val="1"/>
              </a:ext>
            </a:extLst>
          </p:cNvPr>
          <p:cNvSpPr/>
          <p:nvPr/>
        </p:nvSpPr>
        <p:spPr>
          <a:xfrm>
            <a:off x="-2182215" y="1267428"/>
            <a:ext cx="4364429" cy="4323144"/>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4217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757D45-7095-8C73-E2F0-B45F63BA1DCE}"/>
              </a:ext>
            </a:extLst>
          </p:cNvPr>
          <p:cNvSpPr txBox="1"/>
          <p:nvPr/>
        </p:nvSpPr>
        <p:spPr>
          <a:xfrm>
            <a:off x="2974753" y="376724"/>
            <a:ext cx="5977790" cy="461665"/>
          </a:xfrm>
          <a:prstGeom prst="rect">
            <a:avLst/>
          </a:prstGeom>
          <a:noFill/>
        </p:spPr>
        <p:txBody>
          <a:bodyPr wrap="none" rtlCol="0">
            <a:spAutoFit/>
          </a:bodyPr>
          <a:lstStyle/>
          <a:p>
            <a:r>
              <a:rPr lang="en-GB" sz="2400" spc="300" dirty="0">
                <a:latin typeface="Arial Black" panose="020B0A04020102020204" pitchFamily="34" charset="0"/>
              </a:rPr>
              <a:t>POSITIVE PATHWAYS MODEL</a:t>
            </a:r>
          </a:p>
        </p:txBody>
      </p:sp>
      <p:grpSp>
        <p:nvGrpSpPr>
          <p:cNvPr id="15" name="Group 14">
            <a:extLst>
              <a:ext uri="{FF2B5EF4-FFF2-40B4-BE49-F238E27FC236}">
                <a16:creationId xmlns:a16="http://schemas.microsoft.com/office/drawing/2014/main" id="{86C1A7B0-523F-BF02-587D-415C0F0E03D7}"/>
              </a:ext>
            </a:extLst>
          </p:cNvPr>
          <p:cNvGrpSpPr/>
          <p:nvPr/>
        </p:nvGrpSpPr>
        <p:grpSpPr>
          <a:xfrm>
            <a:off x="373179" y="804387"/>
            <a:ext cx="11180938" cy="5722270"/>
            <a:chOff x="505531" y="798164"/>
            <a:chExt cx="11180938" cy="5722270"/>
          </a:xfrm>
        </p:grpSpPr>
        <p:sp>
          <p:nvSpPr>
            <p:cNvPr id="14" name="Rectangle 13">
              <a:extLst>
                <a:ext uri="{FF2B5EF4-FFF2-40B4-BE49-F238E27FC236}">
                  <a16:creationId xmlns:a16="http://schemas.microsoft.com/office/drawing/2014/main" id="{10D85259-51B0-461D-028C-FD536597D2C9}"/>
                </a:ext>
              </a:extLst>
            </p:cNvPr>
            <p:cNvSpPr/>
            <p:nvPr/>
          </p:nvSpPr>
          <p:spPr>
            <a:xfrm>
              <a:off x="9884979" y="1671145"/>
              <a:ext cx="1442545" cy="12297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Positive Pathway Model diagram:&#10;&#10;Prevent is linked to Universal prevention and targeted pxrevention. &#10;Help is linked to Crisis prevention and relief and Recovery&#10;Create Pathways is linked to Move on Support and Settled Home. "/>
            <p:cNvPicPr>
              <a:picLocks noChangeAspect="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2107" t="29133" r="2727" b="42039"/>
            <a:stretch/>
          </p:blipFill>
          <p:spPr>
            <a:xfrm>
              <a:off x="505531" y="798164"/>
              <a:ext cx="11180938" cy="2394488"/>
            </a:xfrm>
            <a:prstGeom prst="rect">
              <a:avLst/>
            </a:prstGeom>
          </p:spPr>
        </p:pic>
        <p:sp>
          <p:nvSpPr>
            <p:cNvPr id="4" name="TextBox 3">
              <a:extLst>
                <a:ext uri="{FF2B5EF4-FFF2-40B4-BE49-F238E27FC236}">
                  <a16:creationId xmlns:a16="http://schemas.microsoft.com/office/drawing/2014/main" id="{1D545DA1-ADD8-4D13-5C2F-D5ABE2ADCACC}"/>
                </a:ext>
              </a:extLst>
            </p:cNvPr>
            <p:cNvSpPr txBox="1"/>
            <p:nvPr/>
          </p:nvSpPr>
          <p:spPr>
            <a:xfrm>
              <a:off x="860156" y="3076416"/>
              <a:ext cx="1580827" cy="2600712"/>
            </a:xfrm>
            <a:prstGeom prst="rect">
              <a:avLst/>
            </a:prstGeom>
            <a:noFill/>
          </p:spPr>
          <p:txBody>
            <a:bodyPr wrap="square" lIns="0" tIns="0" rIns="0" bIns="0" rtlCol="0">
              <a:spAutoFit/>
            </a:bodyPr>
            <a:lstStyle/>
            <a:p>
              <a:pPr>
                <a:lnSpc>
                  <a:spcPct val="90000"/>
                </a:lnSpc>
                <a:spcAft>
                  <a:spcPts val="600"/>
                </a:spcAft>
              </a:pPr>
              <a:r>
                <a:rPr lang="en-GB" sz="1600" dirty="0"/>
                <a:t>E.g.</a:t>
              </a:r>
            </a:p>
            <a:p>
              <a:pPr marL="177800" indent="-177800">
                <a:lnSpc>
                  <a:spcPct val="90000"/>
                </a:lnSpc>
                <a:spcAft>
                  <a:spcPts val="600"/>
                </a:spcAft>
                <a:buFont typeface="Wingdings" panose="05000000000000000000" pitchFamily="2" charset="2"/>
                <a:buChar char="ü"/>
              </a:pPr>
              <a:r>
                <a:rPr lang="en-GB" sz="1600" dirty="0"/>
                <a:t>Sufficient income</a:t>
              </a:r>
            </a:p>
            <a:p>
              <a:pPr marL="177800" indent="-177800">
                <a:lnSpc>
                  <a:spcPct val="90000"/>
                </a:lnSpc>
                <a:spcAft>
                  <a:spcPts val="600"/>
                </a:spcAft>
                <a:buFont typeface="Wingdings" panose="05000000000000000000" pitchFamily="2" charset="2"/>
                <a:buChar char="ü"/>
              </a:pPr>
              <a:r>
                <a:rPr lang="en-GB" sz="1600" dirty="0"/>
                <a:t>Good physical and mental health</a:t>
              </a:r>
            </a:p>
            <a:p>
              <a:pPr marL="177800" indent="-177800">
                <a:lnSpc>
                  <a:spcPct val="90000"/>
                </a:lnSpc>
                <a:spcAft>
                  <a:spcPts val="600"/>
                </a:spcAft>
                <a:buFont typeface="Wingdings" panose="05000000000000000000" pitchFamily="2" charset="2"/>
                <a:buChar char="ü"/>
              </a:pPr>
              <a:r>
                <a:rPr lang="en-GB" sz="1600" dirty="0"/>
                <a:t>Positive relationships</a:t>
              </a:r>
            </a:p>
            <a:p>
              <a:pPr marL="177800" indent="-177800">
                <a:lnSpc>
                  <a:spcPct val="90000"/>
                </a:lnSpc>
                <a:spcAft>
                  <a:spcPts val="600"/>
                </a:spcAft>
                <a:buFont typeface="Wingdings" panose="05000000000000000000" pitchFamily="2" charset="2"/>
                <a:buChar char="ü"/>
              </a:pPr>
              <a:r>
                <a:rPr lang="en-GB" sz="1600" dirty="0"/>
                <a:t>Secure housing</a:t>
              </a:r>
            </a:p>
            <a:p>
              <a:pPr marL="177800" indent="-177800">
                <a:lnSpc>
                  <a:spcPct val="90000"/>
                </a:lnSpc>
                <a:spcAft>
                  <a:spcPts val="600"/>
                </a:spcAft>
                <a:buFont typeface="Wingdings" panose="05000000000000000000" pitchFamily="2" charset="2"/>
                <a:buChar char="ü"/>
              </a:pPr>
              <a:r>
                <a:rPr lang="en-GB" sz="1600" dirty="0"/>
                <a:t>Socially active</a:t>
              </a:r>
              <a:endParaRPr lang="en-GB" dirty="0"/>
            </a:p>
          </p:txBody>
        </p:sp>
        <p:sp>
          <p:nvSpPr>
            <p:cNvPr id="5" name="TextBox 4">
              <a:extLst>
                <a:ext uri="{FF2B5EF4-FFF2-40B4-BE49-F238E27FC236}">
                  <a16:creationId xmlns:a16="http://schemas.microsoft.com/office/drawing/2014/main" id="{6D3A44BF-07A7-EF2B-403E-FF95B3F0314F}"/>
                </a:ext>
              </a:extLst>
            </p:cNvPr>
            <p:cNvSpPr txBox="1"/>
            <p:nvPr/>
          </p:nvSpPr>
          <p:spPr>
            <a:xfrm>
              <a:off x="2601133" y="3076415"/>
              <a:ext cx="1580827" cy="2259080"/>
            </a:xfrm>
            <a:prstGeom prst="rect">
              <a:avLst/>
            </a:prstGeom>
            <a:noFill/>
          </p:spPr>
          <p:txBody>
            <a:bodyPr wrap="square" lIns="0" tIns="0" rIns="0" bIns="0" rtlCol="0">
              <a:spAutoFit/>
            </a:bodyPr>
            <a:lstStyle/>
            <a:p>
              <a:pPr>
                <a:spcAft>
                  <a:spcPts val="600"/>
                </a:spcAft>
              </a:pPr>
              <a:r>
                <a:rPr lang="en-GB" sz="1600" dirty="0"/>
                <a:t>E.g.</a:t>
              </a:r>
            </a:p>
            <a:p>
              <a:pPr marL="177800" indent="-177800">
                <a:lnSpc>
                  <a:spcPct val="90000"/>
                </a:lnSpc>
                <a:spcAft>
                  <a:spcPts val="600"/>
                </a:spcAft>
                <a:buFont typeface="Wingdings" panose="05000000000000000000" pitchFamily="2" charset="2"/>
                <a:buChar char="ü"/>
              </a:pPr>
              <a:r>
                <a:rPr lang="en-GB" sz="1600" dirty="0"/>
                <a:t>Housing advice</a:t>
              </a:r>
            </a:p>
            <a:p>
              <a:pPr marL="177800" indent="-177800">
                <a:lnSpc>
                  <a:spcPct val="90000"/>
                </a:lnSpc>
                <a:spcAft>
                  <a:spcPts val="600"/>
                </a:spcAft>
                <a:buFont typeface="Wingdings" panose="05000000000000000000" pitchFamily="2" charset="2"/>
                <a:buChar char="ü"/>
              </a:pPr>
              <a:r>
                <a:rPr lang="en-GB" sz="1600" dirty="0"/>
                <a:t>Bond schemes</a:t>
              </a:r>
            </a:p>
            <a:p>
              <a:pPr marL="177800" indent="-177800">
                <a:lnSpc>
                  <a:spcPct val="90000"/>
                </a:lnSpc>
                <a:spcAft>
                  <a:spcPts val="600"/>
                </a:spcAft>
                <a:buFont typeface="Wingdings" panose="05000000000000000000" pitchFamily="2" charset="2"/>
                <a:buChar char="ü"/>
              </a:pPr>
              <a:r>
                <a:rPr lang="en-GB" sz="1600" dirty="0"/>
                <a:t>Transitions, e.g.</a:t>
              </a:r>
            </a:p>
            <a:p>
              <a:pPr marL="357188" lvl="1" indent="-179388">
                <a:lnSpc>
                  <a:spcPct val="90000"/>
                </a:lnSpc>
                <a:spcAft>
                  <a:spcPts val="600"/>
                </a:spcAft>
                <a:buFont typeface="Arial" panose="020B0604020202020204" pitchFamily="34" charset="0"/>
                <a:buChar char="•"/>
              </a:pPr>
              <a:r>
                <a:rPr lang="en-GB" sz="1600" dirty="0"/>
                <a:t>Leaving care</a:t>
              </a:r>
            </a:p>
            <a:p>
              <a:pPr marL="357188" lvl="1" indent="-179388">
                <a:lnSpc>
                  <a:spcPct val="90000"/>
                </a:lnSpc>
                <a:spcAft>
                  <a:spcPts val="600"/>
                </a:spcAft>
                <a:buFont typeface="Arial" panose="020B0604020202020204" pitchFamily="34" charset="0"/>
                <a:buChar char="•"/>
              </a:pPr>
              <a:r>
                <a:rPr lang="en-GB" sz="1600" dirty="0"/>
                <a:t>Prison release</a:t>
              </a:r>
            </a:p>
            <a:p>
              <a:pPr marL="357188" lvl="1" indent="-179388">
                <a:lnSpc>
                  <a:spcPct val="90000"/>
                </a:lnSpc>
                <a:spcAft>
                  <a:spcPts val="600"/>
                </a:spcAft>
                <a:buFont typeface="Arial" panose="020B0604020202020204" pitchFamily="34" charset="0"/>
                <a:buChar char="•"/>
              </a:pPr>
              <a:r>
                <a:rPr lang="en-GB" sz="1600" dirty="0"/>
                <a:t>Hospital discharge</a:t>
              </a:r>
            </a:p>
          </p:txBody>
        </p:sp>
        <p:sp>
          <p:nvSpPr>
            <p:cNvPr id="6" name="TextBox 5">
              <a:extLst>
                <a:ext uri="{FF2B5EF4-FFF2-40B4-BE49-F238E27FC236}">
                  <a16:creationId xmlns:a16="http://schemas.microsoft.com/office/drawing/2014/main" id="{8608E9E9-17CC-18F6-8201-5B8047C2EA22}"/>
                </a:ext>
              </a:extLst>
            </p:cNvPr>
            <p:cNvSpPr txBox="1"/>
            <p:nvPr/>
          </p:nvSpPr>
          <p:spPr>
            <a:xfrm>
              <a:off x="4484177" y="3076415"/>
              <a:ext cx="1580827" cy="1858970"/>
            </a:xfrm>
            <a:prstGeom prst="rect">
              <a:avLst/>
            </a:prstGeom>
            <a:noFill/>
          </p:spPr>
          <p:txBody>
            <a:bodyPr wrap="square" lIns="0" tIns="0" rIns="0" bIns="0" rtlCol="0">
              <a:spAutoFit/>
            </a:bodyPr>
            <a:lstStyle/>
            <a:p>
              <a:pPr>
                <a:lnSpc>
                  <a:spcPct val="90000"/>
                </a:lnSpc>
                <a:spcAft>
                  <a:spcPts val="600"/>
                </a:spcAft>
              </a:pPr>
              <a:r>
                <a:rPr lang="en-GB" sz="1600" dirty="0"/>
                <a:t>E.g.</a:t>
              </a:r>
            </a:p>
            <a:p>
              <a:pPr marL="177800" indent="-177800">
                <a:lnSpc>
                  <a:spcPct val="90000"/>
                </a:lnSpc>
                <a:spcAft>
                  <a:spcPts val="600"/>
                </a:spcAft>
                <a:buFont typeface="Wingdings" panose="05000000000000000000" pitchFamily="2" charset="2"/>
                <a:buChar char="ü"/>
              </a:pPr>
              <a:r>
                <a:rPr lang="en-GB" sz="1600" dirty="0"/>
                <a:t>Avoiding rooflessness</a:t>
              </a:r>
            </a:p>
            <a:p>
              <a:pPr marL="177800" indent="-177800">
                <a:lnSpc>
                  <a:spcPct val="90000"/>
                </a:lnSpc>
                <a:spcAft>
                  <a:spcPts val="600"/>
                </a:spcAft>
                <a:buFont typeface="Wingdings" panose="05000000000000000000" pitchFamily="2" charset="2"/>
                <a:buChar char="ü"/>
              </a:pPr>
              <a:r>
                <a:rPr lang="en-GB" sz="1600" dirty="0"/>
                <a:t>Temporary accommodation</a:t>
              </a:r>
            </a:p>
            <a:p>
              <a:pPr marL="177800" indent="-177800">
                <a:lnSpc>
                  <a:spcPct val="90000"/>
                </a:lnSpc>
                <a:spcAft>
                  <a:spcPts val="600"/>
                </a:spcAft>
                <a:buFont typeface="Wingdings" panose="05000000000000000000" pitchFamily="2" charset="2"/>
                <a:buChar char="ü"/>
              </a:pPr>
              <a:r>
                <a:rPr lang="en-GB" sz="1600" dirty="0"/>
                <a:t>Hostels</a:t>
              </a:r>
            </a:p>
            <a:p>
              <a:pPr marL="177800" indent="-177800">
                <a:lnSpc>
                  <a:spcPct val="90000"/>
                </a:lnSpc>
                <a:spcAft>
                  <a:spcPts val="600"/>
                </a:spcAft>
                <a:buFont typeface="Wingdings" panose="05000000000000000000" pitchFamily="2" charset="2"/>
                <a:buChar char="ü"/>
              </a:pPr>
              <a:r>
                <a:rPr lang="en-GB" sz="1600" dirty="0"/>
                <a:t>Street outreach</a:t>
              </a:r>
            </a:p>
          </p:txBody>
        </p:sp>
        <p:sp>
          <p:nvSpPr>
            <p:cNvPr id="9" name="TextBox 8">
              <a:extLst>
                <a:ext uri="{FF2B5EF4-FFF2-40B4-BE49-F238E27FC236}">
                  <a16:creationId xmlns:a16="http://schemas.microsoft.com/office/drawing/2014/main" id="{DE32C82E-60C5-D6EC-9C73-D15C6D19C4FD}"/>
                </a:ext>
              </a:extLst>
            </p:cNvPr>
            <p:cNvSpPr txBox="1"/>
            <p:nvPr/>
          </p:nvSpPr>
          <p:spPr>
            <a:xfrm>
              <a:off x="6202279" y="3076415"/>
              <a:ext cx="1580827" cy="2403735"/>
            </a:xfrm>
            <a:prstGeom prst="rect">
              <a:avLst/>
            </a:prstGeom>
            <a:noFill/>
          </p:spPr>
          <p:txBody>
            <a:bodyPr wrap="square" lIns="0" tIns="0" rIns="0" bIns="0" rtlCol="0">
              <a:spAutoFit/>
            </a:bodyPr>
            <a:lstStyle/>
            <a:p>
              <a:pPr>
                <a:spcAft>
                  <a:spcPts val="600"/>
                </a:spcAft>
              </a:pPr>
              <a:r>
                <a:rPr lang="en-GB" sz="1600" dirty="0"/>
                <a:t>E.g.</a:t>
              </a:r>
            </a:p>
            <a:p>
              <a:pPr marL="177800" indent="-177800">
                <a:lnSpc>
                  <a:spcPct val="90000"/>
                </a:lnSpc>
                <a:spcAft>
                  <a:spcPts val="600"/>
                </a:spcAft>
                <a:buFont typeface="Wingdings" panose="05000000000000000000" pitchFamily="2" charset="2"/>
                <a:buChar char="ü"/>
              </a:pPr>
              <a:r>
                <a:rPr lang="en-GB" sz="1600" dirty="0"/>
                <a:t>Re-establishing financial income</a:t>
              </a:r>
            </a:p>
            <a:p>
              <a:pPr marL="177800" indent="-177800">
                <a:lnSpc>
                  <a:spcPct val="90000"/>
                </a:lnSpc>
                <a:spcAft>
                  <a:spcPts val="600"/>
                </a:spcAft>
                <a:buFont typeface="Wingdings" panose="05000000000000000000" pitchFamily="2" charset="2"/>
                <a:buChar char="ü"/>
              </a:pPr>
              <a:r>
                <a:rPr lang="en-GB" sz="1600" dirty="0"/>
                <a:t>Re-engaging services</a:t>
              </a:r>
            </a:p>
            <a:p>
              <a:pPr marL="357188" lvl="1" indent="-179388">
                <a:lnSpc>
                  <a:spcPct val="90000"/>
                </a:lnSpc>
                <a:spcAft>
                  <a:spcPts val="600"/>
                </a:spcAft>
                <a:buFont typeface="Arial" panose="020B0604020202020204" pitchFamily="34" charset="0"/>
                <a:buChar char="•"/>
              </a:pPr>
              <a:r>
                <a:rPr lang="en-GB" sz="1600" dirty="0"/>
                <a:t>Health</a:t>
              </a:r>
            </a:p>
            <a:p>
              <a:pPr marL="357188" lvl="1" indent="-179388">
                <a:lnSpc>
                  <a:spcPct val="90000"/>
                </a:lnSpc>
                <a:spcAft>
                  <a:spcPts val="600"/>
                </a:spcAft>
                <a:buFont typeface="Arial" panose="020B0604020202020204" pitchFamily="34" charset="0"/>
                <a:buChar char="•"/>
              </a:pPr>
              <a:r>
                <a:rPr lang="en-GB" sz="1600" dirty="0"/>
                <a:t>Social care</a:t>
              </a:r>
            </a:p>
            <a:p>
              <a:pPr marL="357188" lvl="1" indent="-179388">
                <a:lnSpc>
                  <a:spcPct val="90000"/>
                </a:lnSpc>
                <a:spcAft>
                  <a:spcPts val="600"/>
                </a:spcAft>
                <a:buFont typeface="Arial" panose="020B0604020202020204" pitchFamily="34" charset="0"/>
                <a:buChar char="•"/>
              </a:pPr>
              <a:r>
                <a:rPr lang="en-GB" sz="1600" dirty="0"/>
                <a:t>Positive relationships</a:t>
              </a:r>
            </a:p>
          </p:txBody>
        </p:sp>
        <p:sp>
          <p:nvSpPr>
            <p:cNvPr id="10" name="TextBox 9">
              <a:extLst>
                <a:ext uri="{FF2B5EF4-FFF2-40B4-BE49-F238E27FC236}">
                  <a16:creationId xmlns:a16="http://schemas.microsoft.com/office/drawing/2014/main" id="{F96B6F51-4403-4825-5034-275906345933}"/>
                </a:ext>
              </a:extLst>
            </p:cNvPr>
            <p:cNvSpPr txBox="1"/>
            <p:nvPr/>
          </p:nvSpPr>
          <p:spPr>
            <a:xfrm>
              <a:off x="8085323" y="3076415"/>
              <a:ext cx="1580827" cy="3222421"/>
            </a:xfrm>
            <a:prstGeom prst="rect">
              <a:avLst/>
            </a:prstGeom>
            <a:noFill/>
          </p:spPr>
          <p:txBody>
            <a:bodyPr wrap="square" lIns="0" tIns="0" rIns="0" bIns="0" rtlCol="0">
              <a:spAutoFit/>
            </a:bodyPr>
            <a:lstStyle/>
            <a:p>
              <a:pPr>
                <a:spcAft>
                  <a:spcPts val="600"/>
                </a:spcAft>
              </a:pPr>
              <a:r>
                <a:rPr lang="en-GB" sz="1600" dirty="0"/>
                <a:t>E.g.</a:t>
              </a:r>
            </a:p>
            <a:p>
              <a:pPr marL="177800" indent="-177800">
                <a:lnSpc>
                  <a:spcPct val="90000"/>
                </a:lnSpc>
                <a:spcAft>
                  <a:spcPts val="600"/>
                </a:spcAft>
                <a:buFont typeface="Wingdings" panose="05000000000000000000" pitchFamily="2" charset="2"/>
                <a:buChar char="ü"/>
              </a:pPr>
              <a:r>
                <a:rPr lang="en-GB" sz="1600" dirty="0"/>
                <a:t>Physical help</a:t>
              </a:r>
            </a:p>
            <a:p>
              <a:pPr marL="357188" lvl="1" indent="-179388">
                <a:lnSpc>
                  <a:spcPct val="90000"/>
                </a:lnSpc>
                <a:spcAft>
                  <a:spcPts val="600"/>
                </a:spcAft>
                <a:buFont typeface="Arial" panose="020B0604020202020204" pitchFamily="34" charset="0"/>
                <a:buChar char="•"/>
              </a:pPr>
              <a:r>
                <a:rPr lang="en-GB" sz="1600" dirty="0"/>
                <a:t>Benefits</a:t>
              </a:r>
            </a:p>
            <a:p>
              <a:pPr marL="357188" lvl="1" indent="-179388">
                <a:lnSpc>
                  <a:spcPct val="90000"/>
                </a:lnSpc>
                <a:spcAft>
                  <a:spcPts val="600"/>
                </a:spcAft>
                <a:buFont typeface="Arial" panose="020B0604020202020204" pitchFamily="34" charset="0"/>
                <a:buChar char="•"/>
              </a:pPr>
              <a:r>
                <a:rPr lang="en-GB" sz="1600" dirty="0"/>
                <a:t>Permanent housing</a:t>
              </a:r>
            </a:p>
            <a:p>
              <a:pPr marL="357188" lvl="1" indent="-179388">
                <a:lnSpc>
                  <a:spcPct val="90000"/>
                </a:lnSpc>
                <a:spcAft>
                  <a:spcPts val="600"/>
                </a:spcAft>
                <a:buFont typeface="Arial" panose="020B0604020202020204" pitchFamily="34" charset="0"/>
                <a:buChar char="•"/>
              </a:pPr>
              <a:r>
                <a:rPr lang="en-GB" sz="1600" dirty="0"/>
                <a:t>Moving</a:t>
              </a:r>
            </a:p>
            <a:p>
              <a:pPr marL="357188" lvl="1" indent="-179388">
                <a:lnSpc>
                  <a:spcPct val="90000"/>
                </a:lnSpc>
                <a:spcAft>
                  <a:spcPts val="600"/>
                </a:spcAft>
                <a:buFont typeface="Arial" panose="020B0604020202020204" pitchFamily="34" charset="0"/>
                <a:buChar char="•"/>
              </a:pPr>
              <a:r>
                <a:rPr lang="en-GB" sz="1600" dirty="0"/>
                <a:t>Local amenities</a:t>
              </a:r>
            </a:p>
            <a:p>
              <a:pPr marL="177800" indent="-177800">
                <a:lnSpc>
                  <a:spcPct val="90000"/>
                </a:lnSpc>
                <a:spcAft>
                  <a:spcPts val="600"/>
                </a:spcAft>
                <a:buFont typeface="Wingdings" panose="05000000000000000000" pitchFamily="2" charset="2"/>
                <a:buChar char="ü"/>
              </a:pPr>
              <a:r>
                <a:rPr lang="en-GB" sz="1600" dirty="0"/>
                <a:t>Emotional help</a:t>
              </a:r>
            </a:p>
            <a:p>
              <a:pPr marL="357188" lvl="1" indent="-179388">
                <a:lnSpc>
                  <a:spcPct val="90000"/>
                </a:lnSpc>
                <a:spcAft>
                  <a:spcPts val="600"/>
                </a:spcAft>
                <a:buFont typeface="Arial" panose="020B0604020202020204" pitchFamily="34" charset="0"/>
                <a:buChar char="•"/>
              </a:pPr>
              <a:r>
                <a:rPr lang="en-GB" sz="1600" dirty="0"/>
                <a:t>Promoting emotional resilience</a:t>
              </a:r>
            </a:p>
          </p:txBody>
        </p:sp>
        <p:sp>
          <p:nvSpPr>
            <p:cNvPr id="11" name="TextBox 10">
              <a:extLst>
                <a:ext uri="{FF2B5EF4-FFF2-40B4-BE49-F238E27FC236}">
                  <a16:creationId xmlns:a16="http://schemas.microsoft.com/office/drawing/2014/main" id="{999B05B1-822C-3C74-9E34-C41519E04BF8}"/>
                </a:ext>
              </a:extLst>
            </p:cNvPr>
            <p:cNvSpPr txBox="1"/>
            <p:nvPr/>
          </p:nvSpPr>
          <p:spPr>
            <a:xfrm>
              <a:off x="9826300" y="3076414"/>
              <a:ext cx="1580827" cy="3444020"/>
            </a:xfrm>
            <a:prstGeom prst="rect">
              <a:avLst/>
            </a:prstGeom>
            <a:noFill/>
          </p:spPr>
          <p:txBody>
            <a:bodyPr wrap="square" lIns="0" tIns="0" rIns="0" bIns="0" rtlCol="0">
              <a:spAutoFit/>
            </a:bodyPr>
            <a:lstStyle/>
            <a:p>
              <a:pPr>
                <a:spcAft>
                  <a:spcPts val="600"/>
                </a:spcAft>
              </a:pPr>
              <a:r>
                <a:rPr lang="en-GB" sz="1600" dirty="0"/>
                <a:t>E.g.</a:t>
              </a:r>
            </a:p>
            <a:p>
              <a:pPr marL="177800" indent="-177800">
                <a:lnSpc>
                  <a:spcPct val="90000"/>
                </a:lnSpc>
                <a:spcAft>
                  <a:spcPts val="600"/>
                </a:spcAft>
                <a:buFont typeface="Wingdings" panose="05000000000000000000" pitchFamily="2" charset="2"/>
                <a:buChar char="ü"/>
              </a:pPr>
              <a:r>
                <a:rPr lang="en-GB" sz="1600" dirty="0"/>
                <a:t>Financial stability</a:t>
              </a:r>
            </a:p>
            <a:p>
              <a:pPr marL="357188" lvl="1" indent="-179388">
                <a:lnSpc>
                  <a:spcPct val="90000"/>
                </a:lnSpc>
                <a:spcAft>
                  <a:spcPts val="600"/>
                </a:spcAft>
                <a:buFont typeface="Arial" panose="020B0604020202020204" pitchFamily="34" charset="0"/>
                <a:buChar char="•"/>
              </a:pPr>
              <a:r>
                <a:rPr lang="en-GB" sz="1600" dirty="0"/>
                <a:t>Income &amp; work</a:t>
              </a:r>
            </a:p>
            <a:p>
              <a:pPr marL="357188" lvl="1" indent="-179388">
                <a:lnSpc>
                  <a:spcPct val="90000"/>
                </a:lnSpc>
                <a:spcAft>
                  <a:spcPts val="600"/>
                </a:spcAft>
                <a:buFont typeface="Arial" panose="020B0604020202020204" pitchFamily="34" charset="0"/>
                <a:buChar char="•"/>
              </a:pPr>
              <a:r>
                <a:rPr lang="en-GB" sz="1600" dirty="0"/>
                <a:t>Affordable housing</a:t>
              </a:r>
            </a:p>
            <a:p>
              <a:pPr marL="177800" indent="-177800">
                <a:lnSpc>
                  <a:spcPct val="90000"/>
                </a:lnSpc>
                <a:spcAft>
                  <a:spcPts val="600"/>
                </a:spcAft>
                <a:buFont typeface="Wingdings" panose="05000000000000000000" pitchFamily="2" charset="2"/>
                <a:buChar char="ü"/>
              </a:pPr>
              <a:r>
                <a:rPr lang="en-GB" sz="1600" dirty="0"/>
                <a:t>Social stability</a:t>
              </a:r>
            </a:p>
            <a:p>
              <a:pPr marL="357188" lvl="1" indent="-179388">
                <a:lnSpc>
                  <a:spcPct val="90000"/>
                </a:lnSpc>
                <a:spcAft>
                  <a:spcPts val="600"/>
                </a:spcAft>
                <a:buFont typeface="Arial" panose="020B0604020202020204" pitchFamily="34" charset="0"/>
                <a:buChar char="•"/>
              </a:pPr>
              <a:r>
                <a:rPr lang="en-GB" sz="1600" dirty="0"/>
                <a:t>Physical &amp; mental health</a:t>
              </a:r>
            </a:p>
            <a:p>
              <a:pPr marL="357188" lvl="1" indent="-179388">
                <a:lnSpc>
                  <a:spcPct val="90000"/>
                </a:lnSpc>
                <a:spcAft>
                  <a:spcPts val="600"/>
                </a:spcAft>
                <a:buFont typeface="Arial" panose="020B0604020202020204" pitchFamily="34" charset="0"/>
                <a:buChar char="•"/>
              </a:pPr>
              <a:r>
                <a:rPr lang="en-GB" sz="1600" dirty="0"/>
                <a:t>Positive relationships</a:t>
              </a:r>
            </a:p>
            <a:p>
              <a:pPr marL="357188" lvl="1" indent="-179388">
                <a:lnSpc>
                  <a:spcPct val="90000"/>
                </a:lnSpc>
                <a:spcAft>
                  <a:spcPts val="600"/>
                </a:spcAft>
                <a:buFont typeface="Arial" panose="020B0604020202020204" pitchFamily="34" charset="0"/>
                <a:buChar char="•"/>
              </a:pPr>
              <a:r>
                <a:rPr lang="en-GB" sz="1600" dirty="0"/>
                <a:t>Socially active</a:t>
              </a:r>
            </a:p>
          </p:txBody>
        </p:sp>
      </p:grpSp>
      <p:sp>
        <p:nvSpPr>
          <p:cNvPr id="7" name="Rectangle 6">
            <a:extLst>
              <a:ext uri="{FF2B5EF4-FFF2-40B4-BE49-F238E27FC236}">
                <a16:creationId xmlns:a16="http://schemas.microsoft.com/office/drawing/2014/main" id="{5F1A93A4-01DE-4D8A-B5B5-8EA486FF4884}"/>
              </a:ext>
            </a:extLst>
          </p:cNvPr>
          <p:cNvSpPr/>
          <p:nvPr/>
        </p:nvSpPr>
        <p:spPr>
          <a:xfrm>
            <a:off x="9180095" y="264695"/>
            <a:ext cx="2767263" cy="675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244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8CB25-8138-02CA-D4B6-8602009262A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9303300-85D3-EC2D-5DF1-6EEF9DE7D166}"/>
              </a:ext>
            </a:extLst>
          </p:cNvPr>
          <p:cNvSpPr>
            <a:spLocks noGrp="1"/>
          </p:cNvSpPr>
          <p:nvPr>
            <p:ph type="title"/>
          </p:nvPr>
        </p:nvSpPr>
        <p:spPr>
          <a:xfrm>
            <a:off x="838200" y="21102"/>
            <a:ext cx="10515600" cy="1325563"/>
          </a:xfrm>
        </p:spPr>
        <p:txBody>
          <a:bodyPr/>
          <a:lstStyle/>
          <a:p>
            <a:r>
              <a:rPr lang="en-GB" dirty="0"/>
              <a:t>Collaborative conversations</a:t>
            </a:r>
          </a:p>
        </p:txBody>
      </p:sp>
      <p:sp>
        <p:nvSpPr>
          <p:cNvPr id="6" name="Content Placeholder 5">
            <a:extLst>
              <a:ext uri="{FF2B5EF4-FFF2-40B4-BE49-F238E27FC236}">
                <a16:creationId xmlns:a16="http://schemas.microsoft.com/office/drawing/2014/main" id="{981FDDE3-2162-EBA0-31C2-0067E42499B9}"/>
              </a:ext>
            </a:extLst>
          </p:cNvPr>
          <p:cNvSpPr>
            <a:spLocks noGrp="1"/>
          </p:cNvSpPr>
          <p:nvPr>
            <p:ph sz="half" idx="1"/>
          </p:nvPr>
        </p:nvSpPr>
        <p:spPr>
          <a:xfrm>
            <a:off x="838199" y="1387405"/>
            <a:ext cx="5181600" cy="5248173"/>
          </a:xfrm>
        </p:spPr>
        <p:txBody>
          <a:bodyPr>
            <a:noAutofit/>
          </a:bodyPr>
          <a:lstStyle/>
          <a:p>
            <a:pPr>
              <a:lnSpc>
                <a:spcPct val="100000"/>
              </a:lnSpc>
              <a:spcBef>
                <a:spcPts val="600"/>
              </a:spcBef>
            </a:pPr>
            <a:r>
              <a:rPr lang="en-GB" sz="2000" b="1" spc="300" dirty="0"/>
              <a:t>Table 1</a:t>
            </a:r>
          </a:p>
          <a:p>
            <a:pPr>
              <a:lnSpc>
                <a:spcPct val="100000"/>
              </a:lnSpc>
              <a:spcBef>
                <a:spcPts val="300"/>
              </a:spcBef>
              <a:spcAft>
                <a:spcPts val="1200"/>
              </a:spcAft>
            </a:pPr>
            <a:r>
              <a:rPr lang="en-GB" sz="2000" dirty="0">
                <a:solidFill>
                  <a:srgbClr val="F28D4A"/>
                </a:solidFill>
                <a:latin typeface="Circular Std Book" panose="020B0604020101020102" pitchFamily="34" charset="0"/>
                <a:cs typeface="Circular Std Book" panose="020B0604020101020102" pitchFamily="34" charset="0"/>
              </a:rPr>
              <a:t>What do we </a:t>
            </a:r>
            <a:r>
              <a:rPr lang="en-GB" sz="2000" b="1" u="sng" dirty="0">
                <a:solidFill>
                  <a:srgbClr val="F28D4A"/>
                </a:solidFill>
                <a:latin typeface="Circular Std Book" panose="020B0604020101020102" pitchFamily="34" charset="0"/>
                <a:cs typeface="Circular Std Book" panose="020B0604020101020102" pitchFamily="34" charset="0"/>
              </a:rPr>
              <a:t>already do</a:t>
            </a:r>
            <a:r>
              <a:rPr lang="en-GB" sz="2000" dirty="0">
                <a:solidFill>
                  <a:srgbClr val="F28D4A"/>
                </a:solidFill>
                <a:latin typeface="Circular Std Book" panose="020B0604020101020102" pitchFamily="34" charset="0"/>
                <a:cs typeface="Circular Std Book" panose="020B0604020101020102" pitchFamily="34" charset="0"/>
              </a:rPr>
              <a:t> and is currently in place to prevent and relieve homelessness?</a:t>
            </a:r>
            <a:endParaRPr lang="en-GB" sz="2000" dirty="0"/>
          </a:p>
          <a:p>
            <a:pPr>
              <a:lnSpc>
                <a:spcPct val="100000"/>
              </a:lnSpc>
              <a:spcBef>
                <a:spcPts val="600"/>
              </a:spcBef>
            </a:pPr>
            <a:r>
              <a:rPr lang="en-GB" sz="2000" b="1" spc="300" dirty="0"/>
              <a:t>Table 2</a:t>
            </a:r>
          </a:p>
          <a:p>
            <a:pPr>
              <a:lnSpc>
                <a:spcPct val="100000"/>
              </a:lnSpc>
              <a:spcBef>
                <a:spcPts val="300"/>
              </a:spcBef>
              <a:spcAft>
                <a:spcPts val="1200"/>
              </a:spcAft>
            </a:pPr>
            <a:r>
              <a:rPr lang="en-GB" sz="2000" dirty="0">
                <a:solidFill>
                  <a:srgbClr val="F28D4A"/>
                </a:solidFill>
                <a:latin typeface="Circular Std Book" panose="020B0604020101020102" pitchFamily="34" charset="0"/>
                <a:cs typeface="Circular Std Book" panose="020B0604020101020102" pitchFamily="34" charset="0"/>
              </a:rPr>
              <a:t>What are the </a:t>
            </a:r>
            <a:r>
              <a:rPr lang="en-GB" sz="2000" b="1" u="sng" dirty="0">
                <a:solidFill>
                  <a:srgbClr val="F28D4A"/>
                </a:solidFill>
                <a:latin typeface="Circular Std Book" panose="020B0604020101020102" pitchFamily="34" charset="0"/>
                <a:cs typeface="Circular Std Book" panose="020B0604020101020102" pitchFamily="34" charset="0"/>
              </a:rPr>
              <a:t>gaps in our practice</a:t>
            </a:r>
            <a:r>
              <a:rPr lang="en-GB" sz="2000" b="1" dirty="0">
                <a:solidFill>
                  <a:srgbClr val="F28D4A"/>
                </a:solidFill>
                <a:latin typeface="Circular Std Book" panose="020B0604020101020102" pitchFamily="34" charset="0"/>
                <a:cs typeface="Circular Std Book" panose="020B0604020101020102" pitchFamily="34" charset="0"/>
              </a:rPr>
              <a:t> </a:t>
            </a:r>
            <a:r>
              <a:rPr lang="en-GB" sz="2000" dirty="0">
                <a:solidFill>
                  <a:srgbClr val="F28D4A"/>
                </a:solidFill>
                <a:latin typeface="Circular Std Book" panose="020B0604020101020102" pitchFamily="34" charset="0"/>
                <a:cs typeface="Circular Std Book" panose="020B0604020101020102" pitchFamily="34" charset="0"/>
              </a:rPr>
              <a:t>or services to prevent and relieve homelessness?</a:t>
            </a:r>
          </a:p>
          <a:p>
            <a:pPr>
              <a:lnSpc>
                <a:spcPct val="100000"/>
              </a:lnSpc>
              <a:spcBef>
                <a:spcPts val="600"/>
              </a:spcBef>
            </a:pPr>
            <a:r>
              <a:rPr lang="en-GB" sz="2000" b="1" spc="300" dirty="0"/>
              <a:t>Table 3</a:t>
            </a:r>
          </a:p>
          <a:p>
            <a:pPr>
              <a:lnSpc>
                <a:spcPct val="100000"/>
              </a:lnSpc>
              <a:spcBef>
                <a:spcPts val="300"/>
              </a:spcBef>
              <a:spcAft>
                <a:spcPts val="1200"/>
              </a:spcAft>
            </a:pPr>
            <a:r>
              <a:rPr lang="en-GB" sz="2000" dirty="0">
                <a:solidFill>
                  <a:srgbClr val="F28D4A"/>
                </a:solidFill>
                <a:latin typeface="Circular Std Book" panose="020B0604020101020102" pitchFamily="34" charset="0"/>
              </a:rPr>
              <a:t>What are the </a:t>
            </a:r>
            <a:r>
              <a:rPr lang="en-GB" sz="2000" b="1" u="sng" dirty="0">
                <a:solidFill>
                  <a:srgbClr val="F28D4A"/>
                </a:solidFill>
                <a:latin typeface="Circular Std Book" panose="020B0604020101020102" pitchFamily="34" charset="0"/>
              </a:rPr>
              <a:t>opportunities</a:t>
            </a:r>
            <a:r>
              <a:rPr lang="en-GB" sz="2000" dirty="0">
                <a:solidFill>
                  <a:srgbClr val="F28D4A"/>
                </a:solidFill>
                <a:latin typeface="Circular Std Book" panose="020B0604020101020102" pitchFamily="34" charset="0"/>
              </a:rPr>
              <a:t> for us to do more to prevent and relieve homelessness?</a:t>
            </a:r>
          </a:p>
          <a:p>
            <a:pPr>
              <a:lnSpc>
                <a:spcPct val="100000"/>
              </a:lnSpc>
              <a:spcBef>
                <a:spcPts val="600"/>
              </a:spcBef>
            </a:pPr>
            <a:r>
              <a:rPr lang="en-GB" sz="2000" b="1" spc="300" dirty="0"/>
              <a:t>Table 4</a:t>
            </a:r>
          </a:p>
          <a:p>
            <a:pPr>
              <a:lnSpc>
                <a:spcPct val="100000"/>
              </a:lnSpc>
              <a:spcBef>
                <a:spcPts val="300"/>
              </a:spcBef>
              <a:spcAft>
                <a:spcPts val="1200"/>
              </a:spcAft>
            </a:pPr>
            <a:r>
              <a:rPr lang="en-GB" sz="2000" dirty="0">
                <a:solidFill>
                  <a:srgbClr val="F28D4A"/>
                </a:solidFill>
                <a:latin typeface="Circular Std Book" panose="020B0604020101020102" pitchFamily="34" charset="0"/>
                <a:cs typeface="Circular Std Book" panose="020B0604020101020102" pitchFamily="34" charset="0"/>
              </a:rPr>
              <a:t>What do we </a:t>
            </a:r>
            <a:r>
              <a:rPr lang="en-GB" sz="2000" b="1" u="sng" dirty="0">
                <a:solidFill>
                  <a:srgbClr val="F28D4A"/>
                </a:solidFill>
                <a:latin typeface="Circular Std Book" panose="020B0604020101020102" pitchFamily="34" charset="0"/>
                <a:cs typeface="Circular Std Book" panose="020B0604020101020102" pitchFamily="34" charset="0"/>
              </a:rPr>
              <a:t>pledge to do</a:t>
            </a:r>
            <a:r>
              <a:rPr lang="en-GB" sz="2000" dirty="0">
                <a:solidFill>
                  <a:srgbClr val="F28D4A"/>
                </a:solidFill>
                <a:latin typeface="Circular Std Book" panose="020B0604020101020102" pitchFamily="34" charset="0"/>
                <a:cs typeface="Circular Std Book" panose="020B0604020101020102" pitchFamily="34" charset="0"/>
              </a:rPr>
              <a:t> to</a:t>
            </a:r>
            <a:r>
              <a:rPr lang="en-GB" sz="2000" b="1" dirty="0">
                <a:solidFill>
                  <a:srgbClr val="F28D4A"/>
                </a:solidFill>
                <a:latin typeface="Circular Std Book" panose="020B0604020101020102" pitchFamily="34" charset="0"/>
                <a:cs typeface="Circular Std Book" panose="020B0604020101020102" pitchFamily="34" charset="0"/>
              </a:rPr>
              <a:t> </a:t>
            </a:r>
            <a:r>
              <a:rPr lang="en-GB" sz="2000" dirty="0">
                <a:solidFill>
                  <a:srgbClr val="F28D4A"/>
                </a:solidFill>
                <a:latin typeface="Circular Std Book" panose="020B0604020101020102" pitchFamily="34" charset="0"/>
                <a:cs typeface="Circular Std Book" panose="020B0604020101020102" pitchFamily="34" charset="0"/>
              </a:rPr>
              <a:t>prevent and relieve homelessness?</a:t>
            </a:r>
            <a:endParaRPr lang="en-GB" sz="2000" dirty="0"/>
          </a:p>
        </p:txBody>
      </p:sp>
      <p:sp>
        <p:nvSpPr>
          <p:cNvPr id="7" name="Content Placeholder 6">
            <a:extLst>
              <a:ext uri="{FF2B5EF4-FFF2-40B4-BE49-F238E27FC236}">
                <a16:creationId xmlns:a16="http://schemas.microsoft.com/office/drawing/2014/main" id="{7EDF6403-047E-C835-E4B2-0A78E88FB376}"/>
              </a:ext>
            </a:extLst>
          </p:cNvPr>
          <p:cNvSpPr>
            <a:spLocks noGrp="1"/>
          </p:cNvSpPr>
          <p:nvPr>
            <p:ph sz="half" idx="2"/>
          </p:nvPr>
        </p:nvSpPr>
        <p:spPr>
          <a:xfrm>
            <a:off x="6453612" y="1853514"/>
            <a:ext cx="4900188" cy="4646874"/>
          </a:xfrm>
        </p:spPr>
        <p:txBody>
          <a:bodyPr>
            <a:noAutofit/>
          </a:bodyPr>
          <a:lstStyle/>
          <a:p>
            <a:pPr algn="l">
              <a:lnSpc>
                <a:spcPct val="100000"/>
              </a:lnSpc>
            </a:pPr>
            <a:r>
              <a:rPr lang="en-GB" sz="3200" b="1" dirty="0"/>
              <a:t>35 minutes</a:t>
            </a:r>
          </a:p>
          <a:p>
            <a:pPr algn="l">
              <a:lnSpc>
                <a:spcPct val="100000"/>
              </a:lnSpc>
              <a:spcBef>
                <a:spcPts val="1200"/>
              </a:spcBef>
            </a:pPr>
            <a:r>
              <a:rPr lang="en-US" sz="1800" dirty="0"/>
              <a:t>Write the </a:t>
            </a:r>
            <a:r>
              <a:rPr lang="en-US" sz="1800" b="1" dirty="0"/>
              <a:t>activity</a:t>
            </a:r>
            <a:r>
              <a:rPr lang="en-US" sz="1800" dirty="0"/>
              <a:t>, </a:t>
            </a:r>
            <a:r>
              <a:rPr lang="en-US" sz="1800" b="1" dirty="0"/>
              <a:t>gap</a:t>
            </a:r>
            <a:r>
              <a:rPr lang="en-US" sz="1800" dirty="0"/>
              <a:t>, </a:t>
            </a:r>
            <a:r>
              <a:rPr lang="en-US" sz="1800" b="1" dirty="0"/>
              <a:t>opportunity</a:t>
            </a:r>
            <a:r>
              <a:rPr lang="en-US" sz="1800" dirty="0"/>
              <a:t>, or </a:t>
            </a:r>
            <a:r>
              <a:rPr lang="en-US" sz="1800" b="1" dirty="0"/>
              <a:t>pledge</a:t>
            </a:r>
            <a:r>
              <a:rPr lang="en-US" sz="1800" dirty="0"/>
              <a:t> on a post-it</a:t>
            </a:r>
          </a:p>
          <a:p>
            <a:pPr algn="l">
              <a:lnSpc>
                <a:spcPct val="100000"/>
              </a:lnSpc>
              <a:spcBef>
                <a:spcPts val="1200"/>
              </a:spcBef>
            </a:pPr>
            <a:r>
              <a:rPr lang="en-US" sz="1800" dirty="0"/>
              <a:t>Include who </a:t>
            </a:r>
            <a:r>
              <a:rPr lang="en-US" sz="1800" b="1" dirty="0"/>
              <a:t>is</a:t>
            </a:r>
            <a:r>
              <a:rPr lang="en-US" sz="1800" dirty="0"/>
              <a:t> involved or </a:t>
            </a:r>
            <a:r>
              <a:rPr lang="en-US" sz="1800" b="1" dirty="0"/>
              <a:t>needs to be</a:t>
            </a:r>
            <a:r>
              <a:rPr lang="en-US" sz="1800" dirty="0"/>
              <a:t> involved</a:t>
            </a:r>
          </a:p>
          <a:p>
            <a:pPr algn="l">
              <a:lnSpc>
                <a:spcPct val="100000"/>
              </a:lnSpc>
              <a:spcBef>
                <a:spcPts val="1200"/>
              </a:spcBef>
            </a:pPr>
            <a:r>
              <a:rPr lang="en-US" sz="1800" dirty="0"/>
              <a:t>Each table has a </a:t>
            </a:r>
            <a:r>
              <a:rPr lang="en-US" sz="1800" b="1" dirty="0"/>
              <a:t>facilitator</a:t>
            </a:r>
            <a:r>
              <a:rPr lang="en-US" sz="1800" dirty="0"/>
              <a:t> to keep conversations on track</a:t>
            </a:r>
          </a:p>
          <a:p>
            <a:pPr algn="l">
              <a:lnSpc>
                <a:spcPct val="100000"/>
              </a:lnSpc>
              <a:spcBef>
                <a:spcPts val="1200"/>
              </a:spcBef>
            </a:pPr>
            <a:r>
              <a:rPr lang="en-US" sz="1800" dirty="0"/>
              <a:t>There will be opportunities</a:t>
            </a:r>
            <a:br>
              <a:rPr lang="en-US" sz="1800" dirty="0"/>
            </a:br>
            <a:r>
              <a:rPr lang="en-US" sz="1800" dirty="0"/>
              <a:t>to swap tables</a:t>
            </a:r>
          </a:p>
        </p:txBody>
      </p:sp>
    </p:spTree>
    <p:extLst>
      <p:ext uri="{BB962C8B-B14F-4D97-AF65-F5344CB8AC3E}">
        <p14:creationId xmlns:p14="http://schemas.microsoft.com/office/powerpoint/2010/main" val="2429624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8F3DB-C5C2-F83D-1432-164A38F8D223}"/>
              </a:ext>
            </a:extLst>
          </p:cNvPr>
          <p:cNvSpPr>
            <a:spLocks noGrp="1"/>
          </p:cNvSpPr>
          <p:nvPr>
            <p:ph sz="half" idx="2"/>
          </p:nvPr>
        </p:nvSpPr>
        <p:spPr>
          <a:xfrm>
            <a:off x="3200400" y="2910840"/>
            <a:ext cx="5821680" cy="5086656"/>
          </a:xfrm>
        </p:spPr>
        <p:txBody>
          <a:bodyPr/>
          <a:lstStyle/>
          <a:p>
            <a:pPr algn="ctr"/>
            <a:r>
              <a:rPr lang="en-GB" sz="6600" b="1" dirty="0"/>
              <a:t>BREAK</a:t>
            </a:r>
          </a:p>
        </p:txBody>
      </p:sp>
    </p:spTree>
    <p:extLst>
      <p:ext uri="{BB962C8B-B14F-4D97-AF65-F5344CB8AC3E}">
        <p14:creationId xmlns:p14="http://schemas.microsoft.com/office/powerpoint/2010/main" val="2070854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6F7412-AF24-E7D0-1BD6-535DDC4E57D9}"/>
              </a:ext>
            </a:extLst>
          </p:cNvPr>
          <p:cNvSpPr>
            <a:spLocks noGrp="1"/>
          </p:cNvSpPr>
          <p:nvPr>
            <p:ph type="title"/>
          </p:nvPr>
        </p:nvSpPr>
        <p:spPr>
          <a:xfrm>
            <a:off x="838200" y="21102"/>
            <a:ext cx="10515600" cy="1325563"/>
          </a:xfrm>
        </p:spPr>
        <p:txBody>
          <a:bodyPr/>
          <a:lstStyle/>
          <a:p>
            <a:r>
              <a:rPr lang="en-GB" dirty="0"/>
              <a:t>Collaborative conversations</a:t>
            </a:r>
          </a:p>
        </p:txBody>
      </p:sp>
      <p:sp>
        <p:nvSpPr>
          <p:cNvPr id="6" name="Content Placeholder 5">
            <a:extLst>
              <a:ext uri="{FF2B5EF4-FFF2-40B4-BE49-F238E27FC236}">
                <a16:creationId xmlns:a16="http://schemas.microsoft.com/office/drawing/2014/main" id="{2E0E86AA-5DC2-5C10-2D2B-12ECEDEBB0CF}"/>
              </a:ext>
            </a:extLst>
          </p:cNvPr>
          <p:cNvSpPr>
            <a:spLocks noGrp="1"/>
          </p:cNvSpPr>
          <p:nvPr>
            <p:ph sz="half" idx="1"/>
          </p:nvPr>
        </p:nvSpPr>
        <p:spPr>
          <a:xfrm>
            <a:off x="838199" y="1387405"/>
            <a:ext cx="5181600" cy="5248173"/>
          </a:xfrm>
        </p:spPr>
        <p:txBody>
          <a:bodyPr>
            <a:noAutofit/>
          </a:bodyPr>
          <a:lstStyle/>
          <a:p>
            <a:pPr>
              <a:lnSpc>
                <a:spcPct val="100000"/>
              </a:lnSpc>
              <a:spcBef>
                <a:spcPts val="600"/>
              </a:spcBef>
            </a:pPr>
            <a:r>
              <a:rPr lang="en-GB" sz="2000" b="1" spc="300" dirty="0"/>
              <a:t>Table 1</a:t>
            </a:r>
          </a:p>
          <a:p>
            <a:pPr>
              <a:lnSpc>
                <a:spcPct val="100000"/>
              </a:lnSpc>
              <a:spcBef>
                <a:spcPts val="300"/>
              </a:spcBef>
              <a:spcAft>
                <a:spcPts val="1200"/>
              </a:spcAft>
            </a:pPr>
            <a:r>
              <a:rPr lang="en-GB" sz="2000" dirty="0">
                <a:solidFill>
                  <a:srgbClr val="F28D4A"/>
                </a:solidFill>
                <a:latin typeface="Circular Std Book" panose="020B0604020101020102" pitchFamily="34" charset="0"/>
                <a:cs typeface="Circular Std Book" panose="020B0604020101020102" pitchFamily="34" charset="0"/>
              </a:rPr>
              <a:t>What do we </a:t>
            </a:r>
            <a:r>
              <a:rPr lang="en-GB" sz="2000" b="1" u="sng" dirty="0">
                <a:solidFill>
                  <a:srgbClr val="F28D4A"/>
                </a:solidFill>
                <a:latin typeface="Circular Std Book" panose="020B0604020101020102" pitchFamily="34" charset="0"/>
                <a:cs typeface="Circular Std Book" panose="020B0604020101020102" pitchFamily="34" charset="0"/>
              </a:rPr>
              <a:t>already do</a:t>
            </a:r>
            <a:r>
              <a:rPr lang="en-GB" sz="2000" dirty="0">
                <a:solidFill>
                  <a:srgbClr val="F28D4A"/>
                </a:solidFill>
                <a:latin typeface="Circular Std Book" panose="020B0604020101020102" pitchFamily="34" charset="0"/>
                <a:cs typeface="Circular Std Book" panose="020B0604020101020102" pitchFamily="34" charset="0"/>
              </a:rPr>
              <a:t> and is currently in place to prevent and relieve homelessness?</a:t>
            </a:r>
            <a:endParaRPr lang="en-GB" sz="2000" dirty="0"/>
          </a:p>
          <a:p>
            <a:pPr>
              <a:lnSpc>
                <a:spcPct val="100000"/>
              </a:lnSpc>
              <a:spcBef>
                <a:spcPts val="600"/>
              </a:spcBef>
            </a:pPr>
            <a:r>
              <a:rPr lang="en-GB" sz="2000" b="1" spc="300" dirty="0"/>
              <a:t>Table 2</a:t>
            </a:r>
          </a:p>
          <a:p>
            <a:pPr>
              <a:lnSpc>
                <a:spcPct val="100000"/>
              </a:lnSpc>
              <a:spcBef>
                <a:spcPts val="300"/>
              </a:spcBef>
              <a:spcAft>
                <a:spcPts val="1200"/>
              </a:spcAft>
            </a:pPr>
            <a:r>
              <a:rPr lang="en-GB" sz="2000" dirty="0">
                <a:solidFill>
                  <a:srgbClr val="F28D4A"/>
                </a:solidFill>
                <a:latin typeface="Circular Std Book" panose="020B0604020101020102" pitchFamily="34" charset="0"/>
                <a:cs typeface="Circular Std Book" panose="020B0604020101020102" pitchFamily="34" charset="0"/>
              </a:rPr>
              <a:t>What are the </a:t>
            </a:r>
            <a:r>
              <a:rPr lang="en-GB" sz="2000" b="1" u="sng" dirty="0">
                <a:solidFill>
                  <a:srgbClr val="F28D4A"/>
                </a:solidFill>
                <a:latin typeface="Circular Std Book" panose="020B0604020101020102" pitchFamily="34" charset="0"/>
                <a:cs typeface="Circular Std Book" panose="020B0604020101020102" pitchFamily="34" charset="0"/>
              </a:rPr>
              <a:t>gaps in our practice</a:t>
            </a:r>
            <a:r>
              <a:rPr lang="en-GB" sz="2000" b="1" dirty="0">
                <a:solidFill>
                  <a:srgbClr val="F28D4A"/>
                </a:solidFill>
                <a:latin typeface="Circular Std Book" panose="020B0604020101020102" pitchFamily="34" charset="0"/>
                <a:cs typeface="Circular Std Book" panose="020B0604020101020102" pitchFamily="34" charset="0"/>
              </a:rPr>
              <a:t> </a:t>
            </a:r>
            <a:r>
              <a:rPr lang="en-GB" sz="2000" dirty="0">
                <a:solidFill>
                  <a:srgbClr val="F28D4A"/>
                </a:solidFill>
                <a:latin typeface="Circular Std Book" panose="020B0604020101020102" pitchFamily="34" charset="0"/>
                <a:cs typeface="Circular Std Book" panose="020B0604020101020102" pitchFamily="34" charset="0"/>
              </a:rPr>
              <a:t>or services to prevent and relieve homelessness?</a:t>
            </a:r>
          </a:p>
          <a:p>
            <a:pPr>
              <a:lnSpc>
                <a:spcPct val="100000"/>
              </a:lnSpc>
              <a:spcBef>
                <a:spcPts val="600"/>
              </a:spcBef>
            </a:pPr>
            <a:r>
              <a:rPr lang="en-GB" sz="2000" b="1" spc="300" dirty="0"/>
              <a:t>Table 3</a:t>
            </a:r>
          </a:p>
          <a:p>
            <a:pPr>
              <a:lnSpc>
                <a:spcPct val="100000"/>
              </a:lnSpc>
              <a:spcBef>
                <a:spcPts val="300"/>
              </a:spcBef>
              <a:spcAft>
                <a:spcPts val="1200"/>
              </a:spcAft>
            </a:pPr>
            <a:r>
              <a:rPr lang="en-GB" sz="2000" dirty="0">
                <a:solidFill>
                  <a:srgbClr val="F28D4A"/>
                </a:solidFill>
                <a:latin typeface="Circular Std Book" panose="020B0604020101020102" pitchFamily="34" charset="0"/>
              </a:rPr>
              <a:t>What are the </a:t>
            </a:r>
            <a:r>
              <a:rPr lang="en-GB" sz="2000" b="1" u="sng" dirty="0">
                <a:solidFill>
                  <a:srgbClr val="F28D4A"/>
                </a:solidFill>
                <a:latin typeface="Circular Std Book" panose="020B0604020101020102" pitchFamily="34" charset="0"/>
              </a:rPr>
              <a:t>opportunities</a:t>
            </a:r>
            <a:r>
              <a:rPr lang="en-GB" sz="2000" dirty="0">
                <a:solidFill>
                  <a:srgbClr val="F28D4A"/>
                </a:solidFill>
                <a:latin typeface="Circular Std Book" panose="020B0604020101020102" pitchFamily="34" charset="0"/>
              </a:rPr>
              <a:t> for us to do more to prevent and relieve homelessness?</a:t>
            </a:r>
          </a:p>
          <a:p>
            <a:pPr>
              <a:lnSpc>
                <a:spcPct val="100000"/>
              </a:lnSpc>
              <a:spcBef>
                <a:spcPts val="600"/>
              </a:spcBef>
            </a:pPr>
            <a:r>
              <a:rPr lang="en-GB" sz="2000" b="1" spc="300" dirty="0"/>
              <a:t>Table 4</a:t>
            </a:r>
          </a:p>
          <a:p>
            <a:pPr>
              <a:lnSpc>
                <a:spcPct val="100000"/>
              </a:lnSpc>
              <a:spcBef>
                <a:spcPts val="300"/>
              </a:spcBef>
              <a:spcAft>
                <a:spcPts val="1200"/>
              </a:spcAft>
            </a:pPr>
            <a:r>
              <a:rPr lang="en-GB" sz="2000" dirty="0">
                <a:solidFill>
                  <a:srgbClr val="F28D4A"/>
                </a:solidFill>
                <a:latin typeface="Circular Std Book" panose="020B0604020101020102" pitchFamily="34" charset="0"/>
                <a:cs typeface="Circular Std Book" panose="020B0604020101020102" pitchFamily="34" charset="0"/>
              </a:rPr>
              <a:t>What do we </a:t>
            </a:r>
            <a:r>
              <a:rPr lang="en-GB" sz="2000" b="1" u="sng" dirty="0">
                <a:solidFill>
                  <a:srgbClr val="F28D4A"/>
                </a:solidFill>
                <a:latin typeface="Circular Std Book" panose="020B0604020101020102" pitchFamily="34" charset="0"/>
                <a:cs typeface="Circular Std Book" panose="020B0604020101020102" pitchFamily="34" charset="0"/>
              </a:rPr>
              <a:t>pledge to do</a:t>
            </a:r>
            <a:r>
              <a:rPr lang="en-GB" sz="2000" dirty="0">
                <a:solidFill>
                  <a:srgbClr val="F28D4A"/>
                </a:solidFill>
                <a:latin typeface="Circular Std Book" panose="020B0604020101020102" pitchFamily="34" charset="0"/>
                <a:cs typeface="Circular Std Book" panose="020B0604020101020102" pitchFamily="34" charset="0"/>
              </a:rPr>
              <a:t> to</a:t>
            </a:r>
            <a:r>
              <a:rPr lang="en-GB" sz="2000" b="1" dirty="0">
                <a:solidFill>
                  <a:srgbClr val="F28D4A"/>
                </a:solidFill>
                <a:latin typeface="Circular Std Book" panose="020B0604020101020102" pitchFamily="34" charset="0"/>
                <a:cs typeface="Circular Std Book" panose="020B0604020101020102" pitchFamily="34" charset="0"/>
              </a:rPr>
              <a:t> </a:t>
            </a:r>
            <a:r>
              <a:rPr lang="en-GB" sz="2000" dirty="0">
                <a:solidFill>
                  <a:srgbClr val="F28D4A"/>
                </a:solidFill>
                <a:latin typeface="Circular Std Book" panose="020B0604020101020102" pitchFamily="34" charset="0"/>
                <a:cs typeface="Circular Std Book" panose="020B0604020101020102" pitchFamily="34" charset="0"/>
              </a:rPr>
              <a:t>prevent and relieve homelessness?</a:t>
            </a:r>
            <a:endParaRPr lang="en-GB" sz="2000" dirty="0"/>
          </a:p>
          <a:p>
            <a:pPr>
              <a:lnSpc>
                <a:spcPct val="120000"/>
              </a:lnSpc>
              <a:spcBef>
                <a:spcPts val="600"/>
              </a:spcBef>
            </a:pPr>
            <a:endParaRPr lang="en-GB" sz="2400" dirty="0">
              <a:solidFill>
                <a:srgbClr val="F28D4A"/>
              </a:solidFill>
              <a:latin typeface="Circular Std Book" panose="020B0604020101020102" pitchFamily="34" charset="0"/>
              <a:cs typeface="Circular Std Book" panose="020B0604020101020102" pitchFamily="34" charset="0"/>
            </a:endParaRPr>
          </a:p>
        </p:txBody>
      </p:sp>
      <p:sp>
        <p:nvSpPr>
          <p:cNvPr id="7" name="Content Placeholder 6">
            <a:extLst>
              <a:ext uri="{FF2B5EF4-FFF2-40B4-BE49-F238E27FC236}">
                <a16:creationId xmlns:a16="http://schemas.microsoft.com/office/drawing/2014/main" id="{B9E85894-53D7-ABF2-66F0-E48A3203728B}"/>
              </a:ext>
            </a:extLst>
          </p:cNvPr>
          <p:cNvSpPr>
            <a:spLocks noGrp="1"/>
          </p:cNvSpPr>
          <p:nvPr>
            <p:ph sz="half" idx="2"/>
          </p:nvPr>
        </p:nvSpPr>
        <p:spPr>
          <a:xfrm>
            <a:off x="6453612" y="1853514"/>
            <a:ext cx="4900188" cy="4646874"/>
          </a:xfrm>
        </p:spPr>
        <p:txBody>
          <a:bodyPr>
            <a:noAutofit/>
          </a:bodyPr>
          <a:lstStyle/>
          <a:p>
            <a:pPr algn="l">
              <a:lnSpc>
                <a:spcPct val="100000"/>
              </a:lnSpc>
            </a:pPr>
            <a:r>
              <a:rPr lang="en-GB" sz="3200" b="1" dirty="0"/>
              <a:t>35 minutes</a:t>
            </a:r>
          </a:p>
          <a:p>
            <a:pPr algn="l">
              <a:lnSpc>
                <a:spcPct val="100000"/>
              </a:lnSpc>
              <a:spcBef>
                <a:spcPts val="1200"/>
              </a:spcBef>
            </a:pPr>
            <a:r>
              <a:rPr lang="en-US" sz="1800" dirty="0"/>
              <a:t>Write the </a:t>
            </a:r>
            <a:r>
              <a:rPr lang="en-US" sz="1800" b="1" dirty="0"/>
              <a:t>activity</a:t>
            </a:r>
            <a:r>
              <a:rPr lang="en-US" sz="1800" dirty="0"/>
              <a:t>, </a:t>
            </a:r>
            <a:r>
              <a:rPr lang="en-US" sz="1800" b="1" dirty="0"/>
              <a:t>gap</a:t>
            </a:r>
            <a:r>
              <a:rPr lang="en-US" sz="1800" dirty="0"/>
              <a:t>, </a:t>
            </a:r>
            <a:r>
              <a:rPr lang="en-US" sz="1800" b="1" dirty="0"/>
              <a:t>opportunity</a:t>
            </a:r>
            <a:r>
              <a:rPr lang="en-US" sz="1800" dirty="0"/>
              <a:t>, or </a:t>
            </a:r>
            <a:r>
              <a:rPr lang="en-US" sz="1800" b="1" dirty="0"/>
              <a:t>pledge</a:t>
            </a:r>
            <a:r>
              <a:rPr lang="en-US" sz="1800" dirty="0"/>
              <a:t> on a post-it</a:t>
            </a:r>
          </a:p>
          <a:p>
            <a:pPr algn="l">
              <a:lnSpc>
                <a:spcPct val="100000"/>
              </a:lnSpc>
              <a:spcBef>
                <a:spcPts val="1200"/>
              </a:spcBef>
            </a:pPr>
            <a:r>
              <a:rPr lang="en-US" sz="1800" dirty="0"/>
              <a:t>Include who </a:t>
            </a:r>
            <a:r>
              <a:rPr lang="en-US" sz="1800" b="1" dirty="0"/>
              <a:t>is</a:t>
            </a:r>
            <a:r>
              <a:rPr lang="en-US" sz="1800" dirty="0"/>
              <a:t> involved or </a:t>
            </a:r>
            <a:r>
              <a:rPr lang="en-US" sz="1800" b="1" dirty="0"/>
              <a:t>needs to be</a:t>
            </a:r>
            <a:r>
              <a:rPr lang="en-US" sz="1800" dirty="0"/>
              <a:t> involved</a:t>
            </a:r>
          </a:p>
          <a:p>
            <a:pPr algn="l">
              <a:lnSpc>
                <a:spcPct val="100000"/>
              </a:lnSpc>
              <a:spcBef>
                <a:spcPts val="1200"/>
              </a:spcBef>
            </a:pPr>
            <a:r>
              <a:rPr lang="en-US" sz="1800" dirty="0"/>
              <a:t>Each table has a </a:t>
            </a:r>
            <a:r>
              <a:rPr lang="en-US" sz="1800" b="1" dirty="0"/>
              <a:t>facilitator</a:t>
            </a:r>
            <a:r>
              <a:rPr lang="en-US" sz="1800" dirty="0"/>
              <a:t> to keep conversations on track</a:t>
            </a:r>
          </a:p>
          <a:p>
            <a:pPr algn="l">
              <a:lnSpc>
                <a:spcPct val="100000"/>
              </a:lnSpc>
              <a:spcBef>
                <a:spcPts val="1200"/>
              </a:spcBef>
            </a:pPr>
            <a:r>
              <a:rPr lang="en-US" sz="1800" dirty="0"/>
              <a:t>There will be opportunities</a:t>
            </a:r>
            <a:br>
              <a:rPr lang="en-US" sz="1800" dirty="0"/>
            </a:br>
            <a:r>
              <a:rPr lang="en-US" sz="1800" dirty="0"/>
              <a:t>to swap tables</a:t>
            </a:r>
          </a:p>
        </p:txBody>
      </p:sp>
    </p:spTree>
    <p:extLst>
      <p:ext uri="{BB962C8B-B14F-4D97-AF65-F5344CB8AC3E}">
        <p14:creationId xmlns:p14="http://schemas.microsoft.com/office/powerpoint/2010/main" val="1784724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Word" ma:contentTypeID="0x010100938DC8799B42B0498756E34F291D66A30095979A8CD9E2D5488E70B26EF3B778A4" ma:contentTypeVersion="3" ma:contentTypeDescription="" ma:contentTypeScope="" ma:versionID="2e9288108f78bb73217ee51ab7c486a8">
  <xsd:schema xmlns:xsd="http://www.w3.org/2001/XMLSchema" xmlns:xs="http://www.w3.org/2001/XMLSchema" xmlns:p="http://schemas.microsoft.com/office/2006/metadata/properties" targetNamespace="http://schemas.microsoft.com/office/2006/metadata/properties" ma:root="true" ma:fieldsID="a61788b44c506f6800e1b7f6b2e45f3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ma:index="3" ma:displayName="Comments"/>
        <xsd:element name="keywords" minOccurs="0" maxOccurs="1" type="xsd:string" ma:index="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46CCEF-EF28-4A4A-A9DA-11B2946311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802545D-0E21-494A-B0AD-059A2517158F}">
  <ds:schemaRefs>
    <ds:schemaRef ds:uri="http://schemas.microsoft.com/office/infopath/2007/PartnerControls"/>
    <ds:schemaRef ds:uri="http://schemas.microsoft.com/office/2006/metadata/properties"/>
    <ds:schemaRef ds:uri="http://purl.org/dc/elements/1.1/"/>
    <ds:schemaRef ds:uri="http://www.w3.org/XML/1998/namespace"/>
    <ds:schemaRef ds:uri="http://purl.org/dc/terms/"/>
    <ds:schemaRef ds:uri="http://schemas.openxmlformats.org/package/2006/metadata/core-properties"/>
    <ds:schemaRef ds:uri="http://purl.org/dc/dcmitype/"/>
    <ds:schemaRef ds:uri="http://schemas.microsoft.com/office/2006/documentManagement/types"/>
  </ds:schemaRefs>
</ds:datastoreItem>
</file>

<file path=customXml/itemProps3.xml><?xml version="1.0" encoding="utf-8"?>
<ds:datastoreItem xmlns:ds="http://schemas.openxmlformats.org/officeDocument/2006/customXml" ds:itemID="{41327E9F-B5BC-4182-81F9-169CD56ADA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TotalTime>
  <Words>1325</Words>
  <Application>Microsoft Office PowerPoint</Application>
  <PresentationFormat>Widescreen</PresentationFormat>
  <Paragraphs>223</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Black</vt:lpstr>
      <vt:lpstr>Brush Script MT</vt:lpstr>
      <vt:lpstr>Calibri</vt:lpstr>
      <vt:lpstr>Circular Std Bold</vt:lpstr>
      <vt:lpstr>Circular Std Book</vt:lpstr>
      <vt:lpstr>Wingdings</vt:lpstr>
      <vt:lpstr>Office Theme</vt:lpstr>
      <vt:lpstr>A Commitment to Collaborate  to Prevent and Relieve  Homelessness</vt:lpstr>
      <vt:lpstr>PowerPoint Presentation</vt:lpstr>
      <vt:lpstr>Introduction to the session</vt:lpstr>
      <vt:lpstr>PowerPoint Presentation</vt:lpstr>
      <vt:lpstr>An Introduction to the  Positive Pathways Model</vt:lpstr>
      <vt:lpstr>PowerPoint Presentation</vt:lpstr>
      <vt:lpstr>Collaborative conversations</vt:lpstr>
      <vt:lpstr>PowerPoint Presentation</vt:lpstr>
      <vt:lpstr>Collaborative conversations</vt:lpstr>
      <vt:lpstr>PowerPoint Presentation</vt:lpstr>
      <vt:lpstr>Control and influence</vt:lpstr>
      <vt:lpstr>Impact and effort</vt:lpstr>
      <vt:lpstr>Prioritisation</vt:lpstr>
      <vt:lpstr>Workshop</vt:lpstr>
      <vt:lpstr>Next steps  Forming pledges and actions</vt:lpstr>
    </vt:vector>
  </TitlesOfParts>
  <Company>Centro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 Ainge</dc:creator>
  <cp:lastModifiedBy>Expert Citizen</cp:lastModifiedBy>
  <cp:revision>133</cp:revision>
  <cp:lastPrinted>2024-05-08T18:14:24Z</cp:lastPrinted>
  <dcterms:created xsi:type="dcterms:W3CDTF">2018-06-19T13:56:28Z</dcterms:created>
  <dcterms:modified xsi:type="dcterms:W3CDTF">2025-08-06T09:59:06Z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0x010100938DC8799B42B0498756E34F291D66A30095979A8CD9E2D5488E70B26EF3B778A4</vt:lpwstr>
  </property>
</Properties>
</file>