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8"/>
  </p:notesMasterIdLst>
  <p:sldIdLst>
    <p:sldId id="928" r:id="rId5"/>
    <p:sldId id="931" r:id="rId6"/>
    <p:sldId id="957" r:id="rId7"/>
    <p:sldId id="933" r:id="rId8"/>
    <p:sldId id="951" r:id="rId9"/>
    <p:sldId id="953" r:id="rId10"/>
    <p:sldId id="935" r:id="rId11"/>
    <p:sldId id="926" r:id="rId12"/>
    <p:sldId id="934" r:id="rId13"/>
    <p:sldId id="954" r:id="rId14"/>
    <p:sldId id="955" r:id="rId15"/>
    <p:sldId id="958" r:id="rId16"/>
    <p:sldId id="9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009C64-EA9A-87FC-B5A8-48EC8025E4DE}" name="Victoria Tidy" initials="VT" userId="S::Victoria.Tidy@wmca.org.uk::866d5902-e20d-46c9-b70d-3a52bede27a1" providerId="AD"/>
  <p188:author id="{EB6DF8D1-775E-655B-C162-3A0A1C88FB65}" name="Neelam Sunder (She/Her)" initials="NS" userId="S::Neelam.Sunder@wmca.org.uk::6f26f907-82e0-4a2e-a793-b3587232465b" providerId="AD"/>
  <p188:author id="{CBE57BF0-D503-691E-AE6B-AAD2AA1BEF50}" name="Paul Muir" initials="" userId="S::paulmuir@togetheractive.org::99580953-e094-4eb8-a24e-10240995c4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6" autoAdjust="0"/>
    <p:restoredTop sz="93222" autoAdjust="0"/>
  </p:normalViewPr>
  <p:slideViewPr>
    <p:cSldViewPr snapToGrid="0">
      <p:cViewPr varScale="1">
        <p:scale>
          <a:sx n="52" d="100"/>
          <a:sy n="52" d="100"/>
        </p:scale>
        <p:origin x="5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Households</a:t>
            </a:r>
            <a:r>
              <a:rPr lang="en-GB" baseline="0"/>
              <a:t> assessed as homeless per 100,000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1-4CCA-AD3C-05A106357E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Sheet6!$A$3:$A$12</c:f>
              <c:strCache>
                <c:ptCount val="10"/>
                <c:pt idx="0">
                  <c:v>London</c:v>
                </c:pt>
                <c:pt idx="1">
                  <c:v>WMCA </c:v>
                </c:pt>
                <c:pt idx="2">
                  <c:v>North East</c:v>
                </c:pt>
                <c:pt idx="3">
                  <c:v>North West</c:v>
                </c:pt>
                <c:pt idx="4">
                  <c:v>West Midlands</c:v>
                </c:pt>
                <c:pt idx="5">
                  <c:v>Yorkshire and The Humber</c:v>
                </c:pt>
                <c:pt idx="6">
                  <c:v>East Midlands</c:v>
                </c:pt>
                <c:pt idx="7">
                  <c:v>East of England</c:v>
                </c:pt>
                <c:pt idx="8">
                  <c:v>South West</c:v>
                </c:pt>
                <c:pt idx="9">
                  <c:v>South East</c:v>
                </c:pt>
              </c:strCache>
            </c:strRef>
          </c:cat>
          <c:val>
            <c:numRef>
              <c:f>Sheet6!$B$3:$B$12</c:f>
              <c:numCache>
                <c:formatCode>0.00</c:formatCode>
                <c:ptCount val="10"/>
                <c:pt idx="0">
                  <c:v>2.8310912248783699</c:v>
                </c:pt>
                <c:pt idx="1">
                  <c:v>2.2852895639328397</c:v>
                </c:pt>
                <c:pt idx="2">
                  <c:v>2.1836889383995799</c:v>
                </c:pt>
                <c:pt idx="3">
                  <c:v>1.87003388303958</c:v>
                </c:pt>
                <c:pt idx="4">
                  <c:v>1.8528065153226601</c:v>
                </c:pt>
                <c:pt idx="5">
                  <c:v>1.63535284364557</c:v>
                </c:pt>
                <c:pt idx="6">
                  <c:v>1.5333852680271201</c:v>
                </c:pt>
                <c:pt idx="7">
                  <c:v>1.5328283546669099</c:v>
                </c:pt>
                <c:pt idx="8">
                  <c:v>1.2884164212446101</c:v>
                </c:pt>
                <c:pt idx="9">
                  <c:v>1.1885055533787099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11-4CCA-AD3C-05A106357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2101535"/>
        <c:axId val="932099135"/>
      </c:barChart>
      <c:catAx>
        <c:axId val="93210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099135"/>
        <c:crosses val="autoZero"/>
        <c:auto val="1"/>
        <c:lblAlgn val="ctr"/>
        <c:lblOffset val="100"/>
        <c:noMultiLvlLbl val="0"/>
      </c:catAx>
      <c:valAx>
        <c:axId val="93209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10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Households</a:t>
            </a:r>
            <a:r>
              <a:rPr lang="en-GB" baseline="0"/>
              <a:t> assessed as homeless per 100,000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6-4EA9-A50C-60A47DB4AF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Sheet1!$B$14:$B$21</c:f>
              <c:strCache>
                <c:ptCount val="8"/>
                <c:pt idx="0">
                  <c:v>Birmingham</c:v>
                </c:pt>
                <c:pt idx="1">
                  <c:v>Coventry</c:v>
                </c:pt>
                <c:pt idx="2">
                  <c:v>Dudley</c:v>
                </c:pt>
                <c:pt idx="3">
                  <c:v>Sandwell</c:v>
                </c:pt>
                <c:pt idx="4">
                  <c:v>Solihull</c:v>
                </c:pt>
                <c:pt idx="5">
                  <c:v>Walsall</c:v>
                </c:pt>
                <c:pt idx="6">
                  <c:v>Wolverhampton</c:v>
                </c:pt>
                <c:pt idx="7">
                  <c:v>WMCA </c:v>
                </c:pt>
              </c:strCache>
            </c:strRef>
          </c:cat>
          <c:val>
            <c:numRef>
              <c:f>Sheet1!$C$14:$C$21</c:f>
              <c:numCache>
                <c:formatCode>0.00</c:formatCode>
                <c:ptCount val="8"/>
                <c:pt idx="0">
                  <c:v>1.8445584371811301</c:v>
                </c:pt>
                <c:pt idx="1">
                  <c:v>3.4472192431438602</c:v>
                </c:pt>
                <c:pt idx="2">
                  <c:v>3.2906181143453601</c:v>
                </c:pt>
                <c:pt idx="3">
                  <c:v>1.42455568336774</c:v>
                </c:pt>
                <c:pt idx="4">
                  <c:v>1.07144387776968</c:v>
                </c:pt>
                <c:pt idx="5">
                  <c:v>0.92908820316062002</c:v>
                </c:pt>
                <c:pt idx="6">
                  <c:v>3.9895433885614899</c:v>
                </c:pt>
                <c:pt idx="7">
                  <c:v>2.2852895639328397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6-4EA9-A50C-60A47DB4AF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8073583"/>
        <c:axId val="2098074543"/>
      </c:barChart>
      <c:catAx>
        <c:axId val="209807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74543"/>
        <c:crosses val="autoZero"/>
        <c:auto val="1"/>
        <c:lblAlgn val="ctr"/>
        <c:lblOffset val="100"/>
        <c:noMultiLvlLbl val="0"/>
      </c:catAx>
      <c:valAx>
        <c:axId val="209807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07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Reason</a:t>
            </a:r>
            <a:r>
              <a:rPr lang="en-GB" baseline="0"/>
              <a:t> for presenting as homeless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Prevention duty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Sheet4!$A$3:$A$14</c:f>
              <c:strCache>
                <c:ptCount val="12"/>
                <c:pt idx="0">
                  <c:v>Home no longer suitable due to disability/ ill health</c:v>
                </c:pt>
                <c:pt idx="1">
                  <c:v>Other violence or harassment</c:v>
                </c:pt>
                <c:pt idx="2">
                  <c:v>Departure from institution </c:v>
                </c:pt>
                <c:pt idx="3">
                  <c:v>Non-violent relationship breakdown with partner</c:v>
                </c:pt>
                <c:pt idx="4">
                  <c:v>Other reasons/ not known </c:v>
                </c:pt>
                <c:pt idx="5">
                  <c:v>End of non-AST pivate rented tenancy</c:v>
                </c:pt>
                <c:pt idx="6">
                  <c:v>Required to leave accommodation provided by Home Office as asylum support </c:v>
                </c:pt>
                <c:pt idx="7">
                  <c:v>End of social rented tenancy</c:v>
                </c:pt>
                <c:pt idx="8">
                  <c:v>Domestic Abuse</c:v>
                </c:pt>
                <c:pt idx="9">
                  <c:v>Eviction from supported housing</c:v>
                </c:pt>
                <c:pt idx="10">
                  <c:v>Family or friends no longer willing or able to accommodate</c:v>
                </c:pt>
                <c:pt idx="11">
                  <c:v>End of AST </c:v>
                </c:pt>
              </c:strCache>
            </c:strRef>
          </c:cat>
          <c:val>
            <c:numRef>
              <c:f>Sheet4!$B$3:$B$14</c:f>
              <c:numCache>
                <c:formatCode>0%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0.1</c:v>
                </c:pt>
                <c:pt idx="10">
                  <c:v>0.24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7-441A-A37A-1991B68DA75A}"/>
            </c:ext>
          </c:extLst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Relief duty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Sheet4!$A$3:$A$14</c:f>
              <c:strCache>
                <c:ptCount val="12"/>
                <c:pt idx="0">
                  <c:v>Home no longer suitable due to disability/ ill health</c:v>
                </c:pt>
                <c:pt idx="1">
                  <c:v>Other violence or harassment</c:v>
                </c:pt>
                <c:pt idx="2">
                  <c:v>Departure from institution </c:v>
                </c:pt>
                <c:pt idx="3">
                  <c:v>Non-violent relationship breakdown with partner</c:v>
                </c:pt>
                <c:pt idx="4">
                  <c:v>Other reasons/ not known </c:v>
                </c:pt>
                <c:pt idx="5">
                  <c:v>End of non-AST pivate rented tenancy</c:v>
                </c:pt>
                <c:pt idx="6">
                  <c:v>Required to leave accommodation provided by Home Office as asylum support </c:v>
                </c:pt>
                <c:pt idx="7">
                  <c:v>End of social rented tenancy</c:v>
                </c:pt>
                <c:pt idx="8">
                  <c:v>Domestic Abuse</c:v>
                </c:pt>
                <c:pt idx="9">
                  <c:v>Eviction from supported housing</c:v>
                </c:pt>
                <c:pt idx="10">
                  <c:v>Family or friends no longer willing or able to accommodate</c:v>
                </c:pt>
                <c:pt idx="11">
                  <c:v>End of AST </c:v>
                </c:pt>
              </c:strCache>
            </c:strRef>
          </c:cat>
          <c:val>
            <c:numRef>
              <c:f>Sheet4!$C$3:$C$14</c:f>
              <c:numCache>
                <c:formatCode>0%</c:formatCode>
                <c:ptCount val="12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0.02</c:v>
                </c:pt>
                <c:pt idx="6">
                  <c:v>0.09</c:v>
                </c:pt>
                <c:pt idx="7">
                  <c:v>0.04</c:v>
                </c:pt>
                <c:pt idx="8">
                  <c:v>0.14000000000000001</c:v>
                </c:pt>
                <c:pt idx="9">
                  <c:v>0.09</c:v>
                </c:pt>
                <c:pt idx="10">
                  <c:v>0.3</c:v>
                </c:pt>
                <c:pt idx="1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7-441A-A37A-1991B68DA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2546255"/>
        <c:axId val="932547215"/>
      </c:barChart>
      <c:catAx>
        <c:axId val="932546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47215"/>
        <c:crosses val="autoZero"/>
        <c:auto val="1"/>
        <c:lblAlgn val="ctr"/>
        <c:lblOffset val="100"/>
        <c:noMultiLvlLbl val="0"/>
      </c:catAx>
      <c:valAx>
        <c:axId val="932547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4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Total</a:t>
            </a:r>
            <a:r>
              <a:rPr lang="en-GB" baseline="0" dirty="0"/>
              <a:t> number of households in TA per 100,000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F-4676-B355-41BF2EAF41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Sheet3!$A$3:$A$10</c:f>
              <c:strCache>
                <c:ptCount val="8"/>
                <c:pt idx="0">
                  <c:v>Birmingham</c:v>
                </c:pt>
                <c:pt idx="1">
                  <c:v>Coventry</c:v>
                </c:pt>
                <c:pt idx="2">
                  <c:v>Dudley</c:v>
                </c:pt>
                <c:pt idx="3">
                  <c:v>Sandwell</c:v>
                </c:pt>
                <c:pt idx="4">
                  <c:v>Solihull</c:v>
                </c:pt>
                <c:pt idx="5">
                  <c:v>Walsall</c:v>
                </c:pt>
                <c:pt idx="6">
                  <c:v>Wolverhampton </c:v>
                </c:pt>
                <c:pt idx="7">
                  <c:v>WMCA</c:v>
                </c:pt>
              </c:strCache>
            </c:strRef>
          </c:cat>
          <c:val>
            <c:numRef>
              <c:f>Sheet3!$B$3:$B$10</c:f>
              <c:numCache>
                <c:formatCode>0.00</c:formatCode>
                <c:ptCount val="8"/>
                <c:pt idx="0">
                  <c:v>12.120064825032401</c:v>
                </c:pt>
                <c:pt idx="1">
                  <c:v>7.9413717379091997</c:v>
                </c:pt>
                <c:pt idx="2">
                  <c:v>0.20294561057636601</c:v>
                </c:pt>
                <c:pt idx="3">
                  <c:v>1.7978349800790701</c:v>
                </c:pt>
                <c:pt idx="4">
                  <c:v>2.47503535764797</c:v>
                </c:pt>
                <c:pt idx="5">
                  <c:v>1.19577092814191</c:v>
                </c:pt>
                <c:pt idx="6">
                  <c:v>2.9329519888511402</c:v>
                </c:pt>
                <c:pt idx="7">
                  <c:v>4.095139346891151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F-4676-B355-41BF2EAF41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326159"/>
        <c:axId val="555318959"/>
      </c:barChart>
      <c:catAx>
        <c:axId val="55532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18959"/>
        <c:crosses val="autoZero"/>
        <c:auto val="1"/>
        <c:lblAlgn val="ctr"/>
        <c:lblOffset val="100"/>
        <c:noMultiLvlLbl val="0"/>
      </c:catAx>
      <c:valAx>
        <c:axId val="55531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2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Type</a:t>
            </a:r>
            <a:r>
              <a:rPr lang="en-GB" baseline="0"/>
              <a:t> of Temporary Accommodation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Sheet2!$A$3:$A$9</c:f>
              <c:strCache>
                <c:ptCount val="7"/>
                <c:pt idx="0">
                  <c:v>Private sector </c:v>
                </c:pt>
                <c:pt idx="1">
                  <c:v>Hostels</c:v>
                </c:pt>
                <c:pt idx="2">
                  <c:v>In TA in another LA</c:v>
                </c:pt>
                <c:pt idx="3">
                  <c:v>Nightly paid, privately managed self-contained</c:v>
                </c:pt>
                <c:pt idx="4">
                  <c:v>Any other type of TA</c:v>
                </c:pt>
                <c:pt idx="5">
                  <c:v>B&amp;B</c:v>
                </c:pt>
                <c:pt idx="6">
                  <c:v>Local Authority or Housing Association stock </c:v>
                </c:pt>
              </c:strCache>
            </c:strRef>
          </c:cat>
          <c:val>
            <c:numRef>
              <c:f>Sheet2!$B$3:$B$9</c:f>
              <c:numCache>
                <c:formatCode>0%</c:formatCode>
                <c:ptCount val="7"/>
                <c:pt idx="0">
                  <c:v>0.08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0.17</c:v>
                </c:pt>
                <c:pt idx="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5-4D7C-B0BB-612A6C806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06655"/>
        <c:axId val="117506175"/>
      </c:barChart>
      <c:catAx>
        <c:axId val="117506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06175"/>
        <c:crosses val="autoZero"/>
        <c:auto val="1"/>
        <c:lblAlgn val="ctr"/>
        <c:lblOffset val="100"/>
        <c:noMultiLvlLbl val="0"/>
      </c:catAx>
      <c:valAx>
        <c:axId val="117506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0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9E2-F75B-4A4B-B788-773D64DB4BFD}" type="datetimeFigureOut">
              <a:rPr lang="en-GB" smtClean="0"/>
              <a:t>29/05/2025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F931-7F98-482F-9ABC-CFDD9D7675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AF931-7F98-482F-9ABC-CFDD9D76754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29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AF931-7F98-482F-9ABC-CFDD9D76754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AF931-7F98-482F-9ABC-CFDD9D76754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5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2CAE-A60C-1045-BD9F-FAB3E71A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D6179-8400-3985-F120-B84FF2620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BFA39-8581-70F0-EFC2-5C3449010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84C9-4EF8-38BE-B03D-56F73C8DE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AF931-7F98-482F-9ABC-CFDD9D76754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01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3"/>
          <a:stretch/>
        </p:blipFill>
        <p:spPr>
          <a:xfrm>
            <a:off x="-13648" y="-1428227"/>
            <a:ext cx="4051079" cy="969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2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3" y="3602038"/>
            <a:ext cx="8871044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9F9682-7DFF-5B40-812F-B524992B1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A1834-3E0B-7749-8730-E6E849EB8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296904-93E7-B942-8073-20ED3D18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87B620-F31D-654E-8BDB-D2AE11BB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FC7007-F2F4-494C-9AEA-1C1A39A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2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98873-DD47-7644-9DA8-A98F640C8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71847-A68A-7547-A804-88D9DD2B9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5751"/>
          <a:stretch/>
        </p:blipFill>
        <p:spPr>
          <a:xfrm>
            <a:off x="10700922" y="3568034"/>
            <a:ext cx="1519655" cy="36757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FAAE16-BB97-DC4F-8C3A-5F25DFF8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98F020-C2E0-3F46-80E3-C93892D6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445115-C4DE-2844-B1B2-87C9C5A9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1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1C444-0D73-594B-976F-27B3E5B03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192F4-23F5-9742-977E-079094471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3753"/>
          <a:stretch/>
        </p:blipFill>
        <p:spPr>
          <a:xfrm>
            <a:off x="10700922" y="3568034"/>
            <a:ext cx="1519655" cy="37900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80FFAA-0813-D349-A1DA-3900695D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2E71483-C1D8-6547-8436-3DCA39FB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8D85F1-77F9-F14B-AA53-5F95B9C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7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2696DF-72AB-1F4E-8102-779F4707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AEFA90-9705-8044-8CC9-80251BFF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348CB0-60AA-D442-B0B2-11D95C1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D20657-6CDF-044F-8733-4698FD831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-625033"/>
            <a:ext cx="3177623" cy="484938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B189F-7C40-4242-B322-2F67359E2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28285D-83BB-5E45-A782-D21EF2A3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E42319-92E9-074E-94F5-8BAA34C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02552-F2A3-C94D-A7A5-29762B69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0256"/>
          <a:stretch/>
        </p:blipFill>
        <p:spPr>
          <a:xfrm>
            <a:off x="10672346" y="3568032"/>
            <a:ext cx="1519655" cy="399005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99239FE-DE2A-A348-B330-EAA33100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59DAF5-7E2F-1D43-BD7A-5AA4C84F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CEE831-A9C6-6346-9C0C-6599212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47552-2E49-A94D-B191-A2C9D936D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FDCC84-9E87-0342-BA7D-5DC0347F1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0" t="44988"/>
          <a:stretch/>
        </p:blipFill>
        <p:spPr>
          <a:xfrm>
            <a:off x="-1485900" y="-1071563"/>
            <a:ext cx="3523415" cy="435843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6460C-6840-9A42-8EFD-1069D26A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566E71-5C92-114E-9144-C05CA92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007177-E40D-3D48-ABD9-80070A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1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46" y="3568032"/>
            <a:ext cx="1519655" cy="572105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0389EB-9AB7-7942-A85E-DCFA014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CA9738-FCF3-7643-952A-EC82302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BAF3EA-9CBF-4B4F-AAD9-56BD8C0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3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FF2B545-0DB5-554C-9B76-735DF412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E5A66FE-66B0-A142-B383-CEFCFB78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CA51B6-36EC-D340-A186-671BAF6A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8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CA2BC-662C-2E49-95F3-0A4548F72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F8F6B7-1AE9-EA41-A92D-5BC569DD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E31C7F-3CDE-CF4F-8D56-25EE43D9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23E173-42BC-0A49-843F-22C217E1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3"/>
          <a:stretch/>
        </p:blipFill>
        <p:spPr>
          <a:xfrm>
            <a:off x="-13648" y="-1428227"/>
            <a:ext cx="4051079" cy="969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2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3" y="3602038"/>
            <a:ext cx="887104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F6D91-D55D-C740-86E9-6961231FC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8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560F3-7609-8F47-88E3-7EDC159FC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4EECBD-3E15-7B49-B788-9769F6A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796E40-15FD-794B-9EE0-4E122423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F855D6-5F42-4843-BF7A-E3193C5F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D45076-01E5-D243-95A5-2C00A89A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977B1E-3A8A-114B-8C8A-54D4F86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C811D-BA08-934C-BD28-53BCDA1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9DB5-DA94-A347-91CB-488740F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D7DB-C885-C942-9486-3738C80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3FE6-9D60-5242-AC67-B5EAF80F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64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5F2A54-D8CD-D54C-AF15-60D8ED0F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AC8245-7763-1A4F-B737-E6C1AAB4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51D774-5D8C-4447-B1FD-3B3AE686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46" y="3568032"/>
            <a:ext cx="1519655" cy="57210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F5F0-7190-A945-8E7F-93FACEF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0F3F-25C3-414A-BBE3-DE91E8AE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EA6B-4A01-4F4C-BE75-95171EDD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22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28A59A-9594-6944-954C-1B995E74B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 rot="5400000">
            <a:off x="2235761" y="-2794103"/>
            <a:ext cx="7769279" cy="11560769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5"/>
            <a:ext cx="6576376" cy="5724213"/>
          </a:xfrm>
          <a:prstGeom prst="hexagon">
            <a:avLst/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66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28A59A-9594-6944-954C-1B995E74B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 rot="5400000">
            <a:off x="2235761" y="-2794103"/>
            <a:ext cx="7769279" cy="11560769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5"/>
            <a:ext cx="6576376" cy="5724213"/>
          </a:xfrm>
          <a:prstGeom prst="hexagon">
            <a:avLst/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0D272-B984-0E46-9478-A636FB7B0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301"/>
          <a:stretch/>
        </p:blipFill>
        <p:spPr>
          <a:xfrm rot="5400000">
            <a:off x="2369463" y="22670"/>
            <a:ext cx="7514376" cy="843528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5"/>
            <a:ext cx="6576376" cy="5724213"/>
          </a:xfrm>
          <a:prstGeom prst="hexagon">
            <a:avLst/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4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4C965-6076-1941-B662-609471F4E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3487575" y="998916"/>
            <a:ext cx="5275517" cy="4776482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3"/>
            <a:ext cx="3720348" cy="3255980"/>
          </a:xfrm>
          <a:prstGeom prst="hexagon">
            <a:avLst>
              <a:gd name="adj" fmla="val 28510"/>
              <a:gd name="vf" fmla="val 115470"/>
            </a:avLst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A2CC8A-7DE9-944A-9E3F-AF056352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558DEE-F210-D142-A094-9C0FBDA3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D73A93-1D0A-084A-A41B-2467330B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2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4C965-6076-1941-B662-609471F4E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3487575" y="998916"/>
            <a:ext cx="5275517" cy="4776482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3"/>
            <a:ext cx="3720348" cy="3255980"/>
          </a:xfrm>
          <a:prstGeom prst="hexagon">
            <a:avLst>
              <a:gd name="adj" fmla="val 28510"/>
              <a:gd name="vf" fmla="val 115470"/>
            </a:avLst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6229-02F6-8742-A5C5-4EBCFF5A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050E-076A-E545-B046-906BAFDD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FE60-B62F-0443-AB5F-84A51F9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2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3" y="3602038"/>
            <a:ext cx="8871044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A6D8E-0E67-424D-9F11-932AF764E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60D64B-9BA1-684B-BB55-2965315AA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072" t="1942" b="2933"/>
          <a:stretch/>
        </p:blipFill>
        <p:spPr>
          <a:xfrm>
            <a:off x="-1114425" y="-300038"/>
            <a:ext cx="3988584" cy="74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32977-1065-7543-A63D-9864249FA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2289143" y="5493264"/>
            <a:ext cx="23259627" cy="4801585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4"/>
            <a:ext cx="3757612" cy="3288593"/>
          </a:xfrm>
          <a:prstGeom prst="hexagon">
            <a:avLst>
              <a:gd name="adj" fmla="val 28510"/>
              <a:gd name="vf" fmla="val 115470"/>
            </a:avLst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13C10F-6A45-6C48-899D-22F549AE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217CC8-5BF8-7C4D-A222-63AC4C68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BFA2B3-EB86-2F40-8C8B-3236D77D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55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8DB74-F525-3C4E-9129-17E765AE3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>
            <a:off x="5675494" y="-1780674"/>
            <a:ext cx="6837348" cy="1037826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59312" y="791464"/>
            <a:ext cx="5864200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0505A-C4B2-7B42-9029-892E5475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44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8DB74-F525-3C4E-9129-17E765AE3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>
            <a:off x="5675494" y="-1780674"/>
            <a:ext cx="6837348" cy="1037826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59312" y="791464"/>
            <a:ext cx="5864200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3F440-1199-DA40-B2C3-230662E0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4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E7624"/>
          </a:solidFill>
        </p:spPr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10746" y="763294"/>
            <a:ext cx="6006047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E3D156-F48F-1949-9115-68C726BC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82BCE-E01A-684D-8945-464F7A372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7000" y="-371363"/>
            <a:ext cx="8518069" cy="75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7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58636-FF0B-0948-9A27-77B2F2FE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5287" y="2598379"/>
            <a:ext cx="8021427" cy="16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8ED8B-BA90-EA41-8192-867AE2054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1719" y="2578100"/>
            <a:ext cx="8216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5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6EC4E-6773-F343-8535-F57FBD992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1719" y="2578100"/>
            <a:ext cx="8243784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8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8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0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0"/>
            <a:ext cx="3177623" cy="4849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1574-4A03-2849-950C-C01C3E2A5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6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3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3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85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lumn Tex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6821"/>
            <a:ext cx="12192000" cy="6991643"/>
          </a:xfrm>
          <a:prstGeom prst="rect">
            <a:avLst/>
          </a:prstGeom>
          <a:solidFill>
            <a:srgbClr val="555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838200" y="2273062"/>
            <a:ext cx="10515600" cy="3679165"/>
          </a:xfrm>
          <a:prstGeom prst="rect">
            <a:avLst/>
          </a:prstGeom>
        </p:spPr>
        <p:txBody>
          <a:bodyPr vert="horz" lIns="68580" tIns="34290" rIns="68580" bIns="34290" numCol="2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200" dirty="0">
              <a:solidFill>
                <a:srgbClr val="555659"/>
              </a:solidFill>
              <a:latin typeface="Circular Std Book" charset="0"/>
              <a:ea typeface="Circular Std Book" charset="0"/>
              <a:cs typeface="Circular Std Book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57264" y="576263"/>
            <a:ext cx="5640387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F5810E"/>
                </a:solidFill>
                <a:latin typeface="Circular Std" charset="0"/>
                <a:ea typeface="Circular Std" charset="0"/>
                <a:cs typeface="Circular Std" charset="0"/>
              </a:defRPr>
            </a:lvl1pPr>
            <a:lvl2pPr marL="342900" indent="0">
              <a:buNone/>
              <a:defRPr sz="2100" b="1" i="0">
                <a:solidFill>
                  <a:schemeClr val="bg1"/>
                </a:solidFill>
                <a:latin typeface="Circular Std" charset="0"/>
                <a:ea typeface="Circular Std" charset="0"/>
                <a:cs typeface="Circular Std" charset="0"/>
              </a:defRPr>
            </a:lvl2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957263" y="1040039"/>
            <a:ext cx="663992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ircular Std" charset="0"/>
                <a:ea typeface="Circular Std" charset="0"/>
                <a:cs typeface="Circular Std" charset="0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7264" y="2447927"/>
            <a:ext cx="9942177" cy="3699657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chemeClr val="bg1"/>
                </a:solidFill>
                <a:latin typeface="Circular Std Book" charset="0"/>
                <a:ea typeface="Circular Std Book" charset="0"/>
                <a:cs typeface="Circular Std Book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/>
              <a:t>Enter your text here</a:t>
            </a:r>
            <a:r>
              <a:rPr lang="mr-IN" sz="1200"/>
              <a:t>…</a:t>
            </a: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/>
              <a:t>Enter your text here</a:t>
            </a:r>
            <a:r>
              <a:rPr lang="mr-IN" sz="1200"/>
              <a:t>…</a:t>
            </a:r>
            <a:endParaRPr lang="en-GB" sz="135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7236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101856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0"/>
            <a:ext cx="3177623" cy="4849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84436-75C0-A041-AADB-476B448F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8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FC172-2E3F-0D4D-B7CA-AE967CB82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8" y="348367"/>
            <a:ext cx="2614721" cy="53976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9C233B-D5E6-E846-A467-B80D7556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431C52-E530-7544-9247-83551A28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F70D40-109D-454F-A72E-028C850B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FCFC4-04C0-CC42-91D1-ACEFBC4DD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6945" t="38496"/>
          <a:stretch/>
        </p:blipFill>
        <p:spPr>
          <a:xfrm>
            <a:off x="-1128714" y="-1585913"/>
            <a:ext cx="3166227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65D58-04B4-EB43-972A-6571E87A20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3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5"/>
            <a:ext cx="2647667" cy="3452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A268-2421-1641-A250-5521E2F9D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9"/>
            <a:ext cx="2573952" cy="53306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94912C-812A-F44E-A283-72213C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F96740-85D9-E941-99E1-3DDAD36C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D415D3-5CF8-7A47-B898-6511A74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8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1" y="3384647"/>
            <a:ext cx="2634019" cy="3493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12C11-A267-DD47-B974-AC4C405F0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5" y="348369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D67C33-2C2D-6A48-BF86-D60FD28F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white"/>
                </a:solidFill>
              </a:rPr>
              <a:pPr/>
              <a:t>29/05/2025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2E29EA-73D0-7240-9D1F-EF25098E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517422-39B3-BC4C-9BCB-3F43FDB4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4EE3-B8DA-4529-A811-93362441A0E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29/05/2025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8" r:id="rId4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EE76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EBAF6-C10A-7F9E-092C-DCFD3F1E9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030" y="966652"/>
            <a:ext cx="9486234" cy="2525894"/>
          </a:xfrm>
        </p:spPr>
        <p:txBody>
          <a:bodyPr/>
          <a:lstStyle/>
          <a:p>
            <a:r>
              <a:rPr lang="en-GB" sz="2800" dirty="0">
                <a:ea typeface="Calibri" panose="020F0502020204030204" pitchFamily="34" charset="0"/>
              </a:rPr>
              <a:t>Quarterly Statutory Homelessness Statistics </a:t>
            </a:r>
            <a:br>
              <a:rPr lang="en-GB" sz="2800" dirty="0">
                <a:ea typeface="Calibri" panose="020F0502020204030204" pitchFamily="34" charset="0"/>
              </a:rPr>
            </a:br>
            <a:r>
              <a:rPr lang="en-GB" sz="2800" dirty="0">
                <a:ea typeface="Calibri" panose="020F0502020204030204" pitchFamily="34" charset="0"/>
              </a:rPr>
              <a:t> October – December 2024</a:t>
            </a:r>
            <a:br>
              <a:rPr lang="en-GB" sz="3200" dirty="0">
                <a:ea typeface="Calibri" panose="020F0502020204030204" pitchFamily="34" charset="0"/>
              </a:rPr>
            </a:br>
            <a:br>
              <a:rPr lang="en-GB" sz="3600" dirty="0">
                <a:ea typeface="Calibri" panose="020F0502020204030204" pitchFamily="34" charset="0"/>
              </a:rPr>
            </a:b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330DB1-4786-C98D-84C0-50A3B2D39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067" y="3623733"/>
            <a:ext cx="8545224" cy="1738570"/>
          </a:xfrm>
        </p:spPr>
        <p:txBody>
          <a:bodyPr/>
          <a:lstStyle/>
          <a:p>
            <a:pPr algn="l"/>
            <a:r>
              <a:rPr lang="en-GB" sz="1800" b="0" dirty="0">
                <a:solidFill>
                  <a:schemeClr val="tx1"/>
                </a:solidFill>
                <a:ea typeface="Calibri" panose="020F0502020204030204" pitchFamily="34" charset="0"/>
              </a:rPr>
              <a:t>Data covers the period between 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October – December 2024 </a:t>
            </a:r>
            <a:endParaRPr lang="en-GB" sz="1800" b="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Data published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April 2025 </a:t>
            </a:r>
          </a:p>
        </p:txBody>
      </p:sp>
    </p:spTree>
    <p:extLst>
      <p:ext uri="{BB962C8B-B14F-4D97-AF65-F5344CB8AC3E}">
        <p14:creationId xmlns:p14="http://schemas.microsoft.com/office/powerpoint/2010/main" val="332088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FCA68-E62F-7C35-20F0-C22869B17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0449" y="1014936"/>
            <a:ext cx="6135775" cy="5732470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sz="1900" dirty="0"/>
              <a:t>In the WMCA area,</a:t>
            </a:r>
            <a:r>
              <a:rPr lang="en-GB" sz="1900" b="1" dirty="0"/>
              <a:t> </a:t>
            </a:r>
            <a:r>
              <a:rPr lang="en-GB" sz="1900" b="1" dirty="0">
                <a:solidFill>
                  <a:schemeClr val="tx1"/>
                </a:solidFill>
              </a:rPr>
              <a:t>4,230</a:t>
            </a:r>
            <a:r>
              <a:rPr lang="en-GB" sz="1900" b="1" dirty="0"/>
              <a:t> households were assessed as being owed a prevention or relief duty</a:t>
            </a:r>
            <a:r>
              <a:rPr lang="en-GB" sz="1900" dirty="0"/>
              <a:t>, representing a 4% decrease from 4,397 households in the same period in 2023, and a 6% decrease from 4,496 households in the last quarter (July-September 2024).</a:t>
            </a:r>
          </a:p>
          <a:p>
            <a:endParaRPr lang="en-GB" sz="1900" dirty="0"/>
          </a:p>
          <a:p>
            <a:r>
              <a:rPr lang="en-GB" sz="1900" dirty="0"/>
              <a:t>The proportion of homeless applications assessed as being owed a homelessness duty slightly increased from 76.9% in the last quarter (July-September 2024) to 80.0%. With increases seen in 5 local authorities (Dudley, Sandwell, Solihull, Walsall and Wolverhampton).</a:t>
            </a:r>
          </a:p>
          <a:p>
            <a:endParaRPr lang="en-GB" sz="1900" dirty="0">
              <a:highlight>
                <a:srgbClr val="FFFF00"/>
              </a:highlight>
            </a:endParaRPr>
          </a:p>
          <a:p>
            <a:r>
              <a:rPr lang="en-GB" sz="1900" dirty="0"/>
              <a:t>1,604 households were owed a prevention duty and 2,626 households were owed a relief duty. Compared to 1,688 owed a prevention duty and 2,709 owed a relief duty this time last year; and 1,716 and 2,780 respectively in the last quarter (July-September 2024). This split across prevention and relief duties has remained stable, at 38% and 62% respectively. </a:t>
            </a:r>
          </a:p>
          <a:p>
            <a:pPr marL="0" indent="0">
              <a:buNone/>
            </a:pPr>
            <a:endParaRPr lang="en-GB" sz="1900" dirty="0">
              <a:highlight>
                <a:srgbClr val="FFFF00"/>
              </a:highlight>
            </a:endParaRPr>
          </a:p>
          <a:p>
            <a:r>
              <a:rPr lang="en-GB" sz="1900" dirty="0"/>
              <a:t>In the WMCA area </a:t>
            </a:r>
            <a:r>
              <a:rPr lang="en-GB" sz="1900" b="1" dirty="0"/>
              <a:t>2.29 households were assessed as being owed a homelessness duty per 100,000</a:t>
            </a:r>
            <a:r>
              <a:rPr lang="en-GB" sz="1900" dirty="0"/>
              <a:t>. This is higher than the England figure (1.77) and the (wider) West Midlands region (1.85). This figure represents a slight increase from 2.21 this time last year. However, it is a decrease from 2.33 in the last quarter (July-September 2024).</a:t>
            </a:r>
          </a:p>
          <a:p>
            <a:endParaRPr lang="en-GB" sz="1900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A0116-3A39-D8E4-5CEE-DBD192C3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02" y="645781"/>
            <a:ext cx="10924064" cy="67569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tx1"/>
                </a:solidFill>
              </a:rPr>
              <a:t>WMCA level</a:t>
            </a:r>
            <a:br>
              <a:rPr lang="en-GB" sz="3100" dirty="0"/>
            </a:br>
            <a:r>
              <a:rPr lang="en-GB" sz="2700" dirty="0"/>
              <a:t>4,230 households were homeless </a:t>
            </a:r>
            <a:r>
              <a:rPr lang="en-GB" sz="2700" dirty="0">
                <a:ea typeface="Calibri" panose="020F0502020204030204" pitchFamily="34" charset="0"/>
              </a:rPr>
              <a:t>or at risk of becoming homeless</a:t>
            </a:r>
            <a:br>
              <a:rPr lang="en-GB" dirty="0"/>
            </a:br>
            <a:br>
              <a:rPr lang="en-GB" sz="3100" dirty="0"/>
            </a:br>
            <a:endParaRPr lang="en-GB" sz="3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345996-782D-C26B-E7E1-ACF0557C5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06488"/>
              </p:ext>
            </p:extLst>
          </p:nvPr>
        </p:nvGraphicFramePr>
        <p:xfrm>
          <a:off x="262440" y="1119446"/>
          <a:ext cx="5531344" cy="2770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344">
                  <a:extLst>
                    <a:ext uri="{9D8B030D-6E8A-4147-A177-3AD203B41FA5}">
                      <a16:colId xmlns:a16="http://schemas.microsoft.com/office/drawing/2014/main" val="3119746102"/>
                    </a:ext>
                  </a:extLst>
                </a:gridCol>
                <a:gridCol w="1138667">
                  <a:extLst>
                    <a:ext uri="{9D8B030D-6E8A-4147-A177-3AD203B41FA5}">
                      <a16:colId xmlns:a16="http://schemas.microsoft.com/office/drawing/2014/main" val="1278528471"/>
                    </a:ext>
                  </a:extLst>
                </a:gridCol>
                <a:gridCol w="1278667">
                  <a:extLst>
                    <a:ext uri="{9D8B030D-6E8A-4147-A177-3AD203B41FA5}">
                      <a16:colId xmlns:a16="http://schemas.microsoft.com/office/drawing/2014/main" val="2336716704"/>
                    </a:ext>
                  </a:extLst>
                </a:gridCol>
                <a:gridCol w="1838666">
                  <a:extLst>
                    <a:ext uri="{9D8B030D-6E8A-4147-A177-3AD203B41FA5}">
                      <a16:colId xmlns:a16="http://schemas.microsoft.com/office/drawing/2014/main" val="3907767741"/>
                    </a:ext>
                  </a:extLst>
                </a:gridCol>
              </a:tblGrid>
              <a:tr h="81144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initial assessments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owed a prevention or relief duty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(%) of homeless applications assessed as being owed a homelessness duty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33610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Birmingham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762872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Coventry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6314394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Dudley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335510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Sandwell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1894552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Solihull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6556343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Walsall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4813173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Wolverhampton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1813038"/>
                  </a:ext>
                </a:extLst>
              </a:tr>
              <a:tr h="24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WMCA area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24092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01C6C9-B504-3F3E-0200-DE9AF90C1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45689"/>
              </p:ext>
            </p:extLst>
          </p:nvPr>
        </p:nvGraphicFramePr>
        <p:xfrm>
          <a:off x="95775" y="3890075"/>
          <a:ext cx="5698009" cy="296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507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9F5D8-42B6-A643-6E04-40DFCC83E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3900" y="1209601"/>
            <a:ext cx="6007100" cy="54578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top 3 reasons for presenting as homeless for households owed a </a:t>
            </a:r>
            <a:r>
              <a:rPr lang="en-GB" b="1" dirty="0"/>
              <a:t>prevention</a:t>
            </a:r>
            <a:r>
              <a:rPr lang="en-GB" dirty="0"/>
              <a:t> duty were: </a:t>
            </a:r>
          </a:p>
          <a:p>
            <a:pPr lvl="1"/>
            <a:r>
              <a:rPr lang="en-GB" dirty="0"/>
              <a:t>End of Assured Shorthold Tenancy: 25% (398 households), with 224 of the 398 households reporting that their landlord wants to sell or re-let the property</a:t>
            </a:r>
          </a:p>
          <a:p>
            <a:pPr lvl="1"/>
            <a:r>
              <a:rPr lang="en-GB" dirty="0"/>
              <a:t>Family or friends no longer able or willing to accommodate: 24% (382 households)</a:t>
            </a:r>
          </a:p>
          <a:p>
            <a:pPr lvl="1"/>
            <a:r>
              <a:rPr lang="en-GB" dirty="0"/>
              <a:t>Evicted from supported housing: 10% (159 households)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The top 3 reasons for presenting as homeless for households owed a </a:t>
            </a:r>
            <a:r>
              <a:rPr lang="en-GB" b="1" dirty="0"/>
              <a:t>relief</a:t>
            </a:r>
            <a:r>
              <a:rPr lang="en-GB" dirty="0"/>
              <a:t> duty were: </a:t>
            </a:r>
          </a:p>
          <a:p>
            <a:pPr lvl="1"/>
            <a:r>
              <a:rPr lang="en-GB" dirty="0"/>
              <a:t>Family or friends no longer able or willing to accommodate: 30% (787 households)</a:t>
            </a:r>
          </a:p>
          <a:p>
            <a:pPr lvl="1"/>
            <a:r>
              <a:rPr lang="en-GB" dirty="0"/>
              <a:t>Domestic Abuse: 14% (361 households) </a:t>
            </a:r>
          </a:p>
          <a:p>
            <a:pPr lvl="1"/>
            <a:r>
              <a:rPr lang="en-GB" dirty="0"/>
              <a:t>End of Assured Shorthold Tenancy: 11% (281 households), with 115 of the 281 households reporting that their landlord wants to sell or re-let the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34B26B-AE11-9808-F75A-1F3BA280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31" y="1917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WMCA level</a:t>
            </a:r>
            <a:br>
              <a:rPr lang="en-GB" sz="2400" dirty="0"/>
            </a:br>
            <a:r>
              <a:rPr lang="en-GB" sz="2400" dirty="0"/>
              <a:t>End of AST and family and friends not able to accommodate were top reasons for homelessness in the WMCA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647B28-3BE0-0280-49AF-261F354C2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08097"/>
              </p:ext>
            </p:extLst>
          </p:nvPr>
        </p:nvGraphicFramePr>
        <p:xfrm>
          <a:off x="81516" y="1479883"/>
          <a:ext cx="5874116" cy="50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8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FF4D-6840-10AF-A2DD-AE662918A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CB8FB6-39FC-04E2-3F71-FBB349903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726" y="992775"/>
            <a:ext cx="7008532" cy="5850522"/>
          </a:xfrm>
        </p:spPr>
        <p:txBody>
          <a:bodyPr>
            <a:normAutofit fontScale="32500" lnSpcReduction="20000"/>
          </a:bodyPr>
          <a:lstStyle/>
          <a:p>
            <a:endParaRPr lang="en-GB" sz="4500" dirty="0"/>
          </a:p>
          <a:p>
            <a:r>
              <a:rPr lang="en-GB" sz="4500" dirty="0"/>
              <a:t>In the WMCA area, </a:t>
            </a:r>
            <a:r>
              <a:rPr lang="en-GB" sz="4500" b="1" dirty="0"/>
              <a:t>7,450 households were in Temporary Accommodation</a:t>
            </a:r>
            <a:r>
              <a:rPr lang="en-GB" sz="4500" dirty="0"/>
              <a:t>, representing a 14% increase from the same period in 2023, and a small decrease of 0.3% when compared to the last quarter (July-September 2024).</a:t>
            </a:r>
          </a:p>
          <a:p>
            <a:endParaRPr lang="en-GB" sz="4500" dirty="0"/>
          </a:p>
          <a:p>
            <a:r>
              <a:rPr lang="en-GB" sz="4500" dirty="0"/>
              <a:t>In the WMCA area 6,437 households living in Temporary Accommodation had children, representing a 17% increase from the same period in 2023 and a 0.3% increase when compared to the last quarter (July-September 2024).</a:t>
            </a:r>
          </a:p>
          <a:p>
            <a:endParaRPr lang="en-GB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500" b="1" dirty="0"/>
              <a:t>14,976 children were living in Temporary Accommodation</a:t>
            </a:r>
            <a:r>
              <a:rPr lang="en-GB" sz="4500" dirty="0"/>
              <a:t>, a 16% increase compared to the same period the previous year and a 1% increase compared to the last quarter (July-September 2024). </a:t>
            </a:r>
          </a:p>
          <a:p>
            <a:endParaRPr lang="en-GB" sz="4500" dirty="0"/>
          </a:p>
          <a:p>
            <a:r>
              <a:rPr lang="en-GB" sz="4500" dirty="0"/>
              <a:t>855 households in Temporary Accommodation were placed in Temporary Accommodation outside of their local authority area, this represents 11% of all households in TA. This is a rise from 568 (9% of all households in TA) when compared to the same period the previous year. It is also a rise from 737 (10% of all households in TA) households when compared to the last quarter (July-September 2024).</a:t>
            </a:r>
          </a:p>
          <a:p>
            <a:pPr marL="0" indent="0">
              <a:buNone/>
            </a:pPr>
            <a:endParaRPr lang="en-GB" sz="25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4300" b="1" i="1" dirty="0"/>
              <a:t>Please note: </a:t>
            </a:r>
            <a:r>
              <a:rPr lang="en-GB" sz="4300" i="1" dirty="0"/>
              <a:t>Temporary Accommodation data is missing for Wolverhampton for the period October - December 2023 and July - September 2024. To avoid statistical misrepresentation, when calculating </a:t>
            </a:r>
            <a:r>
              <a:rPr lang="en-GB" sz="4300" b="1" i="1" dirty="0"/>
              <a:t>percentage changes</a:t>
            </a:r>
            <a:r>
              <a:rPr lang="en-GB" sz="4300" i="1" dirty="0"/>
              <a:t>, October - December 2024 data for Wolverhampton ha</a:t>
            </a:r>
            <a:r>
              <a:rPr lang="en-GB" sz="4300" dirty="0"/>
              <a:t>s been excluded, </a:t>
            </a:r>
            <a:r>
              <a:rPr lang="en-GB" sz="4300" i="1" dirty="0"/>
              <a:t>so that the figures more accurately reflect the direction of travel for the WMCA.</a:t>
            </a:r>
          </a:p>
          <a:p>
            <a:pPr marL="0" indent="0">
              <a:buNone/>
            </a:pPr>
            <a:endParaRPr lang="en-GB" sz="4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4EC58-2D10-AB0D-73BC-991E4247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03"/>
            <a:ext cx="11837587" cy="97899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WMCA level</a:t>
            </a:r>
            <a:br>
              <a:rPr lang="en-GB" sz="2800" dirty="0"/>
            </a:br>
            <a:r>
              <a:rPr lang="en-GB" sz="2800" dirty="0"/>
              <a:t>7,450 households living in Temporary Accommodation</a:t>
            </a:r>
            <a:endParaRPr lang="en-GB" sz="2800" dirty="0">
              <a:highlight>
                <a:srgbClr val="FFFF00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FD248F-E7E2-AB18-3474-DCAEE08A848E}"/>
              </a:ext>
            </a:extLst>
          </p:cNvPr>
          <p:cNvGraphicFramePr>
            <a:graphicFrameLocks noGrp="1"/>
          </p:cNvGraphicFramePr>
          <p:nvPr/>
        </p:nvGraphicFramePr>
        <p:xfrm>
          <a:off x="484814" y="992775"/>
          <a:ext cx="4349132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675">
                  <a:extLst>
                    <a:ext uri="{9D8B030D-6E8A-4147-A177-3AD203B41FA5}">
                      <a16:colId xmlns:a16="http://schemas.microsoft.com/office/drawing/2014/main" val="38237881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159662922"/>
                    </a:ext>
                  </a:extLst>
                </a:gridCol>
                <a:gridCol w="1126156">
                  <a:extLst>
                    <a:ext uri="{9D8B030D-6E8A-4147-A177-3AD203B41FA5}">
                      <a16:colId xmlns:a16="http://schemas.microsoft.com/office/drawing/2014/main" val="3368484055"/>
                    </a:ext>
                  </a:extLst>
                </a:gridCol>
                <a:gridCol w="904775">
                  <a:extLst>
                    <a:ext uri="{9D8B030D-6E8A-4147-A177-3AD203B41FA5}">
                      <a16:colId xmlns:a16="http://schemas.microsoft.com/office/drawing/2014/main" val="117088828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households in TA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households in TA with children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children in TA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7827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Birmingham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335434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Coventry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190649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Dudley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322949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Sandwell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459291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Solihull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000103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Walsall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717008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Wolverhampton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62164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WMCA area 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994837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2B8DEF-09E3-8EF6-D382-EA7D4E54F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57755"/>
              </p:ext>
            </p:extLst>
          </p:nvPr>
        </p:nvGraphicFramePr>
        <p:xfrm>
          <a:off x="0" y="3675888"/>
          <a:ext cx="5202936" cy="316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152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2FA65-EC30-1330-4A19-5A4F16CED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601" y="1690689"/>
            <a:ext cx="5003900" cy="4594225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The 3 most common types of Temporary Accommodation provided in the WMCA were:</a:t>
            </a:r>
          </a:p>
          <a:p>
            <a:pPr marL="0" indent="0">
              <a:buNone/>
            </a:pPr>
            <a:endParaRPr lang="en-GB" sz="2200" dirty="0"/>
          </a:p>
          <a:p>
            <a:pPr lvl="1"/>
            <a:r>
              <a:rPr lang="en-GB" sz="2200" dirty="0"/>
              <a:t>Local Authority or Housing Association (LA/HA) stock: 38% (2,825 households)</a:t>
            </a:r>
          </a:p>
          <a:p>
            <a:pPr marL="342900" lvl="1" indent="0">
              <a:buNone/>
            </a:pPr>
            <a:endParaRPr lang="en-GB" sz="2200" dirty="0"/>
          </a:p>
          <a:p>
            <a:pPr lvl="1"/>
            <a:r>
              <a:rPr lang="en-GB" sz="2200" dirty="0"/>
              <a:t>B&amp;B: 17% (1,258 households) </a:t>
            </a:r>
          </a:p>
          <a:p>
            <a:pPr marL="342900" lvl="1" indent="0">
              <a:buNone/>
            </a:pPr>
            <a:endParaRPr lang="en-GB" sz="2200" dirty="0"/>
          </a:p>
          <a:p>
            <a:pPr lvl="1"/>
            <a:r>
              <a:rPr lang="en-GB" sz="2200" dirty="0"/>
              <a:t>Any other type of Temporary Accommodation: 16% (1,203 households)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1100" dirty="0"/>
              <a:t>Quarterly data releases do not include time spent in Temporary Accommodation.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7D395-F9D9-F4B4-C28E-AED3EA3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238127"/>
            <a:ext cx="11912601" cy="92316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WMCA level </a:t>
            </a:r>
            <a:br>
              <a:rPr lang="en-GB" sz="2800" dirty="0"/>
            </a:br>
            <a:r>
              <a:rPr lang="en-GB" sz="2800" dirty="0"/>
              <a:t>Type of Temporary Accommodation provided varied in the WMCA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CC78D6-A342-3BE3-4162-3618D5CA8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60297"/>
              </p:ext>
            </p:extLst>
          </p:nvPr>
        </p:nvGraphicFramePr>
        <p:xfrm>
          <a:off x="203199" y="1563689"/>
          <a:ext cx="6540402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95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564F1-BBF0-07F9-62D4-B9A641B797EF}"/>
              </a:ext>
            </a:extLst>
          </p:cNvPr>
          <p:cNvSpPr txBox="1"/>
          <p:nvPr/>
        </p:nvSpPr>
        <p:spPr>
          <a:xfrm>
            <a:off x="589262" y="1176331"/>
            <a:ext cx="105680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Statutory homelessness data is collected by all Local Authorities across England and reported to the Ministry of Housing, Communities and Local Government (MHCLG).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data provides critical information about homelessness in England and is published by MHCLG on a quarterly and annual basis.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data is often referred to as HCLIC data which stands for Homelessness Case Level Information Collection.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‘statutory homelessness’ refers to households that meet specific criteria under the Homelessness Reduction Act (HRA) 2017 and are therefore legally entitled to help from their Local Authority.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‘relief duty’ refers to households that are assessed as being homeless.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‘prevention duty’ refers to households that are assessed as being threatened with homelessness.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data collated enables us to monitor changes in the number and characteristics of households approaching their Local Authority as potentially homeless.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8DC09A-1872-D46A-A651-8477EF358DEC}"/>
              </a:ext>
            </a:extLst>
          </p:cNvPr>
          <p:cNvSpPr txBox="1">
            <a:spLocks/>
          </p:cNvSpPr>
          <p:nvPr/>
        </p:nvSpPr>
        <p:spPr>
          <a:xfrm>
            <a:off x="589262" y="324880"/>
            <a:ext cx="10665800" cy="851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EE76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/>
              <a:t>Statutory Homelessness data </a:t>
            </a:r>
          </a:p>
        </p:txBody>
      </p:sp>
    </p:spTree>
    <p:extLst>
      <p:ext uri="{BB962C8B-B14F-4D97-AF65-F5344CB8AC3E}">
        <p14:creationId xmlns:p14="http://schemas.microsoft.com/office/powerpoint/2010/main" val="378204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3712-19C7-E643-CDB8-725FF54A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411479"/>
            <a:ext cx="10617200" cy="2239330"/>
          </a:xfrm>
        </p:spPr>
        <p:txBody>
          <a:bodyPr/>
          <a:lstStyle/>
          <a:p>
            <a:r>
              <a:rPr lang="en-GB" dirty="0"/>
              <a:t>Headline figures </a:t>
            </a:r>
            <a:r>
              <a:rPr lang="en-GB" sz="1600" dirty="0"/>
              <a:t>(for the period October to December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AF9C-58D2-E175-29EA-89A47ABC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546224"/>
            <a:ext cx="10839704" cy="519290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The number of households owed a homelessness duty </a:t>
            </a:r>
            <a:r>
              <a:rPr lang="en-GB" sz="2300" b="1" dirty="0"/>
              <a:t>decreased</a:t>
            </a:r>
            <a:r>
              <a:rPr lang="en-GB" sz="2300" dirty="0"/>
              <a:t> across England, the (wider) West Midlands and the WMCA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The number of households in Temporary Accommodation increased across England and the (wider) West Midlands. Meanwhile the WMCA saw a very slight decrease.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Long periods of time spent in Temporary Accommodation by homeless households means we can expect a lag in the data. Whilst the number of households owed a homelessness duty may have decreased, there are still many households ‘stuck’ in Temporary Accommodation. </a:t>
            </a:r>
          </a:p>
          <a:p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Across England </a:t>
            </a:r>
            <a:r>
              <a:rPr lang="en-GB" sz="2300" b="1" dirty="0"/>
              <a:t>76,820 </a:t>
            </a:r>
            <a:r>
              <a:rPr lang="en-GB" sz="2300" dirty="0"/>
              <a:t>households were owed a homelessness duty and </a:t>
            </a:r>
            <a:r>
              <a:rPr lang="en-GB" sz="2300" b="1" dirty="0"/>
              <a:t>127,890</a:t>
            </a:r>
            <a:r>
              <a:rPr lang="en-GB" sz="2300" dirty="0"/>
              <a:t> households were living in Temporary Accommodation, including </a:t>
            </a:r>
            <a:r>
              <a:rPr lang="en-GB" sz="2300" b="1" dirty="0">
                <a:solidFill>
                  <a:schemeClr val="tx1"/>
                </a:solidFill>
              </a:rPr>
              <a:t>165,510 </a:t>
            </a:r>
            <a:r>
              <a:rPr lang="en-GB" sz="2300" dirty="0">
                <a:solidFill>
                  <a:schemeClr val="tx1"/>
                </a:solidFill>
              </a:rPr>
              <a:t>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In the (wider) West Midlands region </a:t>
            </a:r>
            <a:r>
              <a:rPr lang="en-GB" sz="2300" b="1" dirty="0"/>
              <a:t>7,350 </a:t>
            </a:r>
            <a:r>
              <a:rPr lang="en-GB" sz="2300" dirty="0"/>
              <a:t>households were assessed as being owed a homelessness duty and </a:t>
            </a:r>
            <a:r>
              <a:rPr lang="en-GB" sz="2300" b="1" dirty="0"/>
              <a:t>8,660</a:t>
            </a:r>
            <a:r>
              <a:rPr lang="en-GB" sz="2300" dirty="0"/>
              <a:t> households were living in Temporary Accommodation, including </a:t>
            </a:r>
            <a:r>
              <a:rPr lang="en-GB" sz="2300" b="1" dirty="0">
                <a:solidFill>
                  <a:schemeClr val="tx1"/>
                </a:solidFill>
              </a:rPr>
              <a:t>16,090 </a:t>
            </a:r>
            <a:r>
              <a:rPr lang="en-GB" sz="2300" dirty="0">
                <a:solidFill>
                  <a:schemeClr val="tx1"/>
                </a:solidFill>
              </a:rPr>
              <a:t>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In the WMCA area </a:t>
            </a:r>
            <a:r>
              <a:rPr lang="en-GB" sz="2300" b="1" dirty="0">
                <a:solidFill>
                  <a:schemeClr val="tx1"/>
                </a:solidFill>
              </a:rPr>
              <a:t>4,230 </a:t>
            </a:r>
            <a:r>
              <a:rPr lang="en-GB" sz="2300" dirty="0"/>
              <a:t>households were assessed as being owed a homelessness duty and </a:t>
            </a:r>
            <a:r>
              <a:rPr lang="en-GB" sz="2300" b="1" dirty="0"/>
              <a:t>7,450</a:t>
            </a:r>
            <a:r>
              <a:rPr lang="en-GB" sz="2300" dirty="0"/>
              <a:t> households were living in Temporary Accommodation at the end of December 2024, including </a:t>
            </a:r>
            <a:r>
              <a:rPr lang="en-GB" sz="2300" b="1" dirty="0">
                <a:solidFill>
                  <a:schemeClr val="tx1"/>
                </a:solidFill>
              </a:rPr>
              <a:t>14,976 </a:t>
            </a:r>
            <a:r>
              <a:rPr lang="en-GB" sz="2300" dirty="0">
                <a:solidFill>
                  <a:schemeClr val="tx1"/>
                </a:solidFill>
              </a:rPr>
              <a:t>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8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1498-060D-2FB4-EFFA-18C555E4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825E-1AC8-4203-FB53-7885A024E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75D163-5757-9EF4-3824-EBE9B8202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98724"/>
            <a:ext cx="11252808" cy="54498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Between October and December 2024 initial assessments were undertaken for 83,800 households, with </a:t>
            </a:r>
            <a:r>
              <a:rPr lang="en-GB" b="1" dirty="0"/>
              <a:t>76,820 (92%) of these assessed as being owed a </a:t>
            </a:r>
            <a:r>
              <a:rPr lang="en-GB" b="1" dirty="0">
                <a:solidFill>
                  <a:schemeClr val="tx1"/>
                </a:solidFill>
              </a:rPr>
              <a:t>duty</a:t>
            </a:r>
            <a:r>
              <a:rPr lang="en-GB" dirty="0">
                <a:solidFill>
                  <a:schemeClr val="tx1"/>
                </a:solidFill>
              </a:rPr>
              <a:t>. This represents a 5% decrease from 80,790 households assessed as being owed a duty in the same period the previous year and a 6% decrease from 81,370 households compared to the previous quarter (July - September 2024).</a:t>
            </a:r>
          </a:p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Across England </a:t>
            </a:r>
            <a:r>
              <a:rPr lang="en-GB" b="1" dirty="0">
                <a:solidFill>
                  <a:schemeClr val="tx1"/>
                </a:solidFill>
              </a:rPr>
              <a:t>1.77 households per 100,000 were assessed as being homeless or at risk of becoming homeless and owed a duty</a:t>
            </a:r>
            <a:r>
              <a:rPr lang="en-GB" dirty="0">
                <a:solidFill>
                  <a:schemeClr val="tx1"/>
                </a:solidFill>
              </a:rPr>
              <a:t>. A decrease from 1.91 in the same period the previous year, and lower than 1.86 in the last quarter (July - September 2024).</a:t>
            </a:r>
          </a:p>
          <a:p>
            <a:endParaRPr lang="en-GB" dirty="0"/>
          </a:p>
          <a:p>
            <a:r>
              <a:rPr lang="en-GB" dirty="0"/>
              <a:t>Households at risk of homelessness due to being served a </a:t>
            </a:r>
            <a:r>
              <a:rPr lang="en-GB" dirty="0">
                <a:solidFill>
                  <a:schemeClr val="tx1"/>
                </a:solidFill>
              </a:rPr>
              <a:t>Section 21 notice (known as a no-fault eviction) numbered 5,820. This represents a 1% decrease from 5,900 during the same period in 2023, and a 14% decrease from 6,800 when compared to the previous quarter </a:t>
            </a:r>
            <a:r>
              <a:rPr lang="en-GB" dirty="0"/>
              <a:t>(July - September 2024).</a:t>
            </a:r>
          </a:p>
          <a:p>
            <a:endParaRPr lang="en-GB" dirty="0"/>
          </a:p>
          <a:p>
            <a:r>
              <a:rPr lang="en-GB" dirty="0"/>
              <a:t>The most common reason for loss of last settled home for households owed a prevention duty, was that their private rented Assured Shorthold Tenancy (AST) had come to an end, this totalled 12,430 households (37% of households owed a prevention duty).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most common reason for loss of last settled home for households owed a relief duty was family or friends no longer able or willing to accommodate, totalling 12,340 households (29% of households owed a relief duty).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1ECDC-B0A8-47D9-17E8-5A1C0B92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755"/>
            <a:ext cx="10896600" cy="813816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ea typeface="Calibri" panose="020F0502020204030204" pitchFamily="34" charset="0"/>
              </a:rPr>
              <a:t>At a national level </a:t>
            </a:r>
            <a:br>
              <a:rPr lang="en-GB" sz="3100" dirty="0">
                <a:ea typeface="Calibri" panose="020F0502020204030204" pitchFamily="34" charset="0"/>
              </a:rPr>
            </a:br>
            <a:r>
              <a:rPr lang="en-GB" sz="3100" dirty="0">
                <a:ea typeface="Calibri" panose="020F0502020204030204" pitchFamily="34" charset="0"/>
              </a:rPr>
              <a:t>76,820 households were homeless or at risk of becoming homeless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41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51D68-8692-A538-C65E-21CA07BC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1634659"/>
            <a:ext cx="10520880" cy="4726951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Across England there were </a:t>
            </a:r>
            <a:r>
              <a:rPr lang="en-GB" sz="2400" b="1" dirty="0"/>
              <a:t>127,890 households </a:t>
            </a:r>
            <a:r>
              <a:rPr lang="en-GB" sz="2400" b="1" dirty="0">
                <a:solidFill>
                  <a:schemeClr val="tx1"/>
                </a:solidFill>
              </a:rPr>
              <a:t>living in Temporary Accommodation </a:t>
            </a:r>
            <a:r>
              <a:rPr lang="en-GB" sz="2400" dirty="0">
                <a:solidFill>
                  <a:schemeClr val="tx1"/>
                </a:solidFill>
              </a:rPr>
              <a:t>at the end of December 2024, representing a rise of 14% from 112,610 for the same period in 2023; and a 1% increase from 126,040 when compared to the previous quarter (July - September 2024).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This equates to a rate of </a:t>
            </a:r>
            <a:r>
              <a:rPr lang="en-GB" sz="2400" b="1" dirty="0">
                <a:solidFill>
                  <a:schemeClr val="tx1"/>
                </a:solidFill>
              </a:rPr>
              <a:t>5.28</a:t>
            </a:r>
            <a:r>
              <a:rPr lang="en-GB" sz="2400" b="1" dirty="0"/>
              <a:t> households per 100,000</a:t>
            </a:r>
            <a:r>
              <a:rPr lang="en-GB" sz="2400" dirty="0"/>
              <a:t>,</a:t>
            </a:r>
            <a:r>
              <a:rPr lang="en-GB" sz="2400" dirty="0">
                <a:solidFill>
                  <a:schemeClr val="tx1"/>
                </a:solidFill>
              </a:rPr>
              <a:t> increasing </a:t>
            </a:r>
            <a:r>
              <a:rPr lang="en-GB" sz="2400" dirty="0"/>
              <a:t>from 4.70 for the same time period in 2023 and a rise from 5.21 in the last quarter (July -September 2024).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81,060 households living in Temporary Accommodation had children, representing a 14% increase from 71,270 the previous year; and a 1% increase from 80,530 households in the last quarter (July - September 2024).</a:t>
            </a:r>
          </a:p>
          <a:p>
            <a:endParaRPr lang="en-GB" sz="2400" dirty="0"/>
          </a:p>
          <a:p>
            <a:r>
              <a:rPr lang="en-GB" sz="2400" dirty="0"/>
              <a:t>The total </a:t>
            </a:r>
            <a:r>
              <a:rPr lang="en-GB" sz="2400" dirty="0">
                <a:solidFill>
                  <a:schemeClr val="tx1"/>
                </a:solidFill>
              </a:rPr>
              <a:t>number of </a:t>
            </a:r>
            <a:r>
              <a:rPr lang="en-GB" sz="2400" b="1" dirty="0">
                <a:solidFill>
                  <a:schemeClr val="tx1"/>
                </a:solidFill>
              </a:rPr>
              <a:t>children living in Temporary Accommodation was 165,510, </a:t>
            </a:r>
            <a:r>
              <a:rPr lang="en-GB" sz="2400" dirty="0">
                <a:solidFill>
                  <a:schemeClr val="tx1"/>
                </a:solidFill>
              </a:rPr>
              <a:t>this represents a 14% increase from 145,780 in the same time period last year; and a 1% increase from 164,040 when </a:t>
            </a:r>
            <a:r>
              <a:rPr lang="en-GB" sz="2400" dirty="0"/>
              <a:t>compared to the previous quarter (July - September 2024).</a:t>
            </a:r>
          </a:p>
          <a:p>
            <a:pPr marL="0" indent="0">
              <a:buNone/>
            </a:pPr>
            <a:endParaRPr lang="en-GB" sz="2400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0A585-CB69-DC39-CF78-B55B25E4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73152"/>
            <a:ext cx="10768584" cy="156150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At a national level </a:t>
            </a:r>
            <a:br>
              <a:rPr lang="en-GB" sz="2800" dirty="0"/>
            </a:br>
            <a:r>
              <a:rPr lang="en-GB" sz="2800" dirty="0"/>
              <a:t>127,890 households were in Temporary Accommodation</a:t>
            </a:r>
          </a:p>
        </p:txBody>
      </p:sp>
    </p:spTree>
    <p:extLst>
      <p:ext uri="{BB962C8B-B14F-4D97-AF65-F5344CB8AC3E}">
        <p14:creationId xmlns:p14="http://schemas.microsoft.com/office/powerpoint/2010/main" val="261735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1498-060D-2FB4-EFFA-18C555E4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825E-1AC8-4203-FB53-7885A024E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4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62019-22B3-7641-07CF-B8D49D30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4" y="61118"/>
            <a:ext cx="11747102" cy="1325563"/>
          </a:xfrm>
        </p:spPr>
        <p:txBody>
          <a:bodyPr>
            <a:noAutofit/>
          </a:bodyPr>
          <a:lstStyle/>
          <a:p>
            <a:br>
              <a:rPr lang="en-GB" sz="2400" dirty="0"/>
            </a:br>
            <a:r>
              <a:rPr lang="en-GB" sz="2800" dirty="0">
                <a:solidFill>
                  <a:schemeClr val="tx1"/>
                </a:solidFill>
              </a:rPr>
              <a:t>At a wider West Midlands regional level </a:t>
            </a:r>
            <a:br>
              <a:rPr lang="en-GB" sz="2800" dirty="0"/>
            </a:br>
            <a:r>
              <a:rPr lang="en-GB" sz="2800" dirty="0"/>
              <a:t>7,350 households were homeless </a:t>
            </a:r>
            <a:r>
              <a:rPr lang="en-GB" sz="2800" dirty="0">
                <a:ea typeface="Calibri" panose="020F0502020204030204" pitchFamily="34" charset="0"/>
              </a:rPr>
              <a:t>or at risk of becoming homeless</a:t>
            </a:r>
            <a:endParaRPr lang="en-GB" sz="28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18ED033-2C9C-DFF5-9E80-453978451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0720" y="1450309"/>
            <a:ext cx="6163056" cy="53465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At a regional level: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7,350 households were assessed as owed a duty </a:t>
            </a:r>
            <a:r>
              <a:rPr lang="en-GB" dirty="0"/>
              <a:t>across the (wider) West Midlands region, representing a 6% decrease from 7,800 the same time period in 2023 and a 7% decrease from 7,940 households in the last quarter (July-September 2024).</a:t>
            </a:r>
          </a:p>
          <a:p>
            <a:endParaRPr lang="en-GB" dirty="0"/>
          </a:p>
          <a:p>
            <a:r>
              <a:rPr lang="en-GB" dirty="0"/>
              <a:t>The (wider) West Midlands region has the </a:t>
            </a:r>
            <a:r>
              <a:rPr lang="en-GB" b="1" dirty="0"/>
              <a:t>fourth highest number of households assessed as being owed a homelessness duty per 100,000</a:t>
            </a:r>
            <a:r>
              <a:rPr lang="en-GB" dirty="0"/>
              <a:t>, at 1.85, which is higher than the national figure of 1.77.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(wider) West Midlands region is also the third</a:t>
            </a:r>
            <a:r>
              <a:rPr lang="en-GB" b="1" dirty="0"/>
              <a:t> highest region for the number of households in Temporary Accommodation per 100,000, at 3.44</a:t>
            </a:r>
            <a:r>
              <a:rPr lang="en-GB" dirty="0"/>
              <a:t>, an increase from 2.96 for the same period the previous year. However, it is </a:t>
            </a:r>
            <a:r>
              <a:rPr lang="en-GB" dirty="0">
                <a:solidFill>
                  <a:schemeClr val="tx1"/>
                </a:solidFill>
              </a:rPr>
              <a:t>lower than </a:t>
            </a:r>
            <a:r>
              <a:rPr lang="en-GB" dirty="0"/>
              <a:t>the national figure of 5.28. </a:t>
            </a:r>
          </a:p>
          <a:p>
            <a:endParaRPr lang="en-GB" dirty="0"/>
          </a:p>
          <a:p>
            <a:r>
              <a:rPr lang="en-GB" dirty="0"/>
              <a:t>The (wider) West Midlands had </a:t>
            </a:r>
            <a:r>
              <a:rPr lang="en-GB" b="1" dirty="0"/>
              <a:t>16,090 children living in Temporary </a:t>
            </a:r>
            <a:r>
              <a:rPr lang="en-GB" b="1" dirty="0">
                <a:solidFill>
                  <a:schemeClr val="tx1"/>
                </a:solidFill>
              </a:rPr>
              <a:t>Accommodation </a:t>
            </a:r>
            <a:r>
              <a:rPr lang="en-GB" dirty="0">
                <a:solidFill>
                  <a:schemeClr val="tx1"/>
                </a:solidFill>
              </a:rPr>
              <a:t>at the end of the quarter. The third highest regionally, after London (93,890) and the South East (17,980). </a:t>
            </a:r>
            <a:r>
              <a:rPr lang="en-GB" dirty="0"/>
              <a:t>This is a 21% rise from 13,310 children living in Temporary Accommodation in the (wider) West Midlands region this time last year.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966809-06F9-677A-36D9-5E94BFFA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598977"/>
              </p:ext>
            </p:extLst>
          </p:nvPr>
        </p:nvGraphicFramePr>
        <p:xfrm>
          <a:off x="87750" y="1780674"/>
          <a:ext cx="5672970" cy="397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3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1498-060D-2FB4-EFFA-18C555E4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WMCA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825E-1AC8-4203-FB53-7885A024E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61606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93925ABA2E84FA26E85E0EC45ED61" ma:contentTypeVersion="14" ma:contentTypeDescription="Create a new document." ma:contentTypeScope="" ma:versionID="9af10030cd2afa14799d6f35b10da1fe">
  <xsd:schema xmlns:xsd="http://www.w3.org/2001/XMLSchema" xmlns:xs="http://www.w3.org/2001/XMLSchema" xmlns:p="http://schemas.microsoft.com/office/2006/metadata/properties" xmlns:ns3="33502d0b-d969-4860-ab45-48a1c4a64ddd" xmlns:ns4="19d556dc-9082-4c4a-8459-7d0fdd5947e2" targetNamespace="http://schemas.microsoft.com/office/2006/metadata/properties" ma:root="true" ma:fieldsID="790b99c9faefb4dc823d3f50bb7c4902" ns3:_="" ns4:_="">
    <xsd:import namespace="33502d0b-d969-4860-ab45-48a1c4a64ddd"/>
    <xsd:import namespace="19d556dc-9082-4c4a-8459-7d0fdd5947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02d0b-d969-4860-ab45-48a1c4a64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556dc-9082-4c4a-8459-7d0fdd594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502d0b-d969-4860-ab45-48a1c4a64ddd" xsi:nil="true"/>
  </documentManagement>
</p:properties>
</file>

<file path=customXml/itemProps1.xml><?xml version="1.0" encoding="utf-8"?>
<ds:datastoreItem xmlns:ds="http://schemas.openxmlformats.org/officeDocument/2006/customXml" ds:itemID="{B8546BC3-2A3D-4105-809C-1B05BA838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7E1AE-E5D7-4EBF-B685-6F35C8C03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502d0b-d969-4860-ab45-48a1c4a64ddd"/>
    <ds:schemaRef ds:uri="19d556dc-9082-4c4a-8459-7d0fdd594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E3C34E-CFDC-489F-8D49-EF433538A2A1}">
  <ds:schemaRefs>
    <ds:schemaRef ds:uri="33502d0b-d969-4860-ab45-48a1c4a64ddd"/>
    <ds:schemaRef ds:uri="19d556dc-9082-4c4a-8459-7d0fdd5947e2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62152</TotalTime>
  <Words>1962</Words>
  <Application>Microsoft Office PowerPoint</Application>
  <PresentationFormat>Widescreen</PresentationFormat>
  <Paragraphs>181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Circular Std</vt:lpstr>
      <vt:lpstr>Circular Std Book</vt:lpstr>
      <vt:lpstr>7_Office Theme</vt:lpstr>
      <vt:lpstr>Quarterly Statutory Homelessness Statistics   October – December 2024  </vt:lpstr>
      <vt:lpstr>PowerPoint Presentation</vt:lpstr>
      <vt:lpstr>Headline figures (for the period October to December 2024)</vt:lpstr>
      <vt:lpstr>National picture</vt:lpstr>
      <vt:lpstr>At a national level  76,820 households were homeless or at risk of becoming homeless </vt:lpstr>
      <vt:lpstr>At a national level  127,890 households were in Temporary Accommodation</vt:lpstr>
      <vt:lpstr>Regional picture</vt:lpstr>
      <vt:lpstr> At a wider West Midlands regional level  7,350 households were homeless or at risk of becoming homeless</vt:lpstr>
      <vt:lpstr>WMCA picture</vt:lpstr>
      <vt:lpstr>WMCA level 4,230 households were homeless or at risk of becoming homeless  </vt:lpstr>
      <vt:lpstr>WMCA level End of AST and family and friends not able to accommodate were top reasons for homelessness in the WMCA </vt:lpstr>
      <vt:lpstr>WMCA level 7,450 households living in Temporary Accommodation</vt:lpstr>
      <vt:lpstr>WMCA level  Type of Temporary Accommodation provided varied in the WMCA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WMCA Homelessness Taskforce Steering Group   Thursday 19th May 2022</dc:title>
  <dc:creator>Neelam Sunder (She/Her)</dc:creator>
  <cp:lastModifiedBy>Victoria Tidy</cp:lastModifiedBy>
  <cp:revision>113</cp:revision>
  <dcterms:created xsi:type="dcterms:W3CDTF">2022-05-18T11:30:03Z</dcterms:created>
  <dcterms:modified xsi:type="dcterms:W3CDTF">2025-05-30T13:32:47Z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0x01010001E93925ABA2E84FA26E85E0EC45ED61</vt:lpwstr>
  </property>
</Properties>
</file>