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1"/>
  </p:notesMasterIdLst>
  <p:sldIdLst>
    <p:sldId id="257" r:id="rId3"/>
    <p:sldId id="2147471402" r:id="rId4"/>
    <p:sldId id="2147471432" r:id="rId5"/>
    <p:sldId id="2147471433" r:id="rId6"/>
    <p:sldId id="2147471434" r:id="rId7"/>
    <p:sldId id="2147471435" r:id="rId8"/>
    <p:sldId id="2147471371" r:id="rId9"/>
    <p:sldId id="2147471430" r:id="rId10"/>
    <p:sldId id="348" r:id="rId11"/>
    <p:sldId id="2147471398" r:id="rId12"/>
    <p:sldId id="2147471373" r:id="rId13"/>
    <p:sldId id="2147471365" r:id="rId14"/>
    <p:sldId id="2147471436" r:id="rId15"/>
    <p:sldId id="2147471384" r:id="rId16"/>
    <p:sldId id="2147471438" r:id="rId17"/>
    <p:sldId id="2147471396" r:id="rId18"/>
    <p:sldId id="2147471437" r:id="rId19"/>
    <p:sldId id="21474713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4253" autoAdjust="0"/>
  </p:normalViewPr>
  <p:slideViewPr>
    <p:cSldViewPr snapToGrid="0">
      <p:cViewPr varScale="1">
        <p:scale>
          <a:sx n="96" d="100"/>
          <a:sy n="96"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Stephens" userId="34b80714-9f7a-4a7e-84ac-a3aa324ab079" providerId="ADAL" clId="{A2787613-4030-44D3-97A5-3945D4B5782B}"/>
    <pc:docChg chg="modSld">
      <pc:chgData name="Lisa Stephens" userId="34b80714-9f7a-4a7e-84ac-a3aa324ab079" providerId="ADAL" clId="{A2787613-4030-44D3-97A5-3945D4B5782B}" dt="2024-02-21T12:45:30.453" v="5" actId="6549"/>
      <pc:docMkLst>
        <pc:docMk/>
      </pc:docMkLst>
      <pc:sldChg chg="modNotesTx">
        <pc:chgData name="Lisa Stephens" userId="34b80714-9f7a-4a7e-84ac-a3aa324ab079" providerId="ADAL" clId="{A2787613-4030-44D3-97A5-3945D4B5782B}" dt="2024-02-21T12:44:55.182" v="4" actId="6549"/>
        <pc:sldMkLst>
          <pc:docMk/>
          <pc:sldMk cId="1638633099" sldId="2147471373"/>
        </pc:sldMkLst>
      </pc:sldChg>
      <pc:sldChg chg="modNotesTx">
        <pc:chgData name="Lisa Stephens" userId="34b80714-9f7a-4a7e-84ac-a3aa324ab079" providerId="ADAL" clId="{A2787613-4030-44D3-97A5-3945D4B5782B}" dt="2024-02-21T12:45:30.453" v="5" actId="6549"/>
        <pc:sldMkLst>
          <pc:docMk/>
          <pc:sldMk cId="2427645840" sldId="2147471396"/>
        </pc:sldMkLst>
      </pc:sldChg>
      <pc:sldChg chg="modNotesTx">
        <pc:chgData name="Lisa Stephens" userId="34b80714-9f7a-4a7e-84ac-a3aa324ab079" providerId="ADAL" clId="{A2787613-4030-44D3-97A5-3945D4B5782B}" dt="2024-02-21T12:44:24.709" v="0" actId="6549"/>
        <pc:sldMkLst>
          <pc:docMk/>
          <pc:sldMk cId="3953114462" sldId="2147471402"/>
        </pc:sldMkLst>
      </pc:sldChg>
      <pc:sldChg chg="modNotesTx">
        <pc:chgData name="Lisa Stephens" userId="34b80714-9f7a-4a7e-84ac-a3aa324ab079" providerId="ADAL" clId="{A2787613-4030-44D3-97A5-3945D4B5782B}" dt="2024-02-21T12:44:34.469" v="1" actId="6549"/>
        <pc:sldMkLst>
          <pc:docMk/>
          <pc:sldMk cId="1786045465" sldId="2147471432"/>
        </pc:sldMkLst>
      </pc:sldChg>
      <pc:sldChg chg="modNotesTx">
        <pc:chgData name="Lisa Stephens" userId="34b80714-9f7a-4a7e-84ac-a3aa324ab079" providerId="ADAL" clId="{A2787613-4030-44D3-97A5-3945D4B5782B}" dt="2024-02-21T12:44:40.776" v="2" actId="6549"/>
        <pc:sldMkLst>
          <pc:docMk/>
          <pc:sldMk cId="1166374603" sldId="2147471434"/>
        </pc:sldMkLst>
      </pc:sldChg>
      <pc:sldChg chg="modNotesTx">
        <pc:chgData name="Lisa Stephens" userId="34b80714-9f7a-4a7e-84ac-a3aa324ab079" providerId="ADAL" clId="{A2787613-4030-44D3-97A5-3945D4B5782B}" dt="2024-02-21T12:44:46.605" v="3" actId="6549"/>
        <pc:sldMkLst>
          <pc:docMk/>
          <pc:sldMk cId="3689182120" sldId="2147471435"/>
        </pc:sldMkLst>
      </pc:sldChg>
    </pc:docChg>
  </pc:docChgLst>
  <pc:docChgLst>
    <pc:chgData name="Lisa Stephens" userId="34b80714-9f7a-4a7e-84ac-a3aa324ab079" providerId="ADAL" clId="{0DDC9525-60F6-4ECD-8156-FC03FEA2D881}"/>
    <pc:docChg chg="custSel modSld">
      <pc:chgData name="Lisa Stephens" userId="34b80714-9f7a-4a7e-84ac-a3aa324ab079" providerId="ADAL" clId="{0DDC9525-60F6-4ECD-8156-FC03FEA2D881}" dt="2024-01-18T13:56:44.108" v="37" actId="6549"/>
      <pc:docMkLst>
        <pc:docMk/>
      </pc:docMkLst>
      <pc:sldChg chg="modNotesTx">
        <pc:chgData name="Lisa Stephens" userId="34b80714-9f7a-4a7e-84ac-a3aa324ab079" providerId="ADAL" clId="{0DDC9525-60F6-4ECD-8156-FC03FEA2D881}" dt="2024-01-18T13:55:00.693" v="29" actId="20577"/>
        <pc:sldMkLst>
          <pc:docMk/>
          <pc:sldMk cId="1788412426" sldId="2147471365"/>
        </pc:sldMkLst>
      </pc:sldChg>
      <pc:sldChg chg="modNotesTx">
        <pc:chgData name="Lisa Stephens" userId="34b80714-9f7a-4a7e-84ac-a3aa324ab079" providerId="ADAL" clId="{0DDC9525-60F6-4ECD-8156-FC03FEA2D881}" dt="2024-01-18T13:56:44.108" v="37" actId="6549"/>
        <pc:sldMkLst>
          <pc:docMk/>
          <pc:sldMk cId="3953114462" sldId="2147471402"/>
        </pc:sldMkLst>
      </pc:sldChg>
      <pc:sldChg chg="modNotesTx">
        <pc:chgData name="Lisa Stephens" userId="34b80714-9f7a-4a7e-84ac-a3aa324ab079" providerId="ADAL" clId="{0DDC9525-60F6-4ECD-8156-FC03FEA2D881}" dt="2024-01-18T13:53:26.316" v="0"/>
        <pc:sldMkLst>
          <pc:docMk/>
          <pc:sldMk cId="1786045465" sldId="2147471432"/>
        </pc:sldMkLst>
      </pc:sldChg>
      <pc:sldChg chg="modNotesTx">
        <pc:chgData name="Lisa Stephens" userId="34b80714-9f7a-4a7e-84ac-a3aa324ab079" providerId="ADAL" clId="{0DDC9525-60F6-4ECD-8156-FC03FEA2D881}" dt="2024-01-18T13:53:42.938" v="1" actId="6549"/>
        <pc:sldMkLst>
          <pc:docMk/>
          <pc:sldMk cId="1494463137" sldId="2147471433"/>
        </pc:sldMkLst>
      </pc:sldChg>
      <pc:sldChg chg="modNotesTx">
        <pc:chgData name="Lisa Stephens" userId="34b80714-9f7a-4a7e-84ac-a3aa324ab079" providerId="ADAL" clId="{0DDC9525-60F6-4ECD-8156-FC03FEA2D881}" dt="2024-01-18T13:53:57.570" v="3"/>
        <pc:sldMkLst>
          <pc:docMk/>
          <pc:sldMk cId="1166374603" sldId="2147471434"/>
        </pc:sldMkLst>
      </pc:sldChg>
      <pc:sldChg chg="modNotesTx">
        <pc:chgData name="Lisa Stephens" userId="34b80714-9f7a-4a7e-84ac-a3aa324ab079" providerId="ADAL" clId="{0DDC9525-60F6-4ECD-8156-FC03FEA2D881}" dt="2024-01-18T13:54:15.611" v="5"/>
        <pc:sldMkLst>
          <pc:docMk/>
          <pc:sldMk cId="3689182120" sldId="2147471435"/>
        </pc:sldMkLst>
      </pc:sldChg>
      <pc:sldChg chg="modNotesTx">
        <pc:chgData name="Lisa Stephens" userId="34b80714-9f7a-4a7e-84ac-a3aa324ab079" providerId="ADAL" clId="{0DDC9525-60F6-4ECD-8156-FC03FEA2D881}" dt="2024-01-18T13:55:17.821" v="30"/>
        <pc:sldMkLst>
          <pc:docMk/>
          <pc:sldMk cId="2031093255" sldId="21474714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801F2-042F-4FD7-A6B3-054B91038B9C}"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1BBBD-0F42-44C6-8D87-C070916A995F}" type="slidenum">
              <a:rPr lang="en-GB" smtClean="0"/>
              <a:t>‹#›</a:t>
            </a:fld>
            <a:endParaRPr lang="en-GB"/>
          </a:p>
        </p:txBody>
      </p:sp>
    </p:spTree>
    <p:extLst>
      <p:ext uri="{BB962C8B-B14F-4D97-AF65-F5344CB8AC3E}">
        <p14:creationId xmlns:p14="http://schemas.microsoft.com/office/powerpoint/2010/main" val="291378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2</a:t>
            </a:fld>
            <a:endParaRPr lang="en-GB"/>
          </a:p>
        </p:txBody>
      </p:sp>
    </p:spTree>
    <p:extLst>
      <p:ext uri="{BB962C8B-B14F-4D97-AF65-F5344CB8AC3E}">
        <p14:creationId xmlns:p14="http://schemas.microsoft.com/office/powerpoint/2010/main" val="56236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16</a:t>
            </a:fld>
            <a:endParaRPr lang="en-GB"/>
          </a:p>
        </p:txBody>
      </p:sp>
    </p:spTree>
    <p:extLst>
      <p:ext uri="{BB962C8B-B14F-4D97-AF65-F5344CB8AC3E}">
        <p14:creationId xmlns:p14="http://schemas.microsoft.com/office/powerpoint/2010/main" val="51820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400"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3</a:t>
            </a:fld>
            <a:endParaRPr lang="en-GB"/>
          </a:p>
        </p:txBody>
      </p:sp>
    </p:spTree>
    <p:extLst>
      <p:ext uri="{BB962C8B-B14F-4D97-AF65-F5344CB8AC3E}">
        <p14:creationId xmlns:p14="http://schemas.microsoft.com/office/powerpoint/2010/main" val="181777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4</a:t>
            </a:fld>
            <a:endParaRPr lang="en-GB"/>
          </a:p>
        </p:txBody>
      </p:sp>
    </p:spTree>
    <p:extLst>
      <p:ext uri="{BB962C8B-B14F-4D97-AF65-F5344CB8AC3E}">
        <p14:creationId xmlns:p14="http://schemas.microsoft.com/office/powerpoint/2010/main" val="306392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5</a:t>
            </a:fld>
            <a:endParaRPr lang="en-GB"/>
          </a:p>
        </p:txBody>
      </p:sp>
    </p:spTree>
    <p:extLst>
      <p:ext uri="{BB962C8B-B14F-4D97-AF65-F5344CB8AC3E}">
        <p14:creationId xmlns:p14="http://schemas.microsoft.com/office/powerpoint/2010/main" val="139351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6</a:t>
            </a:fld>
            <a:endParaRPr lang="en-GB"/>
          </a:p>
        </p:txBody>
      </p:sp>
    </p:spTree>
    <p:extLst>
      <p:ext uri="{BB962C8B-B14F-4D97-AF65-F5344CB8AC3E}">
        <p14:creationId xmlns:p14="http://schemas.microsoft.com/office/powerpoint/2010/main" val="190888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779252" rtl="0" eaLnBrk="1" fontAlgn="auto" latinLnBrk="0" hangingPunct="1">
              <a:lnSpc>
                <a:spcPct val="100000"/>
              </a:lnSpc>
              <a:spcBef>
                <a:spcPts val="0"/>
              </a:spcBef>
              <a:spcAft>
                <a:spcPts val="0"/>
              </a:spcAft>
              <a:buClrTx/>
              <a:buSzTx/>
              <a:buFontTx/>
              <a:buNone/>
              <a:tabLst/>
              <a:defRPr/>
            </a:pPr>
            <a:fld id="{606BD850-0564-4E4B-BE85-B7205CE7C8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79252"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33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11</a:t>
            </a:fld>
            <a:endParaRPr lang="en-GB"/>
          </a:p>
        </p:txBody>
      </p:sp>
    </p:spTree>
    <p:extLst>
      <p:ext uri="{BB962C8B-B14F-4D97-AF65-F5344CB8AC3E}">
        <p14:creationId xmlns:p14="http://schemas.microsoft.com/office/powerpoint/2010/main" val="322064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Example of the message </a:t>
            </a:r>
            <a:endParaRPr lang="en-GB" dirty="0"/>
          </a:p>
        </p:txBody>
      </p:sp>
      <p:sp>
        <p:nvSpPr>
          <p:cNvPr id="4" name="Slide Number Placeholder 3"/>
          <p:cNvSpPr>
            <a:spLocks noGrp="1"/>
          </p:cNvSpPr>
          <p:nvPr>
            <p:ph type="sldNum" sz="quarter" idx="5"/>
          </p:nvPr>
        </p:nvSpPr>
        <p:spPr/>
        <p:txBody>
          <a:bodyPr/>
          <a:lstStyle/>
          <a:p>
            <a:pPr>
              <a:defRPr/>
            </a:pPr>
            <a:fld id="{6F3E6846-6991-41D8-BF11-F5AA3A46A693}" type="slidenum">
              <a:rPr lang="en-GB" smtClean="0"/>
              <a:pPr>
                <a:defRPr/>
              </a:pPr>
              <a:t>12</a:t>
            </a:fld>
            <a:endParaRPr lang="en-GB"/>
          </a:p>
        </p:txBody>
      </p:sp>
    </p:spTree>
    <p:extLst>
      <p:ext uri="{BB962C8B-B14F-4D97-AF65-F5344CB8AC3E}">
        <p14:creationId xmlns:p14="http://schemas.microsoft.com/office/powerpoint/2010/main" val="42383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17 of the 39 individuals were registered as disabled but not known to (nor currently in need of) adult social care. Supporting these 17 individuals to remain financially resilient and outside of statutory adult social care services is a cost avoidance of £1.32m per annum (the average cost of disability support in care settings is £1,500 to the council). The value of early intervention to the wider public service system would be much greater.</a:t>
            </a:r>
            <a:endParaRPr lang="en-GB" dirty="0"/>
          </a:p>
          <a:p>
            <a:endParaRPr lang="en-GB" dirty="0"/>
          </a:p>
        </p:txBody>
      </p:sp>
      <p:sp>
        <p:nvSpPr>
          <p:cNvPr id="4" name="Slide Number Placeholder 3"/>
          <p:cNvSpPr>
            <a:spLocks noGrp="1"/>
          </p:cNvSpPr>
          <p:nvPr>
            <p:ph type="sldNum" sz="quarter" idx="5"/>
          </p:nvPr>
        </p:nvSpPr>
        <p:spPr/>
        <p:txBody>
          <a:bodyPr/>
          <a:lstStyle/>
          <a:p>
            <a:fld id="{8441BBBD-0F42-44C6-8D87-C070916A995F}" type="slidenum">
              <a:rPr lang="en-GB" smtClean="0"/>
              <a:t>15</a:t>
            </a:fld>
            <a:endParaRPr lang="en-GB"/>
          </a:p>
        </p:txBody>
      </p:sp>
    </p:spTree>
    <p:extLst>
      <p:ext uri="{BB962C8B-B14F-4D97-AF65-F5344CB8AC3E}">
        <p14:creationId xmlns:p14="http://schemas.microsoft.com/office/powerpoint/2010/main" val="2210037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08" y="1"/>
            <a:ext cx="12188385" cy="6857999"/>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9746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Tree>
    <p:extLst>
      <p:ext uri="{BB962C8B-B14F-4D97-AF65-F5344CB8AC3E}">
        <p14:creationId xmlns:p14="http://schemas.microsoft.com/office/powerpoint/2010/main" val="268888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Tree>
    <p:extLst>
      <p:ext uri="{BB962C8B-B14F-4D97-AF65-F5344CB8AC3E}">
        <p14:creationId xmlns:p14="http://schemas.microsoft.com/office/powerpoint/2010/main" val="309554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Tree>
    <p:extLst>
      <p:ext uri="{BB962C8B-B14F-4D97-AF65-F5344CB8AC3E}">
        <p14:creationId xmlns:p14="http://schemas.microsoft.com/office/powerpoint/2010/main" val="327867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214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Tree>
    <p:extLst>
      <p:ext uri="{BB962C8B-B14F-4D97-AF65-F5344CB8AC3E}">
        <p14:creationId xmlns:p14="http://schemas.microsoft.com/office/powerpoint/2010/main" val="320488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Tree>
    <p:extLst>
      <p:ext uri="{BB962C8B-B14F-4D97-AF65-F5344CB8AC3E}">
        <p14:creationId xmlns:p14="http://schemas.microsoft.com/office/powerpoint/2010/main" val="13480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Tree>
    <p:extLst>
      <p:ext uri="{BB962C8B-B14F-4D97-AF65-F5344CB8AC3E}">
        <p14:creationId xmlns:p14="http://schemas.microsoft.com/office/powerpoint/2010/main" val="300616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815414" y="1316765"/>
            <a:ext cx="3648405" cy="2688299"/>
          </a:xfrm>
          <a:prstGeom prst="rect">
            <a:avLst/>
          </a:prstGeom>
        </p:spPr>
      </p:pic>
    </p:spTree>
    <p:extLst>
      <p:ext uri="{BB962C8B-B14F-4D97-AF65-F5344CB8AC3E}">
        <p14:creationId xmlns:p14="http://schemas.microsoft.com/office/powerpoint/2010/main" val="18161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08" y="0"/>
            <a:ext cx="12188385" cy="6857997"/>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solidFill>
                  <a:schemeClr val="bg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bg1"/>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10023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08" y="0"/>
            <a:ext cx="12188385" cy="6857997"/>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2546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2813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29487" y="9721"/>
            <a:ext cx="12184776" cy="6855967"/>
          </a:xfrm>
          <a:prstGeom prst="rect">
            <a:avLst/>
          </a:prstGeom>
        </p:spPr>
      </p:pic>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3311691" y="6309320"/>
            <a:ext cx="1056117" cy="365125"/>
          </a:xfrm>
          <a:prstGeom prst="rect">
            <a:avLst/>
          </a:prstGeom>
        </p:spPr>
        <p:txBody>
          <a:bodyPr vert="horz" lIns="103900" tIns="51951" rIns="103900" bIns="51951"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sz="1200" dirty="0">
                <a:solidFill>
                  <a:schemeClr val="tx1">
                    <a:lumMod val="85000"/>
                    <a:lumOff val="15000"/>
                  </a:schemeClr>
                </a:solidFill>
              </a:rPr>
              <a:t>PAGE </a:t>
            </a:r>
            <a:fld id="{45A89BE1-5792-4ACB-BF4C-7FAB88C6C5B7}" type="slidenum">
              <a:rPr lang="en-GB" sz="1200" smtClean="0">
                <a:solidFill>
                  <a:schemeClr val="tx1">
                    <a:lumMod val="85000"/>
                    <a:lumOff val="15000"/>
                  </a:schemeClr>
                </a:solidFill>
              </a:rPr>
              <a:pPr/>
              <a:t>‹#›</a:t>
            </a:fld>
            <a:endParaRPr lang="en-GB" sz="1200" dirty="0">
              <a:solidFill>
                <a:schemeClr val="tx1">
                  <a:lumMod val="85000"/>
                  <a:lumOff val="15000"/>
                </a:schemeClr>
              </a:solidFill>
            </a:endParaRPr>
          </a:p>
        </p:txBody>
      </p:sp>
      <p:sp>
        <p:nvSpPr>
          <p:cNvPr id="6" name="TextBox 5">
            <a:extLst>
              <a:ext uri="{FF2B5EF4-FFF2-40B4-BE49-F238E27FC236}">
                <a16:creationId xmlns:a16="http://schemas.microsoft.com/office/drawing/2014/main" id="{44F30CF3-09A5-39DE-41EA-A7BC0668BE85}"/>
              </a:ext>
            </a:extLst>
          </p:cNvPr>
          <p:cNvSpPr txBox="1"/>
          <p:nvPr userDrawn="1">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190027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805" y="1015"/>
            <a:ext cx="12184775" cy="6855967"/>
          </a:xfrm>
          <a:prstGeom prst="rect">
            <a:avLst/>
          </a:prstGeom>
        </p:spPr>
      </p:pic>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3311691" y="6309320"/>
            <a:ext cx="1056117" cy="365125"/>
          </a:xfrm>
          <a:prstGeom prst="rect">
            <a:avLst/>
          </a:prstGeom>
        </p:spPr>
        <p:txBody>
          <a:bodyPr vert="horz" lIns="103900" tIns="51951" rIns="103900" bIns="51951"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10389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12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1038977"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
        <p:nvSpPr>
          <p:cNvPr id="6" name="TextBox 5">
            <a:extLst>
              <a:ext uri="{FF2B5EF4-FFF2-40B4-BE49-F238E27FC236}">
                <a16:creationId xmlns:a16="http://schemas.microsoft.com/office/drawing/2014/main" id="{0B969AD2-0F03-E220-5D45-20DF55CFBBA6}"/>
              </a:ext>
            </a:extLst>
          </p:cNvPr>
          <p:cNvSpPr txBox="1"/>
          <p:nvPr userDrawn="1">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0480661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rmingham.gov.uk/cost-of-livin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406" y="1427133"/>
            <a:ext cx="10560822" cy="1470025"/>
          </a:xfrm>
        </p:spPr>
        <p:txBody>
          <a:bodyPr>
            <a:normAutofit/>
          </a:bodyPr>
          <a:lstStyle/>
          <a:p>
            <a:pPr algn="ctr" defTabSz="844164" fontAlgn="auto">
              <a:spcAft>
                <a:spcPts val="0"/>
              </a:spcAft>
            </a:pPr>
            <a:r>
              <a:rPr lang="en-GB" sz="3600" dirty="0">
                <a:latin typeface="Arial Nova"/>
              </a:rPr>
              <a:t>Using behavioural science to nudge residents to access income support</a:t>
            </a:r>
          </a:p>
        </p:txBody>
      </p:sp>
      <p:sp>
        <p:nvSpPr>
          <p:cNvPr id="3" name="Subtitle 2"/>
          <p:cNvSpPr>
            <a:spLocks noGrp="1"/>
          </p:cNvSpPr>
          <p:nvPr>
            <p:ph type="subTitle" idx="1"/>
          </p:nvPr>
        </p:nvSpPr>
        <p:spPr/>
        <p:txBody>
          <a:bodyPr/>
          <a:lstStyle/>
          <a:p>
            <a:r>
              <a:rPr lang="en-GB" dirty="0"/>
              <a:t>Updated January 2024</a:t>
            </a:r>
            <a:br>
              <a:rPr lang="en-GB" dirty="0"/>
            </a:br>
            <a:r>
              <a:rPr lang="en-GB" dirty="0"/>
              <a:t>Early Intervention and Prevention </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9DCA6-5416-13F5-AC0C-ACC301FB5460}"/>
              </a:ext>
            </a:extLst>
          </p:cNvPr>
          <p:cNvSpPr>
            <a:spLocks noGrp="1"/>
          </p:cNvSpPr>
          <p:nvPr>
            <p:ph type="title"/>
          </p:nvPr>
        </p:nvSpPr>
        <p:spPr>
          <a:xfrm>
            <a:off x="51869" y="-167336"/>
            <a:ext cx="8915400" cy="807725"/>
          </a:xfrm>
        </p:spPr>
        <p:txBody>
          <a:bodyPr/>
          <a:lstStyle/>
          <a:p>
            <a:r>
              <a:rPr lang="en-GB" dirty="0"/>
              <a:t>Learning from SCALE-led Focus group</a:t>
            </a:r>
          </a:p>
        </p:txBody>
      </p:sp>
      <p:sp>
        <p:nvSpPr>
          <p:cNvPr id="5" name="Slide Number Placeholder 4">
            <a:extLst>
              <a:ext uri="{FF2B5EF4-FFF2-40B4-BE49-F238E27FC236}">
                <a16:creationId xmlns:a16="http://schemas.microsoft.com/office/drawing/2014/main" id="{BCBBB375-92D3-C9EF-47A4-71FE50221B9B}"/>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10</a:t>
            </a:fld>
            <a:endParaRPr lang="en-GB">
              <a:solidFill>
                <a:prstClr val="black">
                  <a:tint val="75000"/>
                </a:prstClr>
              </a:solidFill>
              <a:cs typeface="+mn-cs"/>
            </a:endParaRPr>
          </a:p>
        </p:txBody>
      </p:sp>
      <p:graphicFrame>
        <p:nvGraphicFramePr>
          <p:cNvPr id="6" name="Table 5">
            <a:extLst>
              <a:ext uri="{FF2B5EF4-FFF2-40B4-BE49-F238E27FC236}">
                <a16:creationId xmlns:a16="http://schemas.microsoft.com/office/drawing/2014/main" id="{D80513F0-43DD-212A-C810-CDB90B490641}"/>
              </a:ext>
            </a:extLst>
          </p:cNvPr>
          <p:cNvGraphicFramePr>
            <a:graphicFrameLocks noGrp="1"/>
          </p:cNvGraphicFramePr>
          <p:nvPr>
            <p:extLst>
              <p:ext uri="{D42A27DB-BD31-4B8C-83A1-F6EECF244321}">
                <p14:modId xmlns:p14="http://schemas.microsoft.com/office/powerpoint/2010/main" val="1832795750"/>
              </p:ext>
            </p:extLst>
          </p:nvPr>
        </p:nvGraphicFramePr>
        <p:xfrm>
          <a:off x="337751" y="766120"/>
          <a:ext cx="11598875" cy="5220852"/>
        </p:xfrm>
        <a:graphic>
          <a:graphicData uri="http://schemas.openxmlformats.org/drawingml/2006/table">
            <a:tbl>
              <a:tblPr firstRow="1" firstCol="1" bandRow="1">
                <a:tableStyleId>{5C22544A-7EE6-4342-B048-85BDC9FD1C3A}</a:tableStyleId>
              </a:tblPr>
              <a:tblGrid>
                <a:gridCol w="1729685">
                  <a:extLst>
                    <a:ext uri="{9D8B030D-6E8A-4147-A177-3AD203B41FA5}">
                      <a16:colId xmlns:a16="http://schemas.microsoft.com/office/drawing/2014/main" val="3786365457"/>
                    </a:ext>
                  </a:extLst>
                </a:gridCol>
                <a:gridCol w="2143811">
                  <a:extLst>
                    <a:ext uri="{9D8B030D-6E8A-4147-A177-3AD203B41FA5}">
                      <a16:colId xmlns:a16="http://schemas.microsoft.com/office/drawing/2014/main" val="1753796202"/>
                    </a:ext>
                  </a:extLst>
                </a:gridCol>
                <a:gridCol w="2180444">
                  <a:extLst>
                    <a:ext uri="{9D8B030D-6E8A-4147-A177-3AD203B41FA5}">
                      <a16:colId xmlns:a16="http://schemas.microsoft.com/office/drawing/2014/main" val="2248264918"/>
                    </a:ext>
                  </a:extLst>
                </a:gridCol>
                <a:gridCol w="1971051">
                  <a:extLst>
                    <a:ext uri="{9D8B030D-6E8A-4147-A177-3AD203B41FA5}">
                      <a16:colId xmlns:a16="http://schemas.microsoft.com/office/drawing/2014/main" val="4290560571"/>
                    </a:ext>
                  </a:extLst>
                </a:gridCol>
                <a:gridCol w="2075377">
                  <a:extLst>
                    <a:ext uri="{9D8B030D-6E8A-4147-A177-3AD203B41FA5}">
                      <a16:colId xmlns:a16="http://schemas.microsoft.com/office/drawing/2014/main" val="2928653046"/>
                    </a:ext>
                  </a:extLst>
                </a:gridCol>
                <a:gridCol w="1498507">
                  <a:extLst>
                    <a:ext uri="{9D8B030D-6E8A-4147-A177-3AD203B41FA5}">
                      <a16:colId xmlns:a16="http://schemas.microsoft.com/office/drawing/2014/main" val="1611403161"/>
                    </a:ext>
                  </a:extLst>
                </a:gridCol>
              </a:tblGrid>
              <a:tr h="324400">
                <a:tc>
                  <a:txBody>
                    <a:bodyPr/>
                    <a:lstStyle/>
                    <a:p>
                      <a:pPr algn="ctr">
                        <a:lnSpc>
                          <a:spcPct val="107000"/>
                        </a:lnSpc>
                        <a:spcAft>
                          <a:spcPts val="800"/>
                        </a:spcAft>
                      </a:pPr>
                      <a:r>
                        <a:rPr lang="en-GB" sz="1000">
                          <a:effectLst/>
                        </a:rPr>
                        <a:t>Communication Method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algn="ctr">
                        <a:lnSpc>
                          <a:spcPct val="107000"/>
                        </a:lnSpc>
                        <a:spcAft>
                          <a:spcPts val="800"/>
                        </a:spcAft>
                      </a:pPr>
                      <a:r>
                        <a:rPr lang="en-GB" sz="1000">
                          <a:effectLst/>
                        </a:rPr>
                        <a:t>Target Audience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algn="ctr">
                        <a:lnSpc>
                          <a:spcPct val="107000"/>
                        </a:lnSpc>
                        <a:spcAft>
                          <a:spcPts val="800"/>
                        </a:spcAft>
                      </a:pPr>
                      <a:r>
                        <a:rPr lang="en-GB" sz="1000">
                          <a:effectLst/>
                        </a:rPr>
                        <a:t>Current Behaviour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algn="ctr">
                        <a:lnSpc>
                          <a:spcPct val="107000"/>
                        </a:lnSpc>
                        <a:spcAft>
                          <a:spcPts val="800"/>
                        </a:spcAft>
                      </a:pPr>
                      <a:r>
                        <a:rPr lang="en-GB" sz="1000">
                          <a:effectLst/>
                        </a:rPr>
                        <a:t>Intended Behaviour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algn="ctr">
                        <a:lnSpc>
                          <a:spcPct val="107000"/>
                        </a:lnSpc>
                        <a:spcAft>
                          <a:spcPts val="800"/>
                        </a:spcAft>
                      </a:pPr>
                      <a:r>
                        <a:rPr lang="en-GB" sz="1000">
                          <a:effectLst/>
                        </a:rPr>
                        <a:t>How to do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algn="ctr">
                        <a:lnSpc>
                          <a:spcPct val="107000"/>
                        </a:lnSpc>
                        <a:spcAft>
                          <a:spcPts val="800"/>
                        </a:spcAft>
                      </a:pPr>
                      <a:r>
                        <a:rPr lang="en-GB" sz="1000">
                          <a:effectLst/>
                        </a:rPr>
                        <a:t>Actual Messages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extLst>
                  <a:ext uri="{0D108BD9-81ED-4DB2-BD59-A6C34878D82A}">
                    <a16:rowId xmlns:a16="http://schemas.microsoft.com/office/drawing/2014/main" val="1539685484"/>
                  </a:ext>
                </a:extLst>
              </a:tr>
              <a:tr h="4896452">
                <a:tc>
                  <a:txBody>
                    <a:bodyPr/>
                    <a:lstStyle/>
                    <a:p>
                      <a:pPr algn="ctr">
                        <a:lnSpc>
                          <a:spcPct val="107000"/>
                        </a:lnSpc>
                        <a:spcAft>
                          <a:spcPts val="8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marL="171450" lvl="0" indent="-171450" algn="l">
                        <a:lnSpc>
                          <a:spcPct val="107000"/>
                        </a:lnSpc>
                        <a:buFont typeface="Arial" panose="020B0604020202020204" pitchFamily="34" charset="0"/>
                        <a:buChar char="•"/>
                      </a:pPr>
                      <a:r>
                        <a:rPr lang="en-GB" sz="900" dirty="0">
                          <a:effectLst/>
                        </a:rPr>
                        <a:t>Who are currently in crisis, </a:t>
                      </a:r>
                    </a:p>
                    <a:p>
                      <a:pPr marL="171450" lvl="0" indent="-171450" algn="l">
                        <a:lnSpc>
                          <a:spcPct val="107000"/>
                        </a:lnSpc>
                        <a:buFont typeface="Arial" panose="020B0604020202020204" pitchFamily="34" charset="0"/>
                        <a:buChar char="•"/>
                      </a:pPr>
                      <a:r>
                        <a:rPr lang="en-GB" sz="900" dirty="0">
                          <a:effectLst/>
                        </a:rPr>
                        <a:t>foodbank users, </a:t>
                      </a:r>
                    </a:p>
                    <a:p>
                      <a:pPr marL="171450" lvl="0" indent="-171450" algn="l">
                        <a:lnSpc>
                          <a:spcPct val="107000"/>
                        </a:lnSpc>
                        <a:buFont typeface="Arial" panose="020B0604020202020204" pitchFamily="34" charset="0"/>
                        <a:buChar char="•"/>
                      </a:pPr>
                      <a:r>
                        <a:rPr lang="en-GB" sz="900" dirty="0">
                          <a:effectLst/>
                        </a:rPr>
                        <a:t>rent arrears, </a:t>
                      </a:r>
                    </a:p>
                    <a:p>
                      <a:pPr marL="171450" lvl="0" indent="-171450" algn="l">
                        <a:lnSpc>
                          <a:spcPct val="107000"/>
                        </a:lnSpc>
                        <a:buFont typeface="Arial" panose="020B0604020202020204" pitchFamily="34" charset="0"/>
                        <a:buChar char="•"/>
                      </a:pPr>
                      <a:r>
                        <a:rPr lang="en-GB" sz="900" dirty="0">
                          <a:effectLst/>
                        </a:rPr>
                        <a:t>In temporary accommodation,</a:t>
                      </a:r>
                    </a:p>
                    <a:p>
                      <a:pPr marL="171450" lvl="0" indent="-171450" algn="l">
                        <a:lnSpc>
                          <a:spcPct val="107000"/>
                        </a:lnSpc>
                        <a:buFont typeface="Arial" panose="020B0604020202020204" pitchFamily="34" charset="0"/>
                        <a:buChar char="•"/>
                      </a:pPr>
                      <a:r>
                        <a:rPr lang="en-GB" sz="900" dirty="0">
                          <a:effectLst/>
                        </a:rPr>
                        <a:t>In financial problems,</a:t>
                      </a:r>
                    </a:p>
                    <a:p>
                      <a:pPr marL="171450" lvl="0" indent="-171450" algn="l">
                        <a:lnSpc>
                          <a:spcPct val="107000"/>
                        </a:lnSpc>
                        <a:spcAft>
                          <a:spcPts val="800"/>
                        </a:spcAft>
                        <a:buFont typeface="Arial" panose="020B0604020202020204" pitchFamily="34" charset="0"/>
                        <a:buChar char="•"/>
                      </a:pPr>
                      <a:r>
                        <a:rPr lang="en-GB" sz="900" dirty="0">
                          <a:effectLst/>
                        </a:rPr>
                        <a:t>Range of experiences,</a:t>
                      </a:r>
                    </a:p>
                    <a:p>
                      <a:pPr marL="171450" indent="-171450" algn="l">
                        <a:lnSpc>
                          <a:spcPct val="107000"/>
                        </a:lnSpc>
                        <a:spcAft>
                          <a:spcPts val="800"/>
                        </a:spcAft>
                        <a:buFont typeface="Arial" panose="020B0604020202020204" pitchFamily="34" charset="0"/>
                        <a:buChar char="•"/>
                      </a:pPr>
                      <a:r>
                        <a:rPr lang="en-GB" sz="900" dirty="0">
                          <a:effectLst/>
                        </a:rPr>
                        <a:t>Have barriers (digital exclusion), </a:t>
                      </a:r>
                    </a:p>
                    <a:p>
                      <a:pPr marL="171450" lvl="0" indent="-171450" algn="l">
                        <a:lnSpc>
                          <a:spcPct val="107000"/>
                        </a:lnSpc>
                        <a:buFont typeface="Arial" panose="020B0604020202020204" pitchFamily="34" charset="0"/>
                        <a:buChar char="•"/>
                      </a:pPr>
                      <a:r>
                        <a:rPr lang="en-GB" sz="900" dirty="0">
                          <a:effectLst/>
                        </a:rPr>
                        <a:t>Lack of knowledge and skills, </a:t>
                      </a:r>
                    </a:p>
                    <a:p>
                      <a:pPr marL="171450" lvl="0" indent="-171450" algn="l">
                        <a:lnSpc>
                          <a:spcPct val="107000"/>
                        </a:lnSpc>
                        <a:buFont typeface="Arial" panose="020B0604020202020204" pitchFamily="34" charset="0"/>
                        <a:buChar char="•"/>
                      </a:pPr>
                      <a:r>
                        <a:rPr lang="en-GB" sz="900" dirty="0">
                          <a:effectLst/>
                        </a:rPr>
                        <a:t>Have past bad experiences,</a:t>
                      </a:r>
                    </a:p>
                    <a:p>
                      <a:pPr marL="171450" lvl="0" indent="-171450" algn="l">
                        <a:lnSpc>
                          <a:spcPct val="107000"/>
                        </a:lnSpc>
                        <a:buFont typeface="Arial" panose="020B0604020202020204" pitchFamily="34" charset="0"/>
                        <a:buChar char="•"/>
                      </a:pPr>
                      <a:r>
                        <a:rPr lang="en-GB" sz="900" dirty="0">
                          <a:effectLst/>
                        </a:rPr>
                        <a:t>Physical barriers like disability and neurodiverse, have family members and peers as support,</a:t>
                      </a:r>
                    </a:p>
                    <a:p>
                      <a:pPr marL="171450" lvl="0" indent="-171450" algn="l">
                        <a:lnSpc>
                          <a:spcPct val="107000"/>
                        </a:lnSpc>
                        <a:buFont typeface="Arial" panose="020B0604020202020204" pitchFamily="34" charset="0"/>
                        <a:buChar char="•"/>
                      </a:pPr>
                      <a:r>
                        <a:rPr lang="en-GB" sz="900" dirty="0">
                          <a:effectLst/>
                        </a:rPr>
                        <a:t>Range of identities, by religion, culture and ethnicity.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marL="171450" lvl="0" indent="-171450" algn="l">
                        <a:lnSpc>
                          <a:spcPct val="107000"/>
                        </a:lnSpc>
                        <a:buFont typeface="Arial" panose="020B0604020202020204" pitchFamily="34" charset="0"/>
                        <a:buChar char="•"/>
                      </a:pPr>
                      <a:r>
                        <a:rPr lang="en-GB" sz="900" dirty="0">
                          <a:effectLst/>
                        </a:rPr>
                        <a:t>Stressed and worried,</a:t>
                      </a:r>
                    </a:p>
                    <a:p>
                      <a:pPr marL="171450" lvl="0" indent="-171450" algn="l">
                        <a:lnSpc>
                          <a:spcPct val="107000"/>
                        </a:lnSpc>
                        <a:buFont typeface="Arial" panose="020B0604020202020204" pitchFamily="34" charset="0"/>
                        <a:buChar char="•"/>
                      </a:pPr>
                      <a:r>
                        <a:rPr lang="en-GB" sz="900" dirty="0">
                          <a:effectLst/>
                        </a:rPr>
                        <a:t>Language barriers in accessing services,</a:t>
                      </a:r>
                    </a:p>
                    <a:p>
                      <a:pPr marL="171450" lvl="0" indent="-171450" algn="l">
                        <a:lnSpc>
                          <a:spcPct val="107000"/>
                        </a:lnSpc>
                        <a:buFont typeface="Arial" panose="020B0604020202020204" pitchFamily="34" charset="0"/>
                        <a:buChar char="•"/>
                      </a:pPr>
                      <a:r>
                        <a:rPr lang="en-GB" sz="900" dirty="0">
                          <a:effectLst/>
                        </a:rPr>
                        <a:t>Not in helpful situations,</a:t>
                      </a:r>
                    </a:p>
                    <a:p>
                      <a:pPr marL="171450" lvl="0" indent="-171450" algn="l">
                        <a:lnSpc>
                          <a:spcPct val="107000"/>
                        </a:lnSpc>
                        <a:buFont typeface="Arial" panose="020B0604020202020204" pitchFamily="34" charset="0"/>
                        <a:buChar char="•"/>
                      </a:pPr>
                      <a:r>
                        <a:rPr lang="en-GB" sz="900" dirty="0">
                          <a:effectLst/>
                        </a:rPr>
                        <a:t>Individual/circumstantial responses and acknowledging those responses, </a:t>
                      </a:r>
                    </a:p>
                    <a:p>
                      <a:pPr marL="171450" lvl="0" indent="-171450" algn="l">
                        <a:lnSpc>
                          <a:spcPct val="107000"/>
                        </a:lnSpc>
                        <a:buFont typeface="Arial" panose="020B0604020202020204" pitchFamily="34" charset="0"/>
                        <a:buChar char="•"/>
                      </a:pPr>
                      <a:r>
                        <a:rPr lang="en-GB" sz="900" dirty="0">
                          <a:effectLst/>
                        </a:rPr>
                        <a:t>Lack of experience, knowledge, and ability to self-help, </a:t>
                      </a:r>
                    </a:p>
                    <a:p>
                      <a:pPr marL="171450" lvl="0" indent="-171450" algn="l">
                        <a:lnSpc>
                          <a:spcPct val="107000"/>
                        </a:lnSpc>
                        <a:buFont typeface="Arial" panose="020B0604020202020204" pitchFamily="34" charset="0"/>
                        <a:buChar char="•"/>
                      </a:pPr>
                      <a:r>
                        <a:rPr lang="en-GB" sz="900" dirty="0">
                          <a:effectLst/>
                        </a:rPr>
                        <a:t>Dependent on others, Stigma, </a:t>
                      </a:r>
                    </a:p>
                    <a:p>
                      <a:pPr marL="171450" lvl="0" indent="-171450" algn="l">
                        <a:lnSpc>
                          <a:spcPct val="107000"/>
                        </a:lnSpc>
                        <a:buFont typeface="Arial" panose="020B0604020202020204" pitchFamily="34" charset="0"/>
                        <a:buChar char="•"/>
                      </a:pPr>
                      <a:r>
                        <a:rPr lang="en-GB" sz="900" dirty="0">
                          <a:effectLst/>
                        </a:rPr>
                        <a:t>Lack of information,</a:t>
                      </a:r>
                    </a:p>
                    <a:p>
                      <a:pPr marL="171450" lvl="0" indent="-171450" algn="l">
                        <a:lnSpc>
                          <a:spcPct val="107000"/>
                        </a:lnSpc>
                        <a:buFont typeface="Arial" panose="020B0604020202020204" pitchFamily="34" charset="0"/>
                        <a:buChar char="•"/>
                      </a:pPr>
                      <a:r>
                        <a:rPr lang="en-GB" sz="900" dirty="0">
                          <a:effectLst/>
                        </a:rPr>
                        <a:t>Dealing with complexity of systems,  </a:t>
                      </a:r>
                    </a:p>
                    <a:p>
                      <a:pPr marL="171450" lvl="0" indent="-171450" algn="l">
                        <a:lnSpc>
                          <a:spcPct val="107000"/>
                        </a:lnSpc>
                        <a:buFont typeface="Arial" panose="020B0604020202020204" pitchFamily="34" charset="0"/>
                        <a:buChar char="•"/>
                      </a:pPr>
                      <a:r>
                        <a:rPr lang="en-GB" sz="900" dirty="0">
                          <a:effectLst/>
                        </a:rPr>
                        <a:t>Fear, and lack of trust</a:t>
                      </a:r>
                    </a:p>
                    <a:p>
                      <a:pPr marL="171450" lvl="0" indent="-171450" algn="l">
                        <a:lnSpc>
                          <a:spcPct val="107000"/>
                        </a:lnSpc>
                        <a:buFont typeface="Arial" panose="020B0604020202020204" pitchFamily="34" charset="0"/>
                        <a:buChar char="•"/>
                      </a:pPr>
                      <a:r>
                        <a:rPr lang="en-GB" sz="900" dirty="0">
                          <a:effectLst/>
                        </a:rPr>
                        <a:t>Not of all of them have skills, reading and writing, linguistic skills as a barrier, varied awareness, some doesn’t recognise barriers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marL="171450" lvl="0" indent="-171450" algn="l">
                        <a:lnSpc>
                          <a:spcPct val="107000"/>
                        </a:lnSpc>
                        <a:buFont typeface="Arial" panose="020B0604020202020204" pitchFamily="34" charset="0"/>
                        <a:buChar char="•"/>
                      </a:pPr>
                      <a:r>
                        <a:rPr lang="en-GB" sz="900">
                          <a:effectLst/>
                        </a:rPr>
                        <a:t>Self-help and seek early support and help,</a:t>
                      </a:r>
                    </a:p>
                    <a:p>
                      <a:pPr marL="171450" lvl="0" indent="-171450" algn="l">
                        <a:lnSpc>
                          <a:spcPct val="107000"/>
                        </a:lnSpc>
                        <a:spcAft>
                          <a:spcPts val="800"/>
                        </a:spcAft>
                        <a:buFont typeface="Arial" panose="020B0604020202020204" pitchFamily="34" charset="0"/>
                        <a:buChar char="•"/>
                      </a:pPr>
                      <a:r>
                        <a:rPr lang="en-GB" sz="900">
                          <a:effectLst/>
                        </a:rPr>
                        <a:t>Having knowledge and being motivated, confident, video messages</a:t>
                      </a:r>
                    </a:p>
                    <a:p>
                      <a:pPr algn="l">
                        <a:lnSpc>
                          <a:spcPct val="107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marL="171450" indent="-171450" algn="l">
                        <a:lnSpc>
                          <a:spcPct val="107000"/>
                        </a:lnSpc>
                        <a:spcAft>
                          <a:spcPts val="800"/>
                        </a:spcAft>
                        <a:buFont typeface="Arial" panose="020B0604020202020204" pitchFamily="34" charset="0"/>
                        <a:buChar char="•"/>
                      </a:pPr>
                      <a:r>
                        <a:rPr lang="en-GB" sz="900">
                          <a:effectLst/>
                        </a:rPr>
                        <a:t>Can instil trust,</a:t>
                      </a:r>
                    </a:p>
                    <a:p>
                      <a:pPr marL="171450" indent="-171450" algn="l">
                        <a:lnSpc>
                          <a:spcPct val="107000"/>
                        </a:lnSpc>
                        <a:spcAft>
                          <a:spcPts val="800"/>
                        </a:spcAft>
                        <a:buFont typeface="Arial" panose="020B0604020202020204" pitchFamily="34" charset="0"/>
                        <a:buChar char="•"/>
                      </a:pPr>
                      <a:r>
                        <a:rPr lang="en-GB" sz="900">
                          <a:effectLst/>
                        </a:rPr>
                        <a:t>Encourage people to access support,</a:t>
                      </a:r>
                    </a:p>
                    <a:p>
                      <a:pPr marL="171450" indent="-171450" algn="l">
                        <a:lnSpc>
                          <a:spcPct val="107000"/>
                        </a:lnSpc>
                        <a:spcAft>
                          <a:spcPts val="800"/>
                        </a:spcAft>
                        <a:buFont typeface="Arial" panose="020B0604020202020204" pitchFamily="34" charset="0"/>
                        <a:buChar char="•"/>
                      </a:pPr>
                      <a:r>
                        <a:rPr lang="en-GB" sz="900">
                          <a:effectLst/>
                        </a:rPr>
                        <a:t>Easy, timely, and assured service,</a:t>
                      </a:r>
                    </a:p>
                    <a:p>
                      <a:pPr marL="171450" indent="-171450" algn="l">
                        <a:lnSpc>
                          <a:spcPct val="107000"/>
                        </a:lnSpc>
                        <a:spcAft>
                          <a:spcPts val="800"/>
                        </a:spcAft>
                        <a:buFont typeface="Arial" panose="020B0604020202020204" pitchFamily="34" charset="0"/>
                        <a:buChar char="•"/>
                      </a:pPr>
                      <a:r>
                        <a:rPr lang="en-GB" sz="900">
                          <a:effectLst/>
                        </a:rPr>
                        <a:t>Success testimonials, examples</a:t>
                      </a:r>
                    </a:p>
                    <a:p>
                      <a:pPr marL="171450" indent="-171450" algn="l">
                        <a:lnSpc>
                          <a:spcPct val="107000"/>
                        </a:lnSpc>
                        <a:spcAft>
                          <a:spcPts val="800"/>
                        </a:spcAft>
                        <a:buFont typeface="Arial" panose="020B0604020202020204" pitchFamily="34" charset="0"/>
                        <a:buChar char="•"/>
                      </a:pPr>
                      <a:r>
                        <a:rPr lang="en-GB" sz="900">
                          <a:effectLst/>
                        </a:rPr>
                        <a:t>Hope and trust,</a:t>
                      </a:r>
                    </a:p>
                    <a:p>
                      <a:pPr marL="171450" indent="-171450" algn="l">
                        <a:lnSpc>
                          <a:spcPct val="107000"/>
                        </a:lnSpc>
                        <a:spcAft>
                          <a:spcPts val="800"/>
                        </a:spcAft>
                        <a:buFont typeface="Arial" panose="020B0604020202020204" pitchFamily="34" charset="0"/>
                        <a:buChar char="•"/>
                      </a:pPr>
                      <a:r>
                        <a:rPr lang="en-GB" sz="900">
                          <a:effectLst/>
                        </a:rPr>
                        <a:t>Taking the stigma out</a:t>
                      </a:r>
                    </a:p>
                    <a:p>
                      <a:pPr marL="171450" indent="-171450" algn="l">
                        <a:lnSpc>
                          <a:spcPct val="107000"/>
                        </a:lnSpc>
                        <a:spcAft>
                          <a:spcPts val="800"/>
                        </a:spcAft>
                        <a:buFont typeface="Arial" panose="020B0604020202020204" pitchFamily="34" charset="0"/>
                        <a:buChar char="•"/>
                      </a:pPr>
                      <a:r>
                        <a:rPr lang="en-GB" sz="900">
                          <a:effectLst/>
                        </a:rPr>
                        <a:t>Ask about other issues that are affecting the citizen</a:t>
                      </a:r>
                    </a:p>
                    <a:p>
                      <a:pPr marL="171450" indent="-171450" algn="l">
                        <a:lnSpc>
                          <a:spcPct val="107000"/>
                        </a:lnSpc>
                        <a:spcAft>
                          <a:spcPts val="800"/>
                        </a:spcAft>
                        <a:buFont typeface="Arial" panose="020B0604020202020204" pitchFamily="34" charset="0"/>
                        <a:buChar char="•"/>
                      </a:pPr>
                      <a:r>
                        <a:rPr lang="en-GB" sz="900">
                          <a:effectLst/>
                        </a:rPr>
                        <a:t>Using the benefits services as a motivation</a:t>
                      </a:r>
                    </a:p>
                    <a:p>
                      <a:pPr marL="171450" indent="-171450" algn="l">
                        <a:lnSpc>
                          <a:spcPct val="107000"/>
                        </a:lnSpc>
                        <a:spcAft>
                          <a:spcPts val="800"/>
                        </a:spcAft>
                        <a:buFont typeface="Arial" panose="020B0604020202020204" pitchFamily="34" charset="0"/>
                        <a:buChar char="•"/>
                      </a:pPr>
                      <a:r>
                        <a:rPr lang="en-GB" sz="900">
                          <a:effectLst/>
                        </a:rPr>
                        <a:t>Reality driven operations (managing expectations)</a:t>
                      </a:r>
                    </a:p>
                    <a:p>
                      <a:pPr marL="171450" indent="-171450" algn="l">
                        <a:lnSpc>
                          <a:spcPct val="107000"/>
                        </a:lnSpc>
                        <a:spcAft>
                          <a:spcPts val="800"/>
                        </a:spcAft>
                        <a:buFont typeface="Arial" panose="020B0604020202020204" pitchFamily="34" charset="0"/>
                        <a:buChar char="•"/>
                      </a:pPr>
                      <a:r>
                        <a:rPr lang="en-GB" sz="900">
                          <a:effectLst/>
                        </a:rPr>
                        <a:t>Translation skills and accessibility</a:t>
                      </a:r>
                    </a:p>
                    <a:p>
                      <a:pPr marL="171450" indent="-171450" algn="l">
                        <a:lnSpc>
                          <a:spcPct val="107000"/>
                        </a:lnSpc>
                        <a:spcAft>
                          <a:spcPts val="800"/>
                        </a:spcAft>
                        <a:buFont typeface="Arial" panose="020B0604020202020204" pitchFamily="34" charset="0"/>
                        <a:buChar char="•"/>
                      </a:pPr>
                      <a:r>
                        <a:rPr lang="en-GB" sz="900">
                          <a:effectLst/>
                        </a:rPr>
                        <a:t>Understand (explaining) digital products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0904" marR="20904" marT="0" marB="0"/>
                </a:tc>
                <a:tc>
                  <a:txBody>
                    <a:bodyPr/>
                    <a:lstStyle/>
                    <a:p>
                      <a:pPr>
                        <a:lnSpc>
                          <a:spcPct val="107000"/>
                        </a:lnSpc>
                        <a:spcAft>
                          <a:spcPts val="800"/>
                        </a:spcAft>
                      </a:pPr>
                      <a:r>
                        <a:rPr lang="en-GB" sz="900" b="1" dirty="0">
                          <a:effectLst/>
                        </a:rPr>
                        <a:t>Recognising themselves</a:t>
                      </a:r>
                      <a:r>
                        <a:rPr lang="en-GB" sz="900" dirty="0">
                          <a:effectLst/>
                        </a:rPr>
                        <a:t>: Dear (First Name), Are you worried about rising Energy and Food costs and your well-being?</a:t>
                      </a:r>
                    </a:p>
                    <a:p>
                      <a:pPr>
                        <a:lnSpc>
                          <a:spcPct val="107000"/>
                        </a:lnSpc>
                        <a:spcAft>
                          <a:spcPts val="800"/>
                        </a:spcAft>
                      </a:pPr>
                      <a:r>
                        <a:rPr lang="en-GB" sz="900" b="1" dirty="0">
                          <a:effectLst/>
                        </a:rPr>
                        <a:t>Normalising the challenge:  </a:t>
                      </a:r>
                      <a:r>
                        <a:rPr lang="en-GB" sz="900" dirty="0">
                          <a:effectLst/>
                        </a:rPr>
                        <a:t>We know that many of us are struggling with cost-of-living crisis.</a:t>
                      </a:r>
                    </a:p>
                    <a:p>
                      <a:pPr>
                        <a:lnSpc>
                          <a:spcPct val="107000"/>
                        </a:lnSpc>
                        <a:spcAft>
                          <a:spcPts val="800"/>
                        </a:spcAft>
                      </a:pPr>
                      <a:r>
                        <a:rPr lang="en-GB" sz="900" b="1" dirty="0">
                          <a:effectLst/>
                        </a:rPr>
                        <a:t>The support we offer: </a:t>
                      </a:r>
                      <a:r>
                        <a:rPr lang="en-GB" sz="900" dirty="0">
                          <a:effectLst/>
                        </a:rPr>
                        <a:t>If you are worried about how to make ends meet, or know someone who is, you can reach out and have a conversation with us.</a:t>
                      </a:r>
                    </a:p>
                    <a:p>
                      <a:pPr>
                        <a:lnSpc>
                          <a:spcPct val="107000"/>
                        </a:lnSpc>
                        <a:spcAft>
                          <a:spcPts val="800"/>
                        </a:spcAft>
                      </a:pPr>
                      <a:r>
                        <a:rPr lang="en-GB" sz="900" b="1" dirty="0">
                          <a:effectLst/>
                        </a:rPr>
                        <a:t>Motivation through a relatable case-study: </a:t>
                      </a:r>
                      <a:r>
                        <a:rPr lang="en-GB" sz="900" dirty="0">
                          <a:effectLst/>
                        </a:rPr>
                        <a:t>The success testimonial (case study examples from pilot learnings and locale and generic)</a:t>
                      </a:r>
                    </a:p>
                    <a:p>
                      <a:pPr>
                        <a:lnSpc>
                          <a:spcPct val="107000"/>
                        </a:lnSpc>
                        <a:spcAft>
                          <a:spcPts val="800"/>
                        </a:spcAft>
                      </a:pPr>
                      <a:r>
                        <a:rPr lang="en-GB" sz="900" b="1" dirty="0">
                          <a:effectLst/>
                        </a:rPr>
                        <a:t>Nudging  them towards accessing the service </a:t>
                      </a:r>
                      <a:r>
                        <a:rPr lang="en-GB" sz="900" dirty="0">
                          <a:effectLst/>
                        </a:rPr>
                        <a:t> </a:t>
                      </a:r>
                    </a:p>
                  </a:txBody>
                  <a:tcPr marL="20904" marR="20904" marT="0" marB="0"/>
                </a:tc>
                <a:extLst>
                  <a:ext uri="{0D108BD9-81ED-4DB2-BD59-A6C34878D82A}">
                    <a16:rowId xmlns:a16="http://schemas.microsoft.com/office/drawing/2014/main" val="3399540575"/>
                  </a:ext>
                </a:extLst>
              </a:tr>
            </a:tbl>
          </a:graphicData>
        </a:graphic>
      </p:graphicFrame>
    </p:spTree>
    <p:extLst>
      <p:ext uri="{BB962C8B-B14F-4D97-AF65-F5344CB8AC3E}">
        <p14:creationId xmlns:p14="http://schemas.microsoft.com/office/powerpoint/2010/main" val="281274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4826B-8272-9A6B-7DAE-75D62D97D052}"/>
              </a:ext>
            </a:extLst>
          </p:cNvPr>
          <p:cNvSpPr>
            <a:spLocks noGrp="1"/>
          </p:cNvSpPr>
          <p:nvPr>
            <p:ph type="title"/>
          </p:nvPr>
        </p:nvSpPr>
        <p:spPr>
          <a:xfrm>
            <a:off x="254344" y="165661"/>
            <a:ext cx="8915400" cy="559336"/>
          </a:xfrm>
        </p:spPr>
        <p:txBody>
          <a:bodyPr>
            <a:normAutofit fontScale="90000"/>
          </a:bodyPr>
          <a:lstStyle/>
          <a:p>
            <a:r>
              <a:rPr lang="en-GB" dirty="0"/>
              <a:t>The Nudge Message:</a:t>
            </a:r>
          </a:p>
        </p:txBody>
      </p:sp>
      <p:sp>
        <p:nvSpPr>
          <p:cNvPr id="5" name="Slide Number Placeholder 4">
            <a:extLst>
              <a:ext uri="{FF2B5EF4-FFF2-40B4-BE49-F238E27FC236}">
                <a16:creationId xmlns:a16="http://schemas.microsoft.com/office/drawing/2014/main" id="{EC88A651-479B-AAB8-26D3-4E0AEBF9B754}"/>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11</a:t>
            </a:fld>
            <a:endParaRPr lang="en-GB">
              <a:solidFill>
                <a:prstClr val="black">
                  <a:tint val="75000"/>
                </a:prstClr>
              </a:solidFill>
              <a:cs typeface="+mn-cs"/>
            </a:endParaRPr>
          </a:p>
        </p:txBody>
      </p:sp>
      <p:sp>
        <p:nvSpPr>
          <p:cNvPr id="3" name="TextBox 2">
            <a:extLst>
              <a:ext uri="{FF2B5EF4-FFF2-40B4-BE49-F238E27FC236}">
                <a16:creationId xmlns:a16="http://schemas.microsoft.com/office/drawing/2014/main" id="{8DE6A791-8F6C-581A-95DA-995978415435}"/>
              </a:ext>
            </a:extLst>
          </p:cNvPr>
          <p:cNvSpPr txBox="1"/>
          <p:nvPr/>
        </p:nvSpPr>
        <p:spPr>
          <a:xfrm>
            <a:off x="748612" y="2013727"/>
            <a:ext cx="10701981" cy="33577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164">
              <a:lnSpc>
                <a:spcPct val="107000"/>
              </a:lnSpc>
              <a:spcAft>
                <a:spcPts val="867"/>
              </a:spcAft>
              <a:defRPr/>
            </a:pPr>
            <a:r>
              <a:rPr lang="en-GB" sz="1192"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Main text message:</a:t>
            </a:r>
          </a:p>
          <a:p>
            <a:pPr defTabSz="844164">
              <a:lnSpc>
                <a:spcPct val="107000"/>
              </a:lnSpc>
              <a:spcAft>
                <a:spcPts val="867"/>
              </a:spcAft>
              <a:defRPr/>
            </a:pPr>
            <a:r>
              <a:rPr lang="en-GB" sz="1192"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Recognising themselves: </a:t>
            </a:r>
            <a:r>
              <a:rPr lang="en-GB" sz="1192"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Dear </a:t>
            </a:r>
            <a:r>
              <a:rPr lang="en-GB" sz="1192" dirty="0">
                <a:solidFill>
                  <a:prstClr val="black"/>
                </a:solidFill>
                <a:latin typeface="Times New Roman" panose="02020603050405020304" pitchFamily="18" charset="0"/>
                <a:cs typeface="Times New Roman" panose="02020603050405020304" pitchFamily="18" charset="0"/>
              </a:rPr>
              <a:t>((First name)) ((Last name)),  </a:t>
            </a:r>
            <a:r>
              <a:rPr lang="en-GB" sz="1192"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Are you worried about rising Energy, Food costs and your well-being?</a:t>
            </a:r>
          </a:p>
          <a:p>
            <a:pPr defTabSz="844164">
              <a:lnSpc>
                <a:spcPct val="107000"/>
              </a:lnSpc>
              <a:spcAft>
                <a:spcPts val="867"/>
              </a:spcAft>
              <a:defRPr/>
            </a:pPr>
            <a:r>
              <a:rPr lang="en-GB" sz="1192"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Normalising the challenge: </a:t>
            </a:r>
            <a:r>
              <a:rPr lang="en-GB" sz="1192"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We know that many of us are struggling with the cost-of-living crisis.</a:t>
            </a:r>
          </a:p>
          <a:p>
            <a:pPr defTabSz="844164">
              <a:lnSpc>
                <a:spcPct val="107000"/>
              </a:lnSpc>
              <a:spcAft>
                <a:spcPts val="867"/>
              </a:spcAft>
              <a:defRPr/>
            </a:pPr>
            <a:r>
              <a:rPr lang="en-GB" sz="1192"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support we offer: </a:t>
            </a:r>
            <a:r>
              <a:rPr lang="en-GB" sz="1192"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If you are worried about your financial situation, or know someone who is, you can reach out and have a conversation with us.</a:t>
            </a:r>
          </a:p>
          <a:p>
            <a:pPr defTabSz="844164">
              <a:lnSpc>
                <a:spcPct val="107000"/>
              </a:lnSpc>
              <a:spcAft>
                <a:spcPts val="867"/>
              </a:spcAft>
              <a:defRPr/>
            </a:pPr>
            <a:r>
              <a:rPr lang="en-GB" sz="1192"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Motivation through a relatable case-study (include in email version only): </a:t>
            </a:r>
            <a:r>
              <a:rPr lang="en-GB" sz="1192"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the past 6 months, our team has helped 128 households by connecting them to benefits and welfare support …(case study examples from pilot learnings - local and generic). The testimonials using the simulations (ex: ‘x’ number of people have used this service, we identified ‘x’ amount of unclaimed benefits)</a:t>
            </a:r>
          </a:p>
          <a:p>
            <a:pPr defTabSz="844164">
              <a:lnSpc>
                <a:spcPct val="107000"/>
              </a:lnSpc>
              <a:spcAft>
                <a:spcPts val="867"/>
              </a:spcAft>
              <a:defRPr/>
            </a:pPr>
            <a:r>
              <a:rPr lang="en-GB" sz="1192"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Nudging them towards accessing the service: </a:t>
            </a:r>
            <a:r>
              <a:rPr lang="en-GB" sz="1192"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If you are interested in finding out more, please reply ‘YES’ and someone will get back to you within five working days. Reply 'NO' to opt out, and to stop receiving further messages. Thanks, Homes and Money Advice Hub</a:t>
            </a:r>
          </a:p>
          <a:p>
            <a:pPr defTabSz="844164">
              <a:lnSpc>
                <a:spcPct val="107000"/>
              </a:lnSpc>
              <a:spcAft>
                <a:spcPts val="867"/>
              </a:spcAft>
              <a:defRPr/>
            </a:pPr>
            <a:r>
              <a:rPr lang="en-GB" sz="1192" b="1" dirty="0">
                <a:solidFill>
                  <a:prstClr val="black"/>
                </a:solidFill>
                <a:latin typeface="Times New Roman" panose="02020603050405020304" pitchFamily="18" charset="0"/>
                <a:cs typeface="Times New Roman" panose="02020603050405020304" pitchFamily="18" charset="0"/>
              </a:rPr>
              <a:t>Trust the source of the message: </a:t>
            </a:r>
            <a:r>
              <a:rPr lang="en-GB" sz="1192" i="1" dirty="0">
                <a:solidFill>
                  <a:prstClr val="black"/>
                </a:solidFill>
                <a:latin typeface="Times New Roman" panose="02020603050405020304" pitchFamily="18" charset="0"/>
                <a:cs typeface="Times New Roman" panose="02020603050405020304" pitchFamily="18" charset="0"/>
              </a:rPr>
              <a:t>This a no-cost service offered by Birmingham City Council which you can verify here: </a:t>
            </a:r>
            <a:r>
              <a:rPr lang="en-GB" sz="1192" i="1" dirty="0">
                <a:solidFill>
                  <a:prstClr val="black"/>
                </a:solidFill>
                <a:latin typeface="Times New Roman" panose="02020603050405020304" pitchFamily="18" charset="0"/>
                <a:cs typeface="Times New Roman" panose="02020603050405020304" pitchFamily="18" charset="0"/>
                <a:hlinkClick r:id="rId3"/>
              </a:rPr>
              <a:t>https://www.birmingham.gov.uk/cost-of-living</a:t>
            </a:r>
            <a:r>
              <a:rPr lang="en-GB" sz="1192" i="1" dirty="0">
                <a:solidFill>
                  <a:prstClr val="black"/>
                </a:solidFill>
                <a:latin typeface="Times New Roman" panose="02020603050405020304" pitchFamily="18" charset="0"/>
                <a:cs typeface="Times New Roman" panose="02020603050405020304" pitchFamily="18" charset="0"/>
              </a:rPr>
              <a:t> </a:t>
            </a:r>
          </a:p>
          <a:p>
            <a:pPr defTabSz="844164">
              <a:lnSpc>
                <a:spcPct val="107000"/>
              </a:lnSpc>
              <a:spcAft>
                <a:spcPts val="867"/>
              </a:spcAft>
              <a:defRPr/>
            </a:pPr>
            <a:endParaRPr lang="en-GB" sz="1192" i="1" dirty="0">
              <a:solidFill>
                <a:prstClr val="black"/>
              </a:solidFill>
              <a:latin typeface="Times New Roman" panose="02020603050405020304" pitchFamily="18" charset="0"/>
              <a:cs typeface="Times New Roman" panose="02020603050405020304" pitchFamily="18" charset="0"/>
            </a:endParaRPr>
          </a:p>
          <a:p>
            <a:pPr defTabSz="844164">
              <a:lnSpc>
                <a:spcPct val="107000"/>
              </a:lnSpc>
              <a:spcAft>
                <a:spcPts val="867"/>
              </a:spcAft>
              <a:defRPr/>
            </a:pPr>
            <a:endParaRPr lang="en-GB" sz="1192" i="1" dirty="0">
              <a:solidFill>
                <a:prstClr val="black"/>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A60C720-26F7-99E6-F9D4-B60FA833CF7E}"/>
              </a:ext>
            </a:extLst>
          </p:cNvPr>
          <p:cNvSpPr txBox="1"/>
          <p:nvPr/>
        </p:nvSpPr>
        <p:spPr>
          <a:xfrm>
            <a:off x="748613" y="982090"/>
            <a:ext cx="10701981" cy="7833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44164">
              <a:lnSpc>
                <a:spcPct val="107000"/>
              </a:lnSpc>
              <a:spcAft>
                <a:spcPts val="867"/>
              </a:spcAft>
              <a:defRPr/>
            </a:pPr>
            <a:r>
              <a:rPr lang="en-GB" sz="1192" b="1">
                <a:solidFill>
                  <a:prstClr val="black"/>
                </a:solidFill>
                <a:latin typeface="Times New Roman" panose="02020603050405020304" pitchFamily="18" charset="0"/>
                <a:cs typeface="Times New Roman" panose="02020603050405020304" pitchFamily="18" charset="0"/>
              </a:rPr>
              <a:t>Preliminary message from a BCC display number:</a:t>
            </a:r>
          </a:p>
          <a:p>
            <a:pPr defTabSz="844164">
              <a:lnSpc>
                <a:spcPct val="107000"/>
              </a:lnSpc>
              <a:spcAft>
                <a:spcPts val="867"/>
              </a:spcAft>
              <a:defRPr/>
            </a:pPr>
            <a:r>
              <a:rPr lang="en-GB" sz="1192">
                <a:solidFill>
                  <a:prstClr val="black"/>
                </a:solidFill>
                <a:latin typeface="Times New Roman" panose="02020603050405020304" pitchFamily="18" charset="0"/>
                <a:cs typeface="Times New Roman" panose="02020603050405020304" pitchFamily="18" charset="0"/>
              </a:rPr>
              <a:t>Dear ((First name)) ((Last name)), in the next hour you will receive a message from Birmingham City Council's Homes and Money Advice team on 07860 034 456 (please note this number does not accept calls). This is a new service which has been set up to provide financial support to individuals and households in the city.</a:t>
            </a:r>
          </a:p>
        </p:txBody>
      </p:sp>
    </p:spTree>
    <p:extLst>
      <p:ext uri="{BB962C8B-B14F-4D97-AF65-F5344CB8AC3E}">
        <p14:creationId xmlns:p14="http://schemas.microsoft.com/office/powerpoint/2010/main" val="16386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03F93-5842-93F8-3246-3B58AA7608C2}"/>
              </a:ext>
            </a:extLst>
          </p:cNvPr>
          <p:cNvSpPr>
            <a:spLocks noGrp="1"/>
          </p:cNvSpPr>
          <p:nvPr>
            <p:ph type="title"/>
          </p:nvPr>
        </p:nvSpPr>
        <p:spPr>
          <a:xfrm>
            <a:off x="1573097" y="1"/>
            <a:ext cx="8915400" cy="807725"/>
          </a:xfrm>
        </p:spPr>
        <p:txBody>
          <a:bodyPr/>
          <a:lstStyle/>
          <a:p>
            <a:r>
              <a:rPr lang="en-GB" dirty="0"/>
              <a:t>The message</a:t>
            </a:r>
          </a:p>
        </p:txBody>
      </p:sp>
      <p:pic>
        <p:nvPicPr>
          <p:cNvPr id="9" name="Picture 8">
            <a:extLst>
              <a:ext uri="{FF2B5EF4-FFF2-40B4-BE49-F238E27FC236}">
                <a16:creationId xmlns:a16="http://schemas.microsoft.com/office/drawing/2014/main" id="{1E3AA14B-AD1B-C197-55F5-CA4646FC4DF7}"/>
              </a:ext>
            </a:extLst>
          </p:cNvPr>
          <p:cNvPicPr>
            <a:picLocks noChangeAspect="1"/>
          </p:cNvPicPr>
          <p:nvPr/>
        </p:nvPicPr>
        <p:blipFill>
          <a:blip r:embed="rId3"/>
          <a:stretch>
            <a:fillRect/>
          </a:stretch>
        </p:blipFill>
        <p:spPr>
          <a:xfrm>
            <a:off x="2020600" y="706582"/>
            <a:ext cx="6718155" cy="4800600"/>
          </a:xfrm>
          <a:prstGeom prst="rect">
            <a:avLst/>
          </a:prstGeom>
        </p:spPr>
      </p:pic>
    </p:spTree>
    <p:extLst>
      <p:ext uri="{BB962C8B-B14F-4D97-AF65-F5344CB8AC3E}">
        <p14:creationId xmlns:p14="http://schemas.microsoft.com/office/powerpoint/2010/main" val="178841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6162" y="1748409"/>
            <a:ext cx="9886329" cy="1470025"/>
          </a:xfrm>
        </p:spPr>
        <p:txBody>
          <a:bodyPr>
            <a:normAutofit/>
          </a:bodyPr>
          <a:lstStyle/>
          <a:p>
            <a:r>
              <a:rPr lang="en-GB" dirty="0"/>
              <a:t>Results and Impact</a:t>
            </a:r>
          </a:p>
        </p:txBody>
      </p:sp>
    </p:spTree>
    <p:extLst>
      <p:ext uri="{BB962C8B-B14F-4D97-AF65-F5344CB8AC3E}">
        <p14:creationId xmlns:p14="http://schemas.microsoft.com/office/powerpoint/2010/main" val="62106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436D17-2B60-ACE3-1A94-B48D2759BE78}"/>
              </a:ext>
            </a:extLst>
          </p:cNvPr>
          <p:cNvSpPr>
            <a:spLocks noGrp="1"/>
          </p:cNvSpPr>
          <p:nvPr>
            <p:ph type="title"/>
          </p:nvPr>
        </p:nvSpPr>
        <p:spPr>
          <a:xfrm>
            <a:off x="98854" y="-3033"/>
            <a:ext cx="10972800" cy="994123"/>
          </a:xfrm>
        </p:spPr>
        <p:txBody>
          <a:bodyPr/>
          <a:lstStyle/>
          <a:p>
            <a:r>
              <a:rPr lang="en-GB" dirty="0"/>
              <a:t>Behavioural Science Pilot results - Total</a:t>
            </a:r>
          </a:p>
        </p:txBody>
      </p:sp>
      <p:graphicFrame>
        <p:nvGraphicFramePr>
          <p:cNvPr id="6" name="Table 6">
            <a:extLst>
              <a:ext uri="{FF2B5EF4-FFF2-40B4-BE49-F238E27FC236}">
                <a16:creationId xmlns:a16="http://schemas.microsoft.com/office/drawing/2014/main" id="{3CEE4364-40F6-57A5-B9E0-AA8EF51B7A8D}"/>
              </a:ext>
            </a:extLst>
          </p:cNvPr>
          <p:cNvGraphicFramePr>
            <a:graphicFrameLocks noGrp="1"/>
          </p:cNvGraphicFramePr>
          <p:nvPr>
            <p:ph sz="half" idx="1"/>
          </p:nvPr>
        </p:nvGraphicFramePr>
        <p:xfrm>
          <a:off x="1760448" y="3004049"/>
          <a:ext cx="8793252" cy="1518920"/>
        </p:xfrm>
        <a:graphic>
          <a:graphicData uri="http://schemas.openxmlformats.org/drawingml/2006/table">
            <a:tbl>
              <a:tblPr firstRow="1" bandRow="1">
                <a:tableStyleId>{5C22544A-7EE6-4342-B048-85BDC9FD1C3A}</a:tableStyleId>
              </a:tblPr>
              <a:tblGrid>
                <a:gridCol w="2931084">
                  <a:extLst>
                    <a:ext uri="{9D8B030D-6E8A-4147-A177-3AD203B41FA5}">
                      <a16:colId xmlns:a16="http://schemas.microsoft.com/office/drawing/2014/main" val="2215482066"/>
                    </a:ext>
                  </a:extLst>
                </a:gridCol>
                <a:gridCol w="2931084">
                  <a:extLst>
                    <a:ext uri="{9D8B030D-6E8A-4147-A177-3AD203B41FA5}">
                      <a16:colId xmlns:a16="http://schemas.microsoft.com/office/drawing/2014/main" val="1631519371"/>
                    </a:ext>
                  </a:extLst>
                </a:gridCol>
                <a:gridCol w="2931084">
                  <a:extLst>
                    <a:ext uri="{9D8B030D-6E8A-4147-A177-3AD203B41FA5}">
                      <a16:colId xmlns:a16="http://schemas.microsoft.com/office/drawing/2014/main" val="596588817"/>
                    </a:ext>
                  </a:extLst>
                </a:gridCol>
              </a:tblGrid>
              <a:tr h="330200">
                <a:tc>
                  <a:txBody>
                    <a:bodyPr/>
                    <a:lstStyle/>
                    <a:p>
                      <a:r>
                        <a:rPr lang="en-GB" sz="1500"/>
                        <a:t>Response received</a:t>
                      </a:r>
                    </a:p>
                  </a:txBody>
                  <a:tcPr marL="99060" marR="99060" marT="49530" marB="49530"/>
                </a:tc>
                <a:tc>
                  <a:txBody>
                    <a:bodyPr/>
                    <a:lstStyle/>
                    <a:p>
                      <a:r>
                        <a:rPr lang="en-GB" sz="1500"/>
                        <a:t>Number of unique citizens</a:t>
                      </a:r>
                    </a:p>
                  </a:txBody>
                  <a:tcPr marL="99060" marR="99060" marT="49530" marB="49530"/>
                </a:tc>
                <a:tc>
                  <a:txBody>
                    <a:bodyPr/>
                    <a:lstStyle/>
                    <a:p>
                      <a:r>
                        <a:rPr lang="en-GB" sz="1500"/>
                        <a:t>Total percentage</a:t>
                      </a:r>
                    </a:p>
                  </a:txBody>
                  <a:tcPr marL="99060" marR="99060" marT="49530" marB="49530"/>
                </a:tc>
                <a:extLst>
                  <a:ext uri="{0D108BD9-81ED-4DB2-BD59-A6C34878D82A}">
                    <a16:rowId xmlns:a16="http://schemas.microsoft.com/office/drawing/2014/main" val="4266580086"/>
                  </a:ext>
                </a:extLst>
              </a:tr>
              <a:tr h="297180">
                <a:tc>
                  <a:txBody>
                    <a:bodyPr/>
                    <a:lstStyle/>
                    <a:p>
                      <a:r>
                        <a:rPr lang="en-GB" sz="1300">
                          <a:latin typeface="+mn-lt"/>
                        </a:rPr>
                        <a:t>Total response</a:t>
                      </a:r>
                    </a:p>
                  </a:txBody>
                  <a:tcPr marL="99060" marR="99060" marT="49530" marB="49530"/>
                </a:tc>
                <a:tc>
                  <a:txBody>
                    <a:bodyPr/>
                    <a:lstStyle/>
                    <a:p>
                      <a:pPr algn="ctr" fontAlgn="b"/>
                      <a:r>
                        <a:rPr lang="en-GB" sz="1300" b="0" i="0" u="none" strike="noStrike">
                          <a:solidFill>
                            <a:srgbClr val="000000"/>
                          </a:solidFill>
                          <a:effectLst/>
                          <a:latin typeface="+mn-lt"/>
                        </a:rPr>
                        <a:t>43/116</a:t>
                      </a:r>
                    </a:p>
                  </a:txBody>
                  <a:tcPr marL="0" marR="0" marT="0" marB="0" anchor="b"/>
                </a:tc>
                <a:tc>
                  <a:txBody>
                    <a:bodyPr/>
                    <a:lstStyle/>
                    <a:p>
                      <a:pPr algn="ctr" fontAlgn="b"/>
                      <a:r>
                        <a:rPr lang="en-GB" sz="1300" b="0" i="0" u="none" strike="noStrike">
                          <a:solidFill>
                            <a:srgbClr val="000000"/>
                          </a:solidFill>
                          <a:effectLst/>
                          <a:latin typeface="+mn-lt"/>
                        </a:rPr>
                        <a:t>37%</a:t>
                      </a:r>
                    </a:p>
                  </a:txBody>
                  <a:tcPr marL="0" marR="0" marT="0" marB="0" anchor="b"/>
                </a:tc>
                <a:extLst>
                  <a:ext uri="{0D108BD9-81ED-4DB2-BD59-A6C34878D82A}">
                    <a16:rowId xmlns:a16="http://schemas.microsoft.com/office/drawing/2014/main" val="3876814408"/>
                  </a:ext>
                </a:extLst>
              </a:tr>
              <a:tr h="297180">
                <a:tc>
                  <a:txBody>
                    <a:bodyPr/>
                    <a:lstStyle/>
                    <a:p>
                      <a:r>
                        <a:rPr lang="en-GB" sz="1300">
                          <a:latin typeface="+mn-lt"/>
                        </a:rPr>
                        <a:t>Yes</a:t>
                      </a:r>
                    </a:p>
                  </a:txBody>
                  <a:tcPr marL="99060" marR="99060" marT="49530" marB="49530"/>
                </a:tc>
                <a:tc>
                  <a:txBody>
                    <a:bodyPr/>
                    <a:lstStyle/>
                    <a:p>
                      <a:pPr algn="ctr" fontAlgn="b"/>
                      <a:r>
                        <a:rPr lang="en-GB" sz="1300" b="0" i="0" u="none" strike="noStrike">
                          <a:solidFill>
                            <a:srgbClr val="000000"/>
                          </a:solidFill>
                          <a:effectLst/>
                          <a:latin typeface="+mn-lt"/>
                        </a:rPr>
                        <a:t>39/116</a:t>
                      </a:r>
                    </a:p>
                  </a:txBody>
                  <a:tcPr marL="0" marR="0" marT="0" marB="0" anchor="b"/>
                </a:tc>
                <a:tc>
                  <a:txBody>
                    <a:bodyPr/>
                    <a:lstStyle/>
                    <a:p>
                      <a:pPr algn="ctr" fontAlgn="b"/>
                      <a:r>
                        <a:rPr lang="en-GB" sz="1300" b="0" i="0" u="none" strike="noStrike">
                          <a:solidFill>
                            <a:srgbClr val="000000"/>
                          </a:solidFill>
                          <a:effectLst/>
                          <a:latin typeface="+mn-lt"/>
                        </a:rPr>
                        <a:t>33.6%</a:t>
                      </a:r>
                    </a:p>
                  </a:txBody>
                  <a:tcPr marL="0" marR="0" marT="0" marB="0" anchor="b"/>
                </a:tc>
                <a:extLst>
                  <a:ext uri="{0D108BD9-81ED-4DB2-BD59-A6C34878D82A}">
                    <a16:rowId xmlns:a16="http://schemas.microsoft.com/office/drawing/2014/main" val="2119416323"/>
                  </a:ext>
                </a:extLst>
              </a:tr>
              <a:tr h="297180">
                <a:tc>
                  <a:txBody>
                    <a:bodyPr/>
                    <a:lstStyle/>
                    <a:p>
                      <a:r>
                        <a:rPr lang="en-GB" sz="1300">
                          <a:latin typeface="+mn-lt"/>
                        </a:rPr>
                        <a:t>No</a:t>
                      </a:r>
                    </a:p>
                  </a:txBody>
                  <a:tcPr marL="99060" marR="99060" marT="49530" marB="49530"/>
                </a:tc>
                <a:tc>
                  <a:txBody>
                    <a:bodyPr/>
                    <a:lstStyle/>
                    <a:p>
                      <a:pPr algn="ctr" fontAlgn="b"/>
                      <a:r>
                        <a:rPr lang="en-GB" sz="1300" b="0" i="0" u="none" strike="noStrike">
                          <a:solidFill>
                            <a:srgbClr val="000000"/>
                          </a:solidFill>
                          <a:effectLst/>
                          <a:latin typeface="+mn-lt"/>
                        </a:rPr>
                        <a:t>4/116</a:t>
                      </a:r>
                    </a:p>
                  </a:txBody>
                  <a:tcPr marL="0" marR="0" marT="0" marB="0" anchor="b"/>
                </a:tc>
                <a:tc>
                  <a:txBody>
                    <a:bodyPr/>
                    <a:lstStyle/>
                    <a:p>
                      <a:pPr algn="ctr" fontAlgn="b"/>
                      <a:r>
                        <a:rPr lang="en-GB" sz="1300" b="0" i="0" u="none" strike="noStrike">
                          <a:solidFill>
                            <a:srgbClr val="000000"/>
                          </a:solidFill>
                          <a:effectLst/>
                          <a:latin typeface="+mn-lt"/>
                        </a:rPr>
                        <a:t>3.4%</a:t>
                      </a:r>
                    </a:p>
                  </a:txBody>
                  <a:tcPr marL="0" marR="0" marT="0" marB="0" anchor="b"/>
                </a:tc>
                <a:extLst>
                  <a:ext uri="{0D108BD9-81ED-4DB2-BD59-A6C34878D82A}">
                    <a16:rowId xmlns:a16="http://schemas.microsoft.com/office/drawing/2014/main" val="3424715455"/>
                  </a:ext>
                </a:extLst>
              </a:tr>
              <a:tr h="297180">
                <a:tc>
                  <a:txBody>
                    <a:bodyPr/>
                    <a:lstStyle/>
                    <a:p>
                      <a:r>
                        <a:rPr lang="en-GB" sz="1300">
                          <a:latin typeface="+mn-lt"/>
                        </a:rPr>
                        <a:t>No response</a:t>
                      </a:r>
                    </a:p>
                  </a:txBody>
                  <a:tcPr marL="99060" marR="99060" marT="49530" marB="49530"/>
                </a:tc>
                <a:tc>
                  <a:txBody>
                    <a:bodyPr/>
                    <a:lstStyle/>
                    <a:p>
                      <a:pPr algn="ctr" fontAlgn="b"/>
                      <a:r>
                        <a:rPr lang="en-GB" sz="1300" b="0" i="0" u="none" strike="noStrike">
                          <a:solidFill>
                            <a:srgbClr val="000000"/>
                          </a:solidFill>
                          <a:effectLst/>
                          <a:latin typeface="+mn-lt"/>
                        </a:rPr>
                        <a:t>73/116</a:t>
                      </a:r>
                    </a:p>
                  </a:txBody>
                  <a:tcPr marL="0" marR="0" marT="0" marB="0" anchor="b"/>
                </a:tc>
                <a:tc>
                  <a:txBody>
                    <a:bodyPr/>
                    <a:lstStyle/>
                    <a:p>
                      <a:pPr algn="ctr" fontAlgn="b"/>
                      <a:r>
                        <a:rPr lang="en-GB" sz="1300" b="0" i="0" u="none" strike="noStrike" dirty="0">
                          <a:solidFill>
                            <a:srgbClr val="000000"/>
                          </a:solidFill>
                          <a:effectLst/>
                          <a:latin typeface="+mn-lt"/>
                        </a:rPr>
                        <a:t>63%</a:t>
                      </a:r>
                    </a:p>
                  </a:txBody>
                  <a:tcPr marL="0" marR="0" marT="0" marB="0" anchor="b"/>
                </a:tc>
                <a:extLst>
                  <a:ext uri="{0D108BD9-81ED-4DB2-BD59-A6C34878D82A}">
                    <a16:rowId xmlns:a16="http://schemas.microsoft.com/office/drawing/2014/main" val="3034454720"/>
                  </a:ext>
                </a:extLst>
              </a:tr>
            </a:tbl>
          </a:graphicData>
        </a:graphic>
      </p:graphicFrame>
      <p:graphicFrame>
        <p:nvGraphicFramePr>
          <p:cNvPr id="2" name="Table 6">
            <a:extLst>
              <a:ext uri="{FF2B5EF4-FFF2-40B4-BE49-F238E27FC236}">
                <a16:creationId xmlns:a16="http://schemas.microsoft.com/office/drawing/2014/main" id="{8C45F5F1-5CBD-D6EB-D5A1-1E80FAD24B1D}"/>
              </a:ext>
            </a:extLst>
          </p:cNvPr>
          <p:cNvGraphicFramePr>
            <a:graphicFrameLocks/>
          </p:cNvGraphicFramePr>
          <p:nvPr/>
        </p:nvGraphicFramePr>
        <p:xfrm>
          <a:off x="1760448" y="1339895"/>
          <a:ext cx="8793252" cy="1419860"/>
        </p:xfrm>
        <a:graphic>
          <a:graphicData uri="http://schemas.openxmlformats.org/drawingml/2006/table">
            <a:tbl>
              <a:tblPr firstRow="1" bandRow="1">
                <a:tableStyleId>{5C22544A-7EE6-4342-B048-85BDC9FD1C3A}</a:tableStyleId>
              </a:tblPr>
              <a:tblGrid>
                <a:gridCol w="4396626">
                  <a:extLst>
                    <a:ext uri="{9D8B030D-6E8A-4147-A177-3AD203B41FA5}">
                      <a16:colId xmlns:a16="http://schemas.microsoft.com/office/drawing/2014/main" val="2215482066"/>
                    </a:ext>
                  </a:extLst>
                </a:gridCol>
                <a:gridCol w="4396626">
                  <a:extLst>
                    <a:ext uri="{9D8B030D-6E8A-4147-A177-3AD203B41FA5}">
                      <a16:colId xmlns:a16="http://schemas.microsoft.com/office/drawing/2014/main" val="1631519371"/>
                    </a:ext>
                  </a:extLst>
                </a:gridCol>
              </a:tblGrid>
              <a:tr h="330200">
                <a:tc>
                  <a:txBody>
                    <a:bodyPr/>
                    <a:lstStyle/>
                    <a:p>
                      <a:pPr algn="ctr"/>
                      <a:r>
                        <a:rPr lang="en-GB" sz="1500"/>
                        <a:t>Construct</a:t>
                      </a:r>
                    </a:p>
                  </a:txBody>
                  <a:tcPr marL="99060" marR="99060" marT="49530" marB="49530" anchor="ctr"/>
                </a:tc>
                <a:tc>
                  <a:txBody>
                    <a:bodyPr/>
                    <a:lstStyle/>
                    <a:p>
                      <a:pPr algn="ctr"/>
                      <a:r>
                        <a:rPr lang="en-GB" sz="1500"/>
                        <a:t>Count</a:t>
                      </a:r>
                    </a:p>
                  </a:txBody>
                  <a:tcPr marL="99060" marR="99060" marT="49530" marB="49530" anchor="ctr"/>
                </a:tc>
                <a:extLst>
                  <a:ext uri="{0D108BD9-81ED-4DB2-BD59-A6C34878D82A}">
                    <a16:rowId xmlns:a16="http://schemas.microsoft.com/office/drawing/2014/main" val="4266580086"/>
                  </a:ext>
                </a:extLst>
              </a:tr>
              <a:tr h="297180">
                <a:tc>
                  <a:txBody>
                    <a:bodyPr/>
                    <a:lstStyle/>
                    <a:p>
                      <a:pPr algn="ctr"/>
                      <a:r>
                        <a:rPr lang="en-GB" sz="1300">
                          <a:latin typeface="+mn-lt"/>
                        </a:rPr>
                        <a:t>Total citizens in cohort</a:t>
                      </a:r>
                    </a:p>
                  </a:txBody>
                  <a:tcPr marL="99060" marR="99060" marT="49530" marB="49530" anchor="ctr"/>
                </a:tc>
                <a:tc>
                  <a:txBody>
                    <a:bodyPr/>
                    <a:lstStyle/>
                    <a:p>
                      <a:pPr algn="ctr" fontAlgn="b"/>
                      <a:r>
                        <a:rPr lang="en-GB" sz="1300" b="0" i="0" u="none" strike="noStrike">
                          <a:solidFill>
                            <a:srgbClr val="000000"/>
                          </a:solidFill>
                          <a:effectLst/>
                          <a:latin typeface="+mn-lt"/>
                        </a:rPr>
                        <a:t>170</a:t>
                      </a:r>
                    </a:p>
                  </a:txBody>
                  <a:tcPr marL="0" marR="0" marT="0" marB="0" anchor="ctr"/>
                </a:tc>
                <a:extLst>
                  <a:ext uri="{0D108BD9-81ED-4DB2-BD59-A6C34878D82A}">
                    <a16:rowId xmlns:a16="http://schemas.microsoft.com/office/drawing/2014/main" val="3876814408"/>
                  </a:ext>
                </a:extLst>
              </a:tr>
              <a:tr h="495300">
                <a:tc>
                  <a:txBody>
                    <a:bodyPr/>
                    <a:lstStyle/>
                    <a:p>
                      <a:pPr marL="0" marR="0" lvl="0" indent="0" algn="ctr" defTabSz="633123" rtl="0" eaLnBrk="1" fontAlgn="auto" latinLnBrk="0" hangingPunct="1">
                        <a:lnSpc>
                          <a:spcPct val="100000"/>
                        </a:lnSpc>
                        <a:spcBef>
                          <a:spcPts val="0"/>
                        </a:spcBef>
                        <a:spcAft>
                          <a:spcPts val="0"/>
                        </a:spcAft>
                        <a:buClrTx/>
                        <a:buSzTx/>
                        <a:buFontTx/>
                        <a:buNone/>
                        <a:tabLst/>
                        <a:defRPr/>
                      </a:pPr>
                      <a:r>
                        <a:rPr lang="en-GB" sz="1300">
                          <a:latin typeface="+mn-lt"/>
                        </a:rPr>
                        <a:t>Citizen falls into category of ‘Phone/email not accepting messages right now’ and ‘Phone/email does not exist’</a:t>
                      </a:r>
                    </a:p>
                  </a:txBody>
                  <a:tcPr marL="99060" marR="99060" marT="49530" marB="49530" anchor="ctr"/>
                </a:tc>
                <a:tc>
                  <a:txBody>
                    <a:bodyPr/>
                    <a:lstStyle/>
                    <a:p>
                      <a:pPr algn="ctr" fontAlgn="b"/>
                      <a:r>
                        <a:rPr lang="en-GB" sz="1300" b="0" i="0" u="none" strike="noStrike">
                          <a:solidFill>
                            <a:srgbClr val="000000"/>
                          </a:solidFill>
                          <a:effectLst/>
                          <a:latin typeface="+mn-lt"/>
                        </a:rPr>
                        <a:t>54</a:t>
                      </a:r>
                    </a:p>
                  </a:txBody>
                  <a:tcPr marL="0" marR="0" marT="0" marB="0" anchor="ctr"/>
                </a:tc>
                <a:extLst>
                  <a:ext uri="{0D108BD9-81ED-4DB2-BD59-A6C34878D82A}">
                    <a16:rowId xmlns:a16="http://schemas.microsoft.com/office/drawing/2014/main" val="1671332678"/>
                  </a:ext>
                </a:extLst>
              </a:tr>
              <a:tr h="297180">
                <a:tc>
                  <a:txBody>
                    <a:bodyPr/>
                    <a:lstStyle/>
                    <a:p>
                      <a:pPr algn="ctr"/>
                      <a:r>
                        <a:rPr lang="en-GB" sz="1300">
                          <a:latin typeface="+mn-lt"/>
                        </a:rPr>
                        <a:t>Total number of active citizens in cohort</a:t>
                      </a:r>
                    </a:p>
                  </a:txBody>
                  <a:tcPr marL="99060" marR="99060" marT="49530" marB="49530" anchor="ctr"/>
                </a:tc>
                <a:tc>
                  <a:txBody>
                    <a:bodyPr/>
                    <a:lstStyle/>
                    <a:p>
                      <a:pPr algn="ctr" fontAlgn="b"/>
                      <a:r>
                        <a:rPr lang="en-GB" sz="1300" b="0" i="0" u="none" strike="noStrike" dirty="0">
                          <a:solidFill>
                            <a:srgbClr val="000000"/>
                          </a:solidFill>
                          <a:effectLst/>
                          <a:latin typeface="+mn-lt"/>
                        </a:rPr>
                        <a:t>116</a:t>
                      </a:r>
                    </a:p>
                  </a:txBody>
                  <a:tcPr marL="0" marR="0" marT="0" marB="0" anchor="ctr"/>
                </a:tc>
                <a:extLst>
                  <a:ext uri="{0D108BD9-81ED-4DB2-BD59-A6C34878D82A}">
                    <a16:rowId xmlns:a16="http://schemas.microsoft.com/office/drawing/2014/main" val="3646169572"/>
                  </a:ext>
                </a:extLst>
              </a:tr>
            </a:tbl>
          </a:graphicData>
        </a:graphic>
      </p:graphicFrame>
      <p:sp>
        <p:nvSpPr>
          <p:cNvPr id="7" name="TextBox 6">
            <a:extLst>
              <a:ext uri="{FF2B5EF4-FFF2-40B4-BE49-F238E27FC236}">
                <a16:creationId xmlns:a16="http://schemas.microsoft.com/office/drawing/2014/main" id="{B5FDFEAC-93B4-ABD1-343B-24B4A3A43B09}"/>
              </a:ext>
            </a:extLst>
          </p:cNvPr>
          <p:cNvSpPr txBox="1"/>
          <p:nvPr/>
        </p:nvSpPr>
        <p:spPr>
          <a:xfrm>
            <a:off x="1760448" y="4871774"/>
            <a:ext cx="8667750" cy="523220"/>
          </a:xfrm>
          <a:prstGeom prst="rect">
            <a:avLst/>
          </a:prstGeom>
          <a:noFill/>
        </p:spPr>
        <p:txBody>
          <a:bodyPr wrap="square">
            <a:spAutoFit/>
          </a:bodyPr>
          <a:lstStyle/>
          <a:p>
            <a:r>
              <a:rPr lang="en-GB" sz="1400" dirty="0"/>
              <a:t>Over £94,000 estimated income maximisation being achieved, with the highest ranging from £21k-11k per individual, and an average of £3270 per individual</a:t>
            </a:r>
          </a:p>
        </p:txBody>
      </p:sp>
    </p:spTree>
    <p:extLst>
      <p:ext uri="{BB962C8B-B14F-4D97-AF65-F5344CB8AC3E}">
        <p14:creationId xmlns:p14="http://schemas.microsoft.com/office/powerpoint/2010/main" val="40318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380D9-FED7-C764-B88F-D459ADD14FB3}"/>
              </a:ext>
            </a:extLst>
          </p:cNvPr>
          <p:cNvPicPr>
            <a:picLocks noChangeAspect="1"/>
          </p:cNvPicPr>
          <p:nvPr/>
        </p:nvPicPr>
        <p:blipFill>
          <a:blip r:embed="rId3"/>
          <a:stretch>
            <a:fillRect/>
          </a:stretch>
        </p:blipFill>
        <p:spPr>
          <a:xfrm>
            <a:off x="204280" y="107004"/>
            <a:ext cx="11852409" cy="5186922"/>
          </a:xfrm>
          <a:prstGeom prst="rect">
            <a:avLst/>
          </a:prstGeom>
        </p:spPr>
      </p:pic>
    </p:spTree>
    <p:extLst>
      <p:ext uri="{BB962C8B-B14F-4D97-AF65-F5344CB8AC3E}">
        <p14:creationId xmlns:p14="http://schemas.microsoft.com/office/powerpoint/2010/main" val="203109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0468A2-DA06-69B5-6153-E1401F0684B4}"/>
              </a:ext>
            </a:extLst>
          </p:cNvPr>
          <p:cNvSpPr>
            <a:spLocks noGrp="1"/>
          </p:cNvSpPr>
          <p:nvPr>
            <p:ph type="sldNum" sz="quarter" idx="12"/>
          </p:nvPr>
        </p:nvSpPr>
        <p:spPr>
          <a:xfrm>
            <a:off x="6996113" y="6356351"/>
            <a:ext cx="222885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75" kern="1200">
                <a:solidFill>
                  <a:schemeClr val="tx1">
                    <a:tint val="75000"/>
                  </a:schemeClr>
                </a:solidFill>
                <a:latin typeface="Arial Nova"/>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r>
              <a:rPr lang="en-GB"/>
              <a:t>PAGE </a:t>
            </a:r>
            <a:fld id="{45A89BE1-5792-4ACB-BF4C-7FAB88C6C5B7}" type="slidenum">
              <a:rPr lang="en-GB" smtClean="0"/>
              <a:pPr defTabSz="844164"/>
              <a:t>16</a:t>
            </a:fld>
            <a:endParaRPr lang="en-GB">
              <a:solidFill>
                <a:prstClr val="black">
                  <a:tint val="75000"/>
                </a:prstClr>
              </a:solidFill>
              <a:latin typeface="Calibri" panose="020F0502020204030204"/>
              <a:cs typeface="+mn-cs"/>
            </a:endParaRPr>
          </a:p>
        </p:txBody>
      </p:sp>
      <p:pic>
        <p:nvPicPr>
          <p:cNvPr id="10" name="Picture 9">
            <a:extLst>
              <a:ext uri="{FF2B5EF4-FFF2-40B4-BE49-F238E27FC236}">
                <a16:creationId xmlns:a16="http://schemas.microsoft.com/office/drawing/2014/main" id="{14D1AFFF-50C5-86DA-38A5-38748488FE24}"/>
              </a:ext>
            </a:extLst>
          </p:cNvPr>
          <p:cNvPicPr>
            <a:picLocks noChangeAspect="1"/>
          </p:cNvPicPr>
          <p:nvPr/>
        </p:nvPicPr>
        <p:blipFill>
          <a:blip r:embed="rId3"/>
          <a:stretch>
            <a:fillRect/>
          </a:stretch>
        </p:blipFill>
        <p:spPr>
          <a:xfrm>
            <a:off x="1143000" y="836009"/>
            <a:ext cx="9906000" cy="5185981"/>
          </a:xfrm>
          <a:prstGeom prst="rect">
            <a:avLst/>
          </a:prstGeom>
        </p:spPr>
      </p:pic>
      <p:sp>
        <p:nvSpPr>
          <p:cNvPr id="11" name="Rectangle: Rounded Corners 10">
            <a:extLst>
              <a:ext uri="{FF2B5EF4-FFF2-40B4-BE49-F238E27FC236}">
                <a16:creationId xmlns:a16="http://schemas.microsoft.com/office/drawing/2014/main" id="{1C80E442-F833-4C9C-6F1A-BAB799CE8F91}"/>
              </a:ext>
            </a:extLst>
          </p:cNvPr>
          <p:cNvSpPr/>
          <p:nvPr/>
        </p:nvSpPr>
        <p:spPr>
          <a:xfrm>
            <a:off x="9313180" y="3887381"/>
            <a:ext cx="1481355" cy="481667"/>
          </a:xfrm>
          <a:prstGeom prst="roundRect">
            <a:avLst/>
          </a:prstGeom>
          <a:noFill/>
          <a:ln w="5715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844164"/>
            <a:endParaRPr lang="en-GB" sz="1625">
              <a:solidFill>
                <a:prstClr val="black"/>
              </a:solidFill>
              <a:latin typeface="Calibri" panose="020F0502020204030204"/>
            </a:endParaRPr>
          </a:p>
        </p:txBody>
      </p:sp>
    </p:spTree>
    <p:extLst>
      <p:ext uri="{BB962C8B-B14F-4D97-AF65-F5344CB8AC3E}">
        <p14:creationId xmlns:p14="http://schemas.microsoft.com/office/powerpoint/2010/main" val="24276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6162" y="1748409"/>
            <a:ext cx="9886329" cy="1470025"/>
          </a:xfrm>
        </p:spPr>
        <p:txBody>
          <a:bodyPr>
            <a:normAutofit/>
          </a:bodyPr>
          <a:lstStyle/>
          <a:p>
            <a:r>
              <a:rPr lang="en-GB" dirty="0"/>
              <a:t>Next Steps</a:t>
            </a:r>
          </a:p>
        </p:txBody>
      </p:sp>
    </p:spTree>
    <p:extLst>
      <p:ext uri="{BB962C8B-B14F-4D97-AF65-F5344CB8AC3E}">
        <p14:creationId xmlns:p14="http://schemas.microsoft.com/office/powerpoint/2010/main" val="348178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4527-A2BE-2650-89E6-A862A02E0627}"/>
              </a:ext>
            </a:extLst>
          </p:cNvPr>
          <p:cNvSpPr>
            <a:spLocks noGrp="1"/>
          </p:cNvSpPr>
          <p:nvPr>
            <p:ph type="title"/>
          </p:nvPr>
        </p:nvSpPr>
        <p:spPr>
          <a:xfrm>
            <a:off x="230660" y="200496"/>
            <a:ext cx="10972800" cy="994123"/>
          </a:xfrm>
        </p:spPr>
        <p:txBody>
          <a:bodyPr/>
          <a:lstStyle/>
          <a:p>
            <a:r>
              <a:rPr lang="en-GB" dirty="0"/>
              <a:t>Emerging findings and recommendations </a:t>
            </a:r>
          </a:p>
        </p:txBody>
      </p:sp>
      <p:sp>
        <p:nvSpPr>
          <p:cNvPr id="3" name="Content Placeholder 2">
            <a:extLst>
              <a:ext uri="{FF2B5EF4-FFF2-40B4-BE49-F238E27FC236}">
                <a16:creationId xmlns:a16="http://schemas.microsoft.com/office/drawing/2014/main" id="{5A68EBD8-693D-CE59-C55D-CCFD6DA22C1E}"/>
              </a:ext>
            </a:extLst>
          </p:cNvPr>
          <p:cNvSpPr>
            <a:spLocks noGrp="1"/>
          </p:cNvSpPr>
          <p:nvPr>
            <p:ph sz="half" idx="1"/>
          </p:nvPr>
        </p:nvSpPr>
        <p:spPr>
          <a:xfrm>
            <a:off x="720167" y="1366301"/>
            <a:ext cx="11051703" cy="3840013"/>
          </a:xfrm>
        </p:spPr>
        <p:txBody>
          <a:bodyPr>
            <a:normAutofit/>
          </a:bodyPr>
          <a:lstStyle/>
          <a:p>
            <a:r>
              <a:rPr lang="en-GB" sz="2167" dirty="0"/>
              <a:t>Development of further cohorts that will involve using other key datasets (beyond foodbank vouchers) such as rent and council tax arrears – as determined by the service through learning from the pilot</a:t>
            </a:r>
          </a:p>
          <a:p>
            <a:endParaRPr lang="en-GB" sz="2167" dirty="0"/>
          </a:p>
          <a:p>
            <a:r>
              <a:rPr lang="en-GB" sz="2167" dirty="0"/>
              <a:t>Award application submission for the behavioural science pilot</a:t>
            </a:r>
          </a:p>
        </p:txBody>
      </p:sp>
      <p:sp>
        <p:nvSpPr>
          <p:cNvPr id="5" name="Slide Number Placeholder 4">
            <a:extLst>
              <a:ext uri="{FF2B5EF4-FFF2-40B4-BE49-F238E27FC236}">
                <a16:creationId xmlns:a16="http://schemas.microsoft.com/office/drawing/2014/main" id="{BE0468A2-DA06-69B5-6153-E1401F0684B4}"/>
              </a:ext>
            </a:extLst>
          </p:cNvPr>
          <p:cNvSpPr>
            <a:spLocks noGrp="1"/>
          </p:cNvSpPr>
          <p:nvPr>
            <p:ph type="sldNum" sz="quarter" idx="12"/>
          </p:nvPr>
        </p:nvSpPr>
        <p:spPr>
          <a:xfrm>
            <a:off x="6996113" y="6356351"/>
            <a:ext cx="222885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75" kern="1200">
                <a:solidFill>
                  <a:schemeClr val="tx1">
                    <a:tint val="75000"/>
                  </a:schemeClr>
                </a:solidFill>
                <a:latin typeface="Arial Nova"/>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r>
              <a:rPr lang="en-GB"/>
              <a:t>PAGE </a:t>
            </a:r>
            <a:fld id="{45A89BE1-5792-4ACB-BF4C-7FAB88C6C5B7}" type="slidenum">
              <a:rPr lang="en-GB" smtClean="0"/>
              <a:pPr defTabSz="844164"/>
              <a:t>18</a:t>
            </a:fld>
            <a:endParaRPr lang="en-GB">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1545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CE03A-5E6A-4A90-845C-2BA7F53931A7}"/>
              </a:ext>
            </a:extLst>
          </p:cNvPr>
          <p:cNvSpPr>
            <a:spLocks noGrp="1"/>
          </p:cNvSpPr>
          <p:nvPr>
            <p:ph type="title"/>
          </p:nvPr>
        </p:nvSpPr>
        <p:spPr>
          <a:xfrm>
            <a:off x="542668" y="251864"/>
            <a:ext cx="8915400" cy="498784"/>
          </a:xfrm>
        </p:spPr>
        <p:txBody>
          <a:bodyPr>
            <a:normAutofit fontScale="90000"/>
          </a:bodyPr>
          <a:lstStyle/>
          <a:p>
            <a:r>
              <a:rPr lang="en-GB" dirty="0"/>
              <a:t>Introduction:</a:t>
            </a:r>
          </a:p>
        </p:txBody>
      </p:sp>
      <p:sp>
        <p:nvSpPr>
          <p:cNvPr id="5" name="Slide Number Placeholder 4">
            <a:extLst>
              <a:ext uri="{FF2B5EF4-FFF2-40B4-BE49-F238E27FC236}">
                <a16:creationId xmlns:a16="http://schemas.microsoft.com/office/drawing/2014/main" id="{8AE2A8F7-DE94-41E3-9AC3-33696BE97D45}"/>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2</a:t>
            </a:fld>
            <a:endParaRPr lang="en-GB">
              <a:solidFill>
                <a:prstClr val="black">
                  <a:tint val="75000"/>
                </a:prstClr>
              </a:solidFill>
              <a:cs typeface="+mn-cs"/>
            </a:endParaRPr>
          </a:p>
        </p:txBody>
      </p:sp>
      <p:sp>
        <p:nvSpPr>
          <p:cNvPr id="22" name="Content Placeholder 1">
            <a:extLst>
              <a:ext uri="{FF2B5EF4-FFF2-40B4-BE49-F238E27FC236}">
                <a16:creationId xmlns:a16="http://schemas.microsoft.com/office/drawing/2014/main" id="{7934FCD7-EC32-47B1-8B66-EDDE78F6384D}"/>
              </a:ext>
            </a:extLst>
          </p:cNvPr>
          <p:cNvSpPr>
            <a:spLocks noGrp="1"/>
          </p:cNvSpPr>
          <p:nvPr>
            <p:ph sz="half" idx="1"/>
          </p:nvPr>
        </p:nvSpPr>
        <p:spPr>
          <a:xfrm>
            <a:off x="542668" y="1178437"/>
            <a:ext cx="11015018" cy="4019639"/>
          </a:xfrm>
        </p:spPr>
        <p:txBody>
          <a:bodyPr>
            <a:normAutofit/>
          </a:bodyPr>
          <a:lstStyle/>
          <a:p>
            <a:pPr marL="0" indent="0" algn="just">
              <a:buNone/>
            </a:pPr>
            <a:endParaRPr lang="en-US" sz="1733" dirty="0"/>
          </a:p>
          <a:p>
            <a:pPr algn="just"/>
            <a:r>
              <a:rPr lang="en-US" sz="1733" dirty="0"/>
              <a:t>Delivered a pilot to understand how behavioral science supports prevention, as part of WMCA funds which were awarded to the Early Intervention &amp; Prevention </a:t>
            </a:r>
            <a:r>
              <a:rPr lang="en-US" sz="1733" dirty="0" err="1"/>
              <a:t>Programme</a:t>
            </a:r>
            <a:r>
              <a:rPr lang="en-US" sz="1733" dirty="0"/>
              <a:t>.</a:t>
            </a:r>
          </a:p>
          <a:p>
            <a:pPr marL="0" indent="0" algn="just">
              <a:buNone/>
            </a:pPr>
            <a:endParaRPr lang="en-US" sz="1733" dirty="0"/>
          </a:p>
          <a:p>
            <a:pPr algn="just"/>
            <a:r>
              <a:rPr lang="en-US" sz="1733" dirty="0"/>
              <a:t>Nudge an identified cohort to access Income </a:t>
            </a:r>
            <a:r>
              <a:rPr lang="en-US" sz="1733" dirty="0" err="1"/>
              <a:t>Maximisation</a:t>
            </a:r>
            <a:r>
              <a:rPr lang="en-US" sz="1733" dirty="0"/>
              <a:t> services provided by Homes &amp; Money Hub. </a:t>
            </a:r>
          </a:p>
          <a:p>
            <a:pPr algn="just"/>
            <a:endParaRPr lang="en-US" sz="1733" dirty="0"/>
          </a:p>
          <a:p>
            <a:pPr algn="just"/>
            <a:r>
              <a:rPr lang="en-US" sz="1733" dirty="0"/>
              <a:t>The key purpose of the pilot is to understand the mode of communication to respondents, their reactions and subsequent actions as a response to the messages delivered.</a:t>
            </a:r>
          </a:p>
          <a:p>
            <a:pPr marL="0" indent="0">
              <a:buNone/>
            </a:pPr>
            <a:endParaRPr lang="en-GB" sz="1733" dirty="0"/>
          </a:p>
        </p:txBody>
      </p:sp>
    </p:spTree>
    <p:extLst>
      <p:ext uri="{BB962C8B-B14F-4D97-AF65-F5344CB8AC3E}">
        <p14:creationId xmlns:p14="http://schemas.microsoft.com/office/powerpoint/2010/main" val="395311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2A8F7-DE94-41E3-9AC3-33696BE97D45}"/>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3</a:t>
            </a:fld>
            <a:endParaRPr lang="en-GB">
              <a:solidFill>
                <a:prstClr val="black">
                  <a:tint val="75000"/>
                </a:prstClr>
              </a:solidFill>
              <a:cs typeface="+mn-cs"/>
            </a:endParaRPr>
          </a:p>
        </p:txBody>
      </p:sp>
      <p:sp>
        <p:nvSpPr>
          <p:cNvPr id="8" name="Title 3">
            <a:extLst>
              <a:ext uri="{FF2B5EF4-FFF2-40B4-BE49-F238E27FC236}">
                <a16:creationId xmlns:a16="http://schemas.microsoft.com/office/drawing/2014/main" id="{6C6B8181-0789-E391-3EBF-2B544C583A7D}"/>
              </a:ext>
            </a:extLst>
          </p:cNvPr>
          <p:cNvSpPr>
            <a:spLocks noGrp="1"/>
          </p:cNvSpPr>
          <p:nvPr>
            <p:ph type="title"/>
          </p:nvPr>
        </p:nvSpPr>
        <p:spPr>
          <a:xfrm>
            <a:off x="409352" y="274077"/>
            <a:ext cx="3850023" cy="944166"/>
          </a:xfrm>
        </p:spPr>
        <p:txBody>
          <a:bodyPr anchor="t">
            <a:normAutofit/>
          </a:bodyPr>
          <a:lstStyle/>
          <a:p>
            <a:r>
              <a:rPr lang="en-GB" sz="2600" dirty="0"/>
              <a:t>The cohort:</a:t>
            </a:r>
          </a:p>
        </p:txBody>
      </p:sp>
      <p:sp>
        <p:nvSpPr>
          <p:cNvPr id="9" name="Content Placeholder 1">
            <a:extLst>
              <a:ext uri="{FF2B5EF4-FFF2-40B4-BE49-F238E27FC236}">
                <a16:creationId xmlns:a16="http://schemas.microsoft.com/office/drawing/2014/main" id="{9ADB54E0-B236-4A9B-244A-8ACA7732C172}"/>
              </a:ext>
            </a:extLst>
          </p:cNvPr>
          <p:cNvSpPr txBox="1">
            <a:spLocks/>
          </p:cNvSpPr>
          <p:nvPr/>
        </p:nvSpPr>
        <p:spPr>
          <a:xfrm>
            <a:off x="563812" y="1309343"/>
            <a:ext cx="5949722" cy="4239313"/>
          </a:xfrm>
          <a:prstGeom prst="rect">
            <a:avLst/>
          </a:prstGeom>
        </p:spPr>
        <p:txBody>
          <a:bodyPr vert="horz" lIns="84419" tIns="42210" rIns="84419" bIns="42210" rtlCol="0" anchor="t">
            <a:no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9553" indent="-309553" algn="just">
              <a:spcAft>
                <a:spcPts val="867"/>
              </a:spcAft>
            </a:pPr>
            <a:r>
              <a:rPr lang="en-US" sz="1517"/>
              <a:t>Internal data analysis indicated that </a:t>
            </a:r>
            <a:r>
              <a:rPr lang="en-US" sz="1517" b="1"/>
              <a:t>Foodbank voucher assessment </a:t>
            </a:r>
            <a:r>
              <a:rPr lang="en-US" sz="1517"/>
              <a:t>is one of the biggest reasons for citizen contact.</a:t>
            </a:r>
          </a:p>
          <a:p>
            <a:pPr marL="309553" indent="-309553" algn="just">
              <a:spcAft>
                <a:spcPts val="867"/>
              </a:spcAft>
            </a:pPr>
            <a:r>
              <a:rPr lang="en-US" sz="1517"/>
              <a:t>Strong relation between Foodbank voucher requests and accessing support for income related welfare instruments like Universal Credit, LWP Crisis Card, and in seeking Council Tax Support.</a:t>
            </a:r>
          </a:p>
          <a:p>
            <a:pPr marL="309553" indent="-309553" algn="just">
              <a:spcAft>
                <a:spcPts val="867"/>
              </a:spcAft>
            </a:pPr>
            <a:r>
              <a:rPr lang="en-US" sz="1517"/>
              <a:t>The </a:t>
            </a:r>
            <a:r>
              <a:rPr lang="en-US" sz="1517" b="1"/>
              <a:t>cohort was identified from the Northfield and Shard End ward </a:t>
            </a:r>
            <a:r>
              <a:rPr lang="en-US" sz="1517"/>
              <a:t>who have already contacted the council for foodbank vouchers.</a:t>
            </a:r>
          </a:p>
          <a:p>
            <a:pPr marL="309553" indent="-309553" algn="just">
              <a:spcAft>
                <a:spcPts val="867"/>
              </a:spcAft>
            </a:pPr>
            <a:r>
              <a:rPr lang="en-US" sz="1517">
                <a:latin typeface="Arial Nova"/>
              </a:rPr>
              <a:t>The cohort used either Web or both Web and Contact Centre as their medium of contact.</a:t>
            </a:r>
          </a:p>
          <a:p>
            <a:pPr marL="309553" indent="-309553" algn="just">
              <a:spcAft>
                <a:spcPts val="867"/>
              </a:spcAft>
            </a:pPr>
            <a:r>
              <a:rPr lang="en-US" sz="1517"/>
              <a:t>Northfield and Shard End are selected as part of place-based approach due to resource, including staff support. </a:t>
            </a:r>
            <a:endParaRPr lang="en-GB" sz="1950"/>
          </a:p>
          <a:p>
            <a:pPr>
              <a:spcAft>
                <a:spcPts val="867"/>
              </a:spcAft>
            </a:pPr>
            <a:endParaRPr lang="en-GB" sz="1950" dirty="0"/>
          </a:p>
        </p:txBody>
      </p:sp>
      <p:pic>
        <p:nvPicPr>
          <p:cNvPr id="10" name="Picture 9">
            <a:extLst>
              <a:ext uri="{FF2B5EF4-FFF2-40B4-BE49-F238E27FC236}">
                <a16:creationId xmlns:a16="http://schemas.microsoft.com/office/drawing/2014/main" id="{68DEFB4B-EEF6-C69F-A72B-6F039837DD1F}"/>
              </a:ext>
            </a:extLst>
          </p:cNvPr>
          <p:cNvPicPr>
            <a:picLocks noChangeAspect="1"/>
          </p:cNvPicPr>
          <p:nvPr/>
        </p:nvPicPr>
        <p:blipFill>
          <a:blip r:embed="rId3"/>
          <a:stretch>
            <a:fillRect/>
          </a:stretch>
        </p:blipFill>
        <p:spPr>
          <a:xfrm>
            <a:off x="7663021" y="1122802"/>
            <a:ext cx="3209131" cy="3879850"/>
          </a:xfrm>
          <a:prstGeom prst="rect">
            <a:avLst/>
          </a:prstGeom>
        </p:spPr>
      </p:pic>
    </p:spTree>
    <p:extLst>
      <p:ext uri="{BB962C8B-B14F-4D97-AF65-F5344CB8AC3E}">
        <p14:creationId xmlns:p14="http://schemas.microsoft.com/office/powerpoint/2010/main" val="1786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2A8F7-DE94-41E3-9AC3-33696BE97D45}"/>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4</a:t>
            </a:fld>
            <a:endParaRPr lang="en-GB">
              <a:solidFill>
                <a:prstClr val="black">
                  <a:tint val="75000"/>
                </a:prstClr>
              </a:solidFill>
              <a:cs typeface="+mn-cs"/>
            </a:endParaRPr>
          </a:p>
        </p:txBody>
      </p:sp>
      <p:sp>
        <p:nvSpPr>
          <p:cNvPr id="2" name="Title 3">
            <a:extLst>
              <a:ext uri="{FF2B5EF4-FFF2-40B4-BE49-F238E27FC236}">
                <a16:creationId xmlns:a16="http://schemas.microsoft.com/office/drawing/2014/main" id="{345E4D5E-B611-0111-B79A-3FA3E5608B04}"/>
              </a:ext>
            </a:extLst>
          </p:cNvPr>
          <p:cNvSpPr txBox="1">
            <a:spLocks/>
          </p:cNvSpPr>
          <p:nvPr/>
        </p:nvSpPr>
        <p:spPr>
          <a:xfrm>
            <a:off x="321252" y="352682"/>
            <a:ext cx="4799000" cy="465967"/>
          </a:xfrm>
          <a:prstGeom prst="rect">
            <a:avLst/>
          </a:prstGeom>
        </p:spPr>
        <p:txBody>
          <a:bodyPr vert="horz" lIns="77925" tIns="38963" rIns="77925" bIns="38963" rtlCol="0" anchor="t">
            <a:normAutofit fontScale="97500"/>
          </a:bodyPr>
          <a:lst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a:lstStyle>
          <a:p>
            <a:r>
              <a:rPr lang="en-GB" sz="2600"/>
              <a:t>Place-based Trial:</a:t>
            </a:r>
            <a:endParaRPr lang="en-GB" sz="2600" dirty="0"/>
          </a:p>
        </p:txBody>
      </p:sp>
      <p:sp>
        <p:nvSpPr>
          <p:cNvPr id="6" name="Content Placeholder 1">
            <a:extLst>
              <a:ext uri="{FF2B5EF4-FFF2-40B4-BE49-F238E27FC236}">
                <a16:creationId xmlns:a16="http://schemas.microsoft.com/office/drawing/2014/main" id="{0CDCDF07-852D-040C-B043-AC1A26C32B89}"/>
              </a:ext>
            </a:extLst>
          </p:cNvPr>
          <p:cNvSpPr txBox="1">
            <a:spLocks/>
          </p:cNvSpPr>
          <p:nvPr/>
        </p:nvSpPr>
        <p:spPr>
          <a:xfrm>
            <a:off x="468740" y="1285721"/>
            <a:ext cx="4028995" cy="3829211"/>
          </a:xfrm>
          <a:prstGeom prst="rect">
            <a:avLst/>
          </a:prstGeom>
        </p:spPr>
        <p:txBody>
          <a:bodyPr vert="horz" lIns="77925" tIns="38963" rIns="77925" bIns="38963" rtlCol="0">
            <a:no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1464" indent="-371464" algn="just"/>
            <a:r>
              <a:rPr lang="en-US" sz="1408" b="1" dirty="0"/>
              <a:t>Northfield and Shard End wards are identified as research locations</a:t>
            </a:r>
            <a:r>
              <a:rPr lang="en-US" sz="1408" dirty="0"/>
              <a:t> for this pilot in line with a place-based approach.</a:t>
            </a:r>
          </a:p>
          <a:p>
            <a:pPr algn="just"/>
            <a:endParaRPr lang="en-US" sz="1408" dirty="0"/>
          </a:p>
          <a:p>
            <a:pPr marL="371464" indent="-371464" algn="just"/>
            <a:r>
              <a:rPr lang="en-US" sz="1408" b="1" dirty="0"/>
              <a:t>Northfield and Shard End are identified as Group 1, where the intervention (</a:t>
            </a:r>
            <a:r>
              <a:rPr lang="en-US" sz="1408" b="1" i="1" dirty="0"/>
              <a:t>nudge messages) </a:t>
            </a:r>
            <a:r>
              <a:rPr lang="en-US" sz="1408" b="1" dirty="0"/>
              <a:t>would be taking place.</a:t>
            </a:r>
          </a:p>
          <a:p>
            <a:pPr algn="just"/>
            <a:endParaRPr lang="en-US" sz="1408" dirty="0"/>
          </a:p>
          <a:p>
            <a:pPr marL="371464" indent="-371464" algn="just"/>
            <a:r>
              <a:rPr lang="en-US" sz="1408" b="1" dirty="0" err="1"/>
              <a:t>Erdington</a:t>
            </a:r>
            <a:r>
              <a:rPr lang="en-US" sz="1408" b="1" dirty="0"/>
              <a:t> would be Group 2 where the regular help and support </a:t>
            </a:r>
            <a:r>
              <a:rPr lang="en-US" sz="1408" dirty="0"/>
              <a:t>would be offered to citizens, except the </a:t>
            </a:r>
            <a:r>
              <a:rPr lang="en-US" sz="1408" i="1" dirty="0"/>
              <a:t>intervention.</a:t>
            </a:r>
          </a:p>
          <a:p>
            <a:pPr algn="just"/>
            <a:endParaRPr lang="en-US" sz="1408" i="1" dirty="0"/>
          </a:p>
          <a:p>
            <a:pPr marL="371464" indent="-371464" algn="just"/>
            <a:r>
              <a:rPr lang="en-US" sz="1408" dirty="0"/>
              <a:t>The responses to the intervention would be documented to understand the implications of interventions, which will be compared between both groups for an in-depth analysis</a:t>
            </a:r>
            <a:r>
              <a:rPr lang="en-US" sz="1517" dirty="0"/>
              <a:t>.</a:t>
            </a:r>
          </a:p>
          <a:p>
            <a:pPr marL="309553" indent="-309553">
              <a:spcAft>
                <a:spcPts val="867"/>
              </a:spcAft>
            </a:pPr>
            <a:endParaRPr lang="en-GB" sz="1517" dirty="0"/>
          </a:p>
        </p:txBody>
      </p:sp>
      <p:grpSp>
        <p:nvGrpSpPr>
          <p:cNvPr id="7" name="Group 6">
            <a:extLst>
              <a:ext uri="{FF2B5EF4-FFF2-40B4-BE49-F238E27FC236}">
                <a16:creationId xmlns:a16="http://schemas.microsoft.com/office/drawing/2014/main" id="{9AB3FC9C-F1D8-3B46-06B0-97EA7268A680}"/>
              </a:ext>
            </a:extLst>
          </p:cNvPr>
          <p:cNvGrpSpPr/>
          <p:nvPr/>
        </p:nvGrpSpPr>
        <p:grpSpPr>
          <a:xfrm>
            <a:off x="5171996" y="1795073"/>
            <a:ext cx="5827045" cy="3061055"/>
            <a:chOff x="5183189" y="1819465"/>
            <a:chExt cx="6172200" cy="3485641"/>
          </a:xfrm>
        </p:grpSpPr>
        <p:pic>
          <p:nvPicPr>
            <p:cNvPr id="11" name="Picture 10">
              <a:extLst>
                <a:ext uri="{FF2B5EF4-FFF2-40B4-BE49-F238E27FC236}">
                  <a16:creationId xmlns:a16="http://schemas.microsoft.com/office/drawing/2014/main" id="{6B7C802B-C861-3300-02C2-5A87F0F58C7E}"/>
                </a:ext>
              </a:extLst>
            </p:cNvPr>
            <p:cNvPicPr>
              <a:picLocks noChangeAspect="1"/>
            </p:cNvPicPr>
            <p:nvPr/>
          </p:nvPicPr>
          <p:blipFill rotWithShape="1">
            <a:blip r:embed="rId3"/>
            <a:srcRect l="628" r="-628"/>
            <a:stretch/>
          </p:blipFill>
          <p:spPr>
            <a:xfrm>
              <a:off x="5183189" y="1819465"/>
              <a:ext cx="6172200" cy="3209544"/>
            </a:xfrm>
            <a:prstGeom prst="rect">
              <a:avLst/>
            </a:prstGeom>
            <a:noFill/>
            <a:ln>
              <a:noFill/>
            </a:ln>
          </p:spPr>
        </p:pic>
        <p:sp>
          <p:nvSpPr>
            <p:cNvPr id="12" name="TextBox 11">
              <a:extLst>
                <a:ext uri="{FF2B5EF4-FFF2-40B4-BE49-F238E27FC236}">
                  <a16:creationId xmlns:a16="http://schemas.microsoft.com/office/drawing/2014/main" id="{DBEC082F-AF6C-D03C-CF5A-3A7D99E4D349}"/>
                </a:ext>
              </a:extLst>
            </p:cNvPr>
            <p:cNvSpPr txBox="1"/>
            <p:nvPr/>
          </p:nvSpPr>
          <p:spPr>
            <a:xfrm>
              <a:off x="5525134" y="3963194"/>
              <a:ext cx="989965" cy="370985"/>
            </a:xfrm>
            <a:prstGeom prst="rect">
              <a:avLst/>
            </a:prstGeom>
            <a:solidFill>
              <a:schemeClr val="bg1"/>
            </a:solidFill>
          </p:spPr>
          <p:txBody>
            <a:bodyPr wrap="square" rtlCol="0">
              <a:spAutoFit/>
            </a:bodyPr>
            <a:lstStyle/>
            <a:p>
              <a:pPr algn="ctr" defTabSz="844164">
                <a:defRPr/>
              </a:pPr>
              <a:r>
                <a:rPr lang="en-GB" sz="1517">
                  <a:solidFill>
                    <a:prstClr val="black"/>
                  </a:solidFill>
                </a:rPr>
                <a:t>Citizens</a:t>
              </a:r>
            </a:p>
          </p:txBody>
        </p:sp>
        <p:sp>
          <p:nvSpPr>
            <p:cNvPr id="13" name="TextBox 12">
              <a:extLst>
                <a:ext uri="{FF2B5EF4-FFF2-40B4-BE49-F238E27FC236}">
                  <a16:creationId xmlns:a16="http://schemas.microsoft.com/office/drawing/2014/main" id="{444A0E4B-F449-F2D4-3BDF-03742E161915}"/>
                </a:ext>
              </a:extLst>
            </p:cNvPr>
            <p:cNvSpPr txBox="1"/>
            <p:nvPr/>
          </p:nvSpPr>
          <p:spPr>
            <a:xfrm>
              <a:off x="7046874" y="2797776"/>
              <a:ext cx="849838" cy="1243720"/>
            </a:xfrm>
            <a:prstGeom prst="rect">
              <a:avLst/>
            </a:prstGeom>
            <a:solidFill>
              <a:schemeClr val="bg1"/>
            </a:solidFill>
          </p:spPr>
          <p:txBody>
            <a:bodyPr wrap="square" rtlCol="0">
              <a:spAutoFit/>
            </a:bodyPr>
            <a:lstStyle/>
            <a:p>
              <a:pPr algn="ctr" defTabSz="844164">
                <a:defRPr/>
              </a:pPr>
              <a:endParaRPr lang="en-GB" sz="1083">
                <a:solidFill>
                  <a:prstClr val="black"/>
                </a:solidFill>
              </a:endParaRPr>
            </a:p>
            <a:p>
              <a:pPr algn="ctr" defTabSz="844164">
                <a:defRPr/>
              </a:pPr>
              <a:endParaRPr lang="en-GB" sz="1083">
                <a:solidFill>
                  <a:prstClr val="black"/>
                </a:solidFill>
              </a:endParaRPr>
            </a:p>
            <a:p>
              <a:pPr algn="ctr" defTabSz="844164">
                <a:defRPr/>
              </a:pPr>
              <a:r>
                <a:rPr lang="en-GB" sz="1083">
                  <a:solidFill>
                    <a:prstClr val="black"/>
                  </a:solidFill>
                </a:rPr>
                <a:t>Place-based Approach</a:t>
              </a:r>
            </a:p>
            <a:p>
              <a:pPr algn="ctr" defTabSz="844164">
                <a:defRPr/>
              </a:pPr>
              <a:endParaRPr lang="en-GB" sz="1083">
                <a:solidFill>
                  <a:prstClr val="black"/>
                </a:solidFill>
              </a:endParaRPr>
            </a:p>
          </p:txBody>
        </p:sp>
        <p:sp>
          <p:nvSpPr>
            <p:cNvPr id="14" name="TextBox 13">
              <a:extLst>
                <a:ext uri="{FF2B5EF4-FFF2-40B4-BE49-F238E27FC236}">
                  <a16:creationId xmlns:a16="http://schemas.microsoft.com/office/drawing/2014/main" id="{CA6C58E8-D394-41E2-FD9C-6557520289FC}"/>
                </a:ext>
              </a:extLst>
            </p:cNvPr>
            <p:cNvSpPr txBox="1"/>
            <p:nvPr/>
          </p:nvSpPr>
          <p:spPr>
            <a:xfrm>
              <a:off x="7731417" y="3073166"/>
              <a:ext cx="1710583" cy="484666"/>
            </a:xfrm>
            <a:prstGeom prst="rect">
              <a:avLst/>
            </a:prstGeom>
            <a:solidFill>
              <a:schemeClr val="bg1"/>
            </a:solidFill>
          </p:spPr>
          <p:txBody>
            <a:bodyPr wrap="square" rtlCol="0">
              <a:spAutoFit/>
            </a:bodyPr>
            <a:lstStyle/>
            <a:p>
              <a:pPr algn="ctr" defTabSz="844164">
                <a:defRPr/>
              </a:pPr>
              <a:r>
                <a:rPr lang="en-GB" sz="1083">
                  <a:solidFill>
                    <a:prstClr val="black"/>
                  </a:solidFill>
                </a:rPr>
                <a:t>Northfield &amp; Shard End</a:t>
              </a:r>
            </a:p>
            <a:p>
              <a:pPr algn="ctr" defTabSz="844164">
                <a:defRPr/>
              </a:pPr>
              <a:r>
                <a:rPr lang="en-GB" sz="1083" b="1">
                  <a:solidFill>
                    <a:prstClr val="black"/>
                  </a:solidFill>
                </a:rPr>
                <a:t>Group 1</a:t>
              </a:r>
            </a:p>
          </p:txBody>
        </p:sp>
        <p:sp>
          <p:nvSpPr>
            <p:cNvPr id="15" name="TextBox 14">
              <a:extLst>
                <a:ext uri="{FF2B5EF4-FFF2-40B4-BE49-F238E27FC236}">
                  <a16:creationId xmlns:a16="http://schemas.microsoft.com/office/drawing/2014/main" id="{9E86548F-0E7E-448C-90E6-BE34E0CB334D}"/>
                </a:ext>
              </a:extLst>
            </p:cNvPr>
            <p:cNvSpPr txBox="1"/>
            <p:nvPr/>
          </p:nvSpPr>
          <p:spPr>
            <a:xfrm>
              <a:off x="7854861" y="4820440"/>
              <a:ext cx="1218565" cy="484666"/>
            </a:xfrm>
            <a:prstGeom prst="rect">
              <a:avLst/>
            </a:prstGeom>
            <a:solidFill>
              <a:schemeClr val="bg1"/>
            </a:solidFill>
          </p:spPr>
          <p:txBody>
            <a:bodyPr wrap="square" rtlCol="0">
              <a:spAutoFit/>
            </a:bodyPr>
            <a:lstStyle/>
            <a:p>
              <a:pPr algn="ctr" defTabSz="844164">
                <a:defRPr/>
              </a:pPr>
              <a:r>
                <a:rPr lang="en-GB" sz="1083">
                  <a:solidFill>
                    <a:prstClr val="black"/>
                  </a:solidFill>
                </a:rPr>
                <a:t>Erdington</a:t>
              </a:r>
            </a:p>
            <a:p>
              <a:pPr algn="ctr" defTabSz="844164">
                <a:defRPr/>
              </a:pPr>
              <a:r>
                <a:rPr lang="en-GB" sz="1083" b="1">
                  <a:solidFill>
                    <a:prstClr val="black"/>
                  </a:solidFill>
                </a:rPr>
                <a:t>Group 2</a:t>
              </a:r>
            </a:p>
          </p:txBody>
        </p:sp>
      </p:grpSp>
    </p:spTree>
    <p:extLst>
      <p:ext uri="{BB962C8B-B14F-4D97-AF65-F5344CB8AC3E}">
        <p14:creationId xmlns:p14="http://schemas.microsoft.com/office/powerpoint/2010/main" val="149446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2A8F7-DE94-41E3-9AC3-33696BE97D45}"/>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5</a:t>
            </a:fld>
            <a:endParaRPr lang="en-GB">
              <a:solidFill>
                <a:prstClr val="black">
                  <a:tint val="75000"/>
                </a:prstClr>
              </a:solidFill>
              <a:cs typeface="+mn-cs"/>
            </a:endParaRPr>
          </a:p>
        </p:txBody>
      </p:sp>
      <p:sp>
        <p:nvSpPr>
          <p:cNvPr id="3" name="Title 3">
            <a:extLst>
              <a:ext uri="{FF2B5EF4-FFF2-40B4-BE49-F238E27FC236}">
                <a16:creationId xmlns:a16="http://schemas.microsoft.com/office/drawing/2014/main" id="{D0CD4A40-855E-29E9-9993-AABBDCC88DE1}"/>
              </a:ext>
            </a:extLst>
          </p:cNvPr>
          <p:cNvSpPr>
            <a:spLocks noGrp="1"/>
          </p:cNvSpPr>
          <p:nvPr>
            <p:ph type="title"/>
          </p:nvPr>
        </p:nvSpPr>
        <p:spPr>
          <a:xfrm>
            <a:off x="600505" y="453302"/>
            <a:ext cx="4799000" cy="426825"/>
          </a:xfrm>
        </p:spPr>
        <p:txBody>
          <a:bodyPr anchor="t">
            <a:normAutofit fontScale="90000"/>
          </a:bodyPr>
          <a:lstStyle/>
          <a:p>
            <a:r>
              <a:rPr lang="en-GB" sz="2600"/>
              <a:t>The Ceteris Paribus:</a:t>
            </a:r>
          </a:p>
        </p:txBody>
      </p:sp>
      <p:sp>
        <p:nvSpPr>
          <p:cNvPr id="4" name="Content Placeholder 1">
            <a:extLst>
              <a:ext uri="{FF2B5EF4-FFF2-40B4-BE49-F238E27FC236}">
                <a16:creationId xmlns:a16="http://schemas.microsoft.com/office/drawing/2014/main" id="{5F8964A5-366C-B2C7-AE24-B91E6248B48B}"/>
              </a:ext>
            </a:extLst>
          </p:cNvPr>
          <p:cNvSpPr txBox="1">
            <a:spLocks/>
          </p:cNvSpPr>
          <p:nvPr/>
        </p:nvSpPr>
        <p:spPr>
          <a:xfrm>
            <a:off x="787632" y="1433357"/>
            <a:ext cx="10209882" cy="3507553"/>
          </a:xfrm>
          <a:prstGeom prst="rect">
            <a:avLst/>
          </a:prstGeom>
        </p:spPr>
        <p:txBody>
          <a:bodyPr vert="horz" lIns="77925" tIns="38963" rIns="77925" bIns="38963" rtlCol="0">
            <a:no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1464" indent="-371464" algn="just"/>
            <a:r>
              <a:rPr lang="en-US" sz="1950" dirty="0"/>
              <a:t>The biggest criticism towards experiments (control trails) is the criteria of selection towards treatment and control groups.</a:t>
            </a:r>
          </a:p>
          <a:p>
            <a:pPr marL="371464" indent="-371464" algn="just"/>
            <a:r>
              <a:rPr lang="en-US" sz="1950" dirty="0"/>
              <a:t>In this case, as we are not implementing any direct benefit (monetary) (or) declining anyone to access the existing services, we can claim that we are not excluding anyone from exercising their social rights.</a:t>
            </a:r>
          </a:p>
          <a:p>
            <a:pPr marL="371464" indent="-371464" algn="just"/>
            <a:r>
              <a:rPr lang="en-US" sz="1950" dirty="0"/>
              <a:t>Like mentioned above, we attempt to keep every operation related to HaM the same (like the current model), and we experiment the intervention at the treatment ward.</a:t>
            </a:r>
          </a:p>
          <a:p>
            <a:pPr marL="371464" indent="-371464" algn="just"/>
            <a:r>
              <a:rPr lang="en-US" sz="1950" dirty="0"/>
              <a:t>The above all conditions establish that, </a:t>
            </a:r>
            <a:r>
              <a:rPr lang="en-US" sz="1950" b="1" i="1" dirty="0"/>
              <a:t>all other conditions at both the wards are same while conducting the pilot</a:t>
            </a:r>
            <a:r>
              <a:rPr lang="en-US" sz="1950" dirty="0"/>
              <a:t>, i.e., Ceteris Paribus</a:t>
            </a:r>
          </a:p>
        </p:txBody>
      </p:sp>
    </p:spTree>
    <p:extLst>
      <p:ext uri="{BB962C8B-B14F-4D97-AF65-F5344CB8AC3E}">
        <p14:creationId xmlns:p14="http://schemas.microsoft.com/office/powerpoint/2010/main" val="11663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E2A8F7-DE94-41E3-9AC3-33696BE97D45}"/>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6</a:t>
            </a:fld>
            <a:endParaRPr lang="en-GB">
              <a:solidFill>
                <a:prstClr val="black">
                  <a:tint val="75000"/>
                </a:prstClr>
              </a:solidFill>
              <a:cs typeface="+mn-cs"/>
            </a:endParaRPr>
          </a:p>
        </p:txBody>
      </p:sp>
      <p:sp>
        <p:nvSpPr>
          <p:cNvPr id="2" name="Title 1">
            <a:extLst>
              <a:ext uri="{FF2B5EF4-FFF2-40B4-BE49-F238E27FC236}">
                <a16:creationId xmlns:a16="http://schemas.microsoft.com/office/drawing/2014/main" id="{3C2B6C1D-769D-CC87-61D5-53CFB85731DA}"/>
              </a:ext>
            </a:extLst>
          </p:cNvPr>
          <p:cNvSpPr>
            <a:spLocks noGrp="1"/>
          </p:cNvSpPr>
          <p:nvPr>
            <p:ph type="title"/>
          </p:nvPr>
        </p:nvSpPr>
        <p:spPr>
          <a:xfrm>
            <a:off x="320044" y="275846"/>
            <a:ext cx="8915400" cy="600969"/>
          </a:xfrm>
        </p:spPr>
        <p:txBody>
          <a:bodyPr>
            <a:noAutofit/>
          </a:bodyPr>
          <a:lstStyle/>
          <a:p>
            <a:r>
              <a:rPr lang="en-GB" dirty="0"/>
              <a:t>The Intervention:</a:t>
            </a:r>
          </a:p>
        </p:txBody>
      </p:sp>
      <p:sp>
        <p:nvSpPr>
          <p:cNvPr id="3" name="Content Placeholder 1">
            <a:extLst>
              <a:ext uri="{FF2B5EF4-FFF2-40B4-BE49-F238E27FC236}">
                <a16:creationId xmlns:a16="http://schemas.microsoft.com/office/drawing/2014/main" id="{48E043CF-444E-232F-0F93-690A8C347F10}"/>
              </a:ext>
            </a:extLst>
          </p:cNvPr>
          <p:cNvSpPr txBox="1">
            <a:spLocks/>
          </p:cNvSpPr>
          <p:nvPr/>
        </p:nvSpPr>
        <p:spPr>
          <a:xfrm>
            <a:off x="584494" y="1680567"/>
            <a:ext cx="4799000" cy="3117929"/>
          </a:xfrm>
          <a:prstGeom prst="rect">
            <a:avLst/>
          </a:prstGeom>
        </p:spPr>
        <p:txBody>
          <a:bodyPr>
            <a:no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316561" indent="-316561" algn="just" defTabSz="844164">
              <a:defRPr/>
            </a:pPr>
            <a:r>
              <a:rPr lang="en-US" sz="1733" dirty="0">
                <a:solidFill>
                  <a:prstClr val="black"/>
                </a:solidFill>
              </a:rPr>
              <a:t>The Nudge messages have been developed as part of the intervention.</a:t>
            </a:r>
          </a:p>
          <a:p>
            <a:pPr marL="316561" indent="-316561" algn="just" defTabSz="844164">
              <a:defRPr/>
            </a:pPr>
            <a:r>
              <a:rPr lang="en-US" sz="1733" dirty="0">
                <a:solidFill>
                  <a:prstClr val="black"/>
                </a:solidFill>
              </a:rPr>
              <a:t>These messages would be distributed via SMS (GOV.UK Notify) </a:t>
            </a:r>
          </a:p>
          <a:p>
            <a:pPr marL="316561" indent="-316561" algn="just" defTabSz="844164">
              <a:defRPr/>
            </a:pPr>
            <a:r>
              <a:rPr lang="en-US" sz="1733" dirty="0">
                <a:solidFill>
                  <a:prstClr val="black"/>
                </a:solidFill>
              </a:rPr>
              <a:t>The respondents who say ‘yes’ will receive a phone call by a </a:t>
            </a:r>
            <a:r>
              <a:rPr lang="en-US" sz="1733" dirty="0" err="1">
                <a:solidFill>
                  <a:prstClr val="black"/>
                </a:solidFill>
              </a:rPr>
              <a:t>HaM</a:t>
            </a:r>
            <a:r>
              <a:rPr lang="en-US" sz="1733" dirty="0">
                <a:solidFill>
                  <a:prstClr val="black"/>
                </a:solidFill>
              </a:rPr>
              <a:t> staff member re. Income Max support</a:t>
            </a:r>
          </a:p>
          <a:p>
            <a:pPr marL="316561" indent="-316561" algn="just" defTabSz="844164">
              <a:defRPr/>
            </a:pPr>
            <a:r>
              <a:rPr lang="en-US" sz="1733" dirty="0">
                <a:solidFill>
                  <a:prstClr val="black"/>
                </a:solidFill>
              </a:rPr>
              <a:t>Those who do not respond will receive a follow-up email to see if interest is secured using a different mode of communication</a:t>
            </a:r>
            <a:endParaRPr lang="en-GB" sz="1733" dirty="0">
              <a:solidFill>
                <a:prstClr val="black"/>
              </a:solidFill>
            </a:endParaRPr>
          </a:p>
        </p:txBody>
      </p:sp>
      <p:grpSp>
        <p:nvGrpSpPr>
          <p:cNvPr id="4" name="Group 3">
            <a:extLst>
              <a:ext uri="{FF2B5EF4-FFF2-40B4-BE49-F238E27FC236}">
                <a16:creationId xmlns:a16="http://schemas.microsoft.com/office/drawing/2014/main" id="{B4CB71C3-BFB9-E43C-8CD0-3A21CF9F9649}"/>
              </a:ext>
            </a:extLst>
          </p:cNvPr>
          <p:cNvGrpSpPr/>
          <p:nvPr/>
        </p:nvGrpSpPr>
        <p:grpSpPr>
          <a:xfrm>
            <a:off x="6633152" y="1540220"/>
            <a:ext cx="3754291" cy="3299385"/>
            <a:chOff x="6161088" y="1526413"/>
            <a:chExt cx="5699752" cy="4780602"/>
          </a:xfrm>
        </p:grpSpPr>
        <p:grpSp>
          <p:nvGrpSpPr>
            <p:cNvPr id="6" name="Group 5">
              <a:extLst>
                <a:ext uri="{FF2B5EF4-FFF2-40B4-BE49-F238E27FC236}">
                  <a16:creationId xmlns:a16="http://schemas.microsoft.com/office/drawing/2014/main" id="{153A4E47-FD4D-1B5E-E7B2-15698F3899AB}"/>
                </a:ext>
              </a:extLst>
            </p:cNvPr>
            <p:cNvGrpSpPr/>
            <p:nvPr/>
          </p:nvGrpSpPr>
          <p:grpSpPr>
            <a:xfrm>
              <a:off x="6161088" y="1526413"/>
              <a:ext cx="5699752" cy="4780602"/>
              <a:chOff x="6223387" y="1297813"/>
              <a:chExt cx="5699752" cy="4780602"/>
            </a:xfrm>
          </p:grpSpPr>
          <p:sp>
            <p:nvSpPr>
              <p:cNvPr id="8" name="Rectangle: Rounded Corners 7">
                <a:extLst>
                  <a:ext uri="{FF2B5EF4-FFF2-40B4-BE49-F238E27FC236}">
                    <a16:creationId xmlns:a16="http://schemas.microsoft.com/office/drawing/2014/main" id="{1D458D1F-3AA8-BFF6-D1B7-A9CF59A38D5D}"/>
                  </a:ext>
                </a:extLst>
              </p:cNvPr>
              <p:cNvSpPr/>
              <p:nvPr/>
            </p:nvSpPr>
            <p:spPr>
              <a:xfrm>
                <a:off x="6223388" y="3783859"/>
                <a:ext cx="2187187" cy="65150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975" dirty="0">
                    <a:solidFill>
                      <a:prstClr val="white"/>
                    </a:solidFill>
                    <a:latin typeface="Arial Nova"/>
                  </a:rPr>
                  <a:t>Nudge messages sent to respondents</a:t>
                </a:r>
              </a:p>
            </p:txBody>
          </p:sp>
          <p:sp>
            <p:nvSpPr>
              <p:cNvPr id="9" name="Rectangle: Rounded Corners 8">
                <a:extLst>
                  <a:ext uri="{FF2B5EF4-FFF2-40B4-BE49-F238E27FC236}">
                    <a16:creationId xmlns:a16="http://schemas.microsoft.com/office/drawing/2014/main" id="{7F01E60B-F98E-BB6F-BE76-992A1B6FFFEB}"/>
                  </a:ext>
                </a:extLst>
              </p:cNvPr>
              <p:cNvSpPr/>
              <p:nvPr/>
            </p:nvSpPr>
            <p:spPr>
              <a:xfrm>
                <a:off x="6223387" y="4604660"/>
                <a:ext cx="2187187" cy="65150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Respondents contacted by </a:t>
                </a:r>
                <a:r>
                  <a:rPr lang="en-GB" sz="1083" err="1">
                    <a:solidFill>
                      <a:prstClr val="white"/>
                    </a:solidFill>
                    <a:latin typeface="Arial Nova"/>
                  </a:rPr>
                  <a:t>HaM</a:t>
                </a:r>
                <a:endParaRPr lang="en-GB" sz="1083">
                  <a:solidFill>
                    <a:prstClr val="white"/>
                  </a:solidFill>
                  <a:latin typeface="Arial Nova"/>
                </a:endParaRPr>
              </a:p>
            </p:txBody>
          </p:sp>
          <p:sp>
            <p:nvSpPr>
              <p:cNvPr id="10" name="Rectangle: Rounded Corners 9">
                <a:extLst>
                  <a:ext uri="{FF2B5EF4-FFF2-40B4-BE49-F238E27FC236}">
                    <a16:creationId xmlns:a16="http://schemas.microsoft.com/office/drawing/2014/main" id="{4C6EEF73-3954-E0B0-9720-69F90B030D58}"/>
                  </a:ext>
                </a:extLst>
              </p:cNvPr>
              <p:cNvSpPr/>
              <p:nvPr/>
            </p:nvSpPr>
            <p:spPr>
              <a:xfrm>
                <a:off x="6223388" y="5425462"/>
                <a:ext cx="2187187" cy="65150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Evaluation</a:t>
                </a:r>
              </a:p>
            </p:txBody>
          </p:sp>
          <p:sp>
            <p:nvSpPr>
              <p:cNvPr id="11" name="Rectangle: Rounded Corners 10">
                <a:extLst>
                  <a:ext uri="{FF2B5EF4-FFF2-40B4-BE49-F238E27FC236}">
                    <a16:creationId xmlns:a16="http://schemas.microsoft.com/office/drawing/2014/main" id="{1F09B114-4672-1686-C75E-6006A055571E}"/>
                  </a:ext>
                </a:extLst>
              </p:cNvPr>
              <p:cNvSpPr/>
              <p:nvPr/>
            </p:nvSpPr>
            <p:spPr>
              <a:xfrm>
                <a:off x="6223388" y="2963057"/>
                <a:ext cx="2187187" cy="65150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dirty="0">
                    <a:solidFill>
                      <a:prstClr val="white"/>
                    </a:solidFill>
                    <a:latin typeface="Arial Nova"/>
                  </a:rPr>
                  <a:t>Frame nudge messages</a:t>
                </a:r>
              </a:p>
            </p:txBody>
          </p:sp>
          <p:sp>
            <p:nvSpPr>
              <p:cNvPr id="12" name="Rectangle: Rounded Corners 11">
                <a:extLst>
                  <a:ext uri="{FF2B5EF4-FFF2-40B4-BE49-F238E27FC236}">
                    <a16:creationId xmlns:a16="http://schemas.microsoft.com/office/drawing/2014/main" id="{33328E68-33F7-D1D1-779B-7E18A1BCFBF3}"/>
                  </a:ext>
                </a:extLst>
              </p:cNvPr>
              <p:cNvSpPr/>
              <p:nvPr/>
            </p:nvSpPr>
            <p:spPr>
              <a:xfrm>
                <a:off x="7985513" y="1297813"/>
                <a:ext cx="2187187" cy="65150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Intervention</a:t>
                </a:r>
              </a:p>
            </p:txBody>
          </p:sp>
          <p:cxnSp>
            <p:nvCxnSpPr>
              <p:cNvPr id="13" name="Straight Connector 12">
                <a:extLst>
                  <a:ext uri="{FF2B5EF4-FFF2-40B4-BE49-F238E27FC236}">
                    <a16:creationId xmlns:a16="http://schemas.microsoft.com/office/drawing/2014/main" id="{65C471F8-F84F-81D4-E18E-A3C4BC249B2F}"/>
                  </a:ext>
                </a:extLst>
              </p:cNvPr>
              <p:cNvCxnSpPr>
                <a:stCxn id="12" idx="2"/>
              </p:cNvCxnSpPr>
              <p:nvPr/>
            </p:nvCxnSpPr>
            <p:spPr>
              <a:xfrm flipH="1">
                <a:off x="9079106" y="1949322"/>
                <a:ext cx="1" cy="317628"/>
              </a:xfrm>
              <a:prstGeom prst="line">
                <a:avLst/>
              </a:prstGeom>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0A3391D1-6027-F698-E8B8-283467573BC3}"/>
                  </a:ext>
                </a:extLst>
              </p:cNvPr>
              <p:cNvCxnSpPr>
                <a:cxnSpLocks/>
              </p:cNvCxnSpPr>
              <p:nvPr/>
            </p:nvCxnSpPr>
            <p:spPr>
              <a:xfrm flipH="1">
                <a:off x="7316980" y="2247900"/>
                <a:ext cx="3493895"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34B6D76A-E850-FA6E-AD9B-F6A50FC1DB10}"/>
                  </a:ext>
                </a:extLst>
              </p:cNvPr>
              <p:cNvCxnSpPr>
                <a:cxnSpLocks/>
              </p:cNvCxnSpPr>
              <p:nvPr/>
            </p:nvCxnSpPr>
            <p:spPr>
              <a:xfrm>
                <a:off x="7316980" y="2247900"/>
                <a:ext cx="2" cy="6961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D4E7729-5715-7469-027B-50D601D45FC0}"/>
                  </a:ext>
                </a:extLst>
              </p:cNvPr>
              <p:cNvSpPr txBox="1"/>
              <p:nvPr/>
            </p:nvSpPr>
            <p:spPr>
              <a:xfrm>
                <a:off x="7076144" y="2384005"/>
                <a:ext cx="628376" cy="375249"/>
              </a:xfrm>
              <a:prstGeom prst="rect">
                <a:avLst/>
              </a:prstGeom>
              <a:noFill/>
            </p:spPr>
            <p:txBody>
              <a:bodyPr wrap="none" rtlCol="0">
                <a:spAutoFit/>
              </a:bodyPr>
              <a:lstStyle/>
              <a:p>
                <a:pPr defTabSz="844164">
                  <a:defRPr/>
                </a:pPr>
                <a:r>
                  <a:rPr lang="en-GB" sz="1083">
                    <a:solidFill>
                      <a:prstClr val="black"/>
                    </a:solidFill>
                    <a:highlight>
                      <a:srgbClr val="FFEFEF"/>
                    </a:highlight>
                  </a:rPr>
                  <a:t>Yes</a:t>
                </a:r>
              </a:p>
            </p:txBody>
          </p:sp>
          <p:cxnSp>
            <p:nvCxnSpPr>
              <p:cNvPr id="17" name="Straight Arrow Connector 16">
                <a:extLst>
                  <a:ext uri="{FF2B5EF4-FFF2-40B4-BE49-F238E27FC236}">
                    <a16:creationId xmlns:a16="http://schemas.microsoft.com/office/drawing/2014/main" id="{A05A97AE-9CDF-0C1D-5BFB-32B80497EF21}"/>
                  </a:ext>
                </a:extLst>
              </p:cNvPr>
              <p:cNvCxnSpPr>
                <a:cxnSpLocks/>
              </p:cNvCxnSpPr>
              <p:nvPr/>
            </p:nvCxnSpPr>
            <p:spPr>
              <a:xfrm>
                <a:off x="10810875" y="2260180"/>
                <a:ext cx="2" cy="6961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CADD606-557A-0F74-FD92-EE2E04048A7E}"/>
                  </a:ext>
                </a:extLst>
              </p:cNvPr>
              <p:cNvSpPr txBox="1"/>
              <p:nvPr/>
            </p:nvSpPr>
            <p:spPr>
              <a:xfrm>
                <a:off x="10570040" y="2396284"/>
                <a:ext cx="545631" cy="375249"/>
              </a:xfrm>
              <a:prstGeom prst="rect">
                <a:avLst/>
              </a:prstGeom>
              <a:noFill/>
            </p:spPr>
            <p:txBody>
              <a:bodyPr wrap="none" rtlCol="0">
                <a:spAutoFit/>
              </a:bodyPr>
              <a:lstStyle/>
              <a:p>
                <a:pPr defTabSz="844164">
                  <a:defRPr/>
                </a:pPr>
                <a:r>
                  <a:rPr lang="en-GB" sz="1083">
                    <a:solidFill>
                      <a:prstClr val="black"/>
                    </a:solidFill>
                    <a:highlight>
                      <a:srgbClr val="FFEFEF"/>
                    </a:highlight>
                  </a:rPr>
                  <a:t>No</a:t>
                </a:r>
              </a:p>
            </p:txBody>
          </p:sp>
          <p:sp>
            <p:nvSpPr>
              <p:cNvPr id="19" name="Rectangle: Rounded Corners 18">
                <a:extLst>
                  <a:ext uri="{FF2B5EF4-FFF2-40B4-BE49-F238E27FC236}">
                    <a16:creationId xmlns:a16="http://schemas.microsoft.com/office/drawing/2014/main" id="{08BB1D81-54A3-2FC1-1ED9-822836A8CB41}"/>
                  </a:ext>
                </a:extLst>
              </p:cNvPr>
              <p:cNvSpPr/>
              <p:nvPr/>
            </p:nvSpPr>
            <p:spPr>
              <a:xfrm>
                <a:off x="9717283" y="2992125"/>
                <a:ext cx="2187187" cy="65150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No Intervention</a:t>
                </a:r>
              </a:p>
            </p:txBody>
          </p:sp>
          <p:sp>
            <p:nvSpPr>
              <p:cNvPr id="20" name="Rectangle: Rounded Corners 19">
                <a:extLst>
                  <a:ext uri="{FF2B5EF4-FFF2-40B4-BE49-F238E27FC236}">
                    <a16:creationId xmlns:a16="http://schemas.microsoft.com/office/drawing/2014/main" id="{48BF5E4C-8C02-B7D9-CE9F-FFA409F70FE6}"/>
                  </a:ext>
                </a:extLst>
              </p:cNvPr>
              <p:cNvSpPr/>
              <p:nvPr/>
            </p:nvSpPr>
            <p:spPr>
              <a:xfrm>
                <a:off x="9735952" y="5426906"/>
                <a:ext cx="2187187" cy="65150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Evaluation</a:t>
                </a:r>
              </a:p>
            </p:txBody>
          </p:sp>
        </p:grpSp>
        <p:cxnSp>
          <p:nvCxnSpPr>
            <p:cNvPr id="7" name="Straight Arrow Connector 6">
              <a:extLst>
                <a:ext uri="{FF2B5EF4-FFF2-40B4-BE49-F238E27FC236}">
                  <a16:creationId xmlns:a16="http://schemas.microsoft.com/office/drawing/2014/main" id="{E05E1D11-9DAB-D8AB-D921-90BEE0BEA1A0}"/>
                </a:ext>
              </a:extLst>
            </p:cNvPr>
            <p:cNvCxnSpPr>
              <a:cxnSpLocks/>
              <a:endCxn id="20" idx="0"/>
            </p:cNvCxnSpPr>
            <p:nvPr/>
          </p:nvCxnSpPr>
          <p:spPr>
            <a:xfrm>
              <a:off x="10767246" y="3936751"/>
              <a:ext cx="1" cy="1718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8918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CE03A-5E6A-4A90-845C-2BA7F53931A7}"/>
              </a:ext>
            </a:extLst>
          </p:cNvPr>
          <p:cNvSpPr>
            <a:spLocks noGrp="1"/>
          </p:cNvSpPr>
          <p:nvPr>
            <p:ph type="title"/>
          </p:nvPr>
        </p:nvSpPr>
        <p:spPr>
          <a:xfrm>
            <a:off x="462436" y="378300"/>
            <a:ext cx="8568411" cy="498784"/>
          </a:xfrm>
        </p:spPr>
        <p:txBody>
          <a:bodyPr>
            <a:normAutofit fontScale="90000"/>
          </a:bodyPr>
          <a:lstStyle/>
          <a:p>
            <a:r>
              <a:rPr lang="en-GB" dirty="0"/>
              <a:t>Evaluation:</a:t>
            </a:r>
          </a:p>
        </p:txBody>
      </p:sp>
      <p:sp>
        <p:nvSpPr>
          <p:cNvPr id="5" name="Slide Number Placeholder 4">
            <a:extLst>
              <a:ext uri="{FF2B5EF4-FFF2-40B4-BE49-F238E27FC236}">
                <a16:creationId xmlns:a16="http://schemas.microsoft.com/office/drawing/2014/main" id="{8AE2A8F7-DE94-41E3-9AC3-33696BE97D45}"/>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7</a:t>
            </a:fld>
            <a:endParaRPr lang="en-GB">
              <a:solidFill>
                <a:prstClr val="black">
                  <a:tint val="75000"/>
                </a:prstClr>
              </a:solidFill>
              <a:cs typeface="+mn-cs"/>
            </a:endParaRPr>
          </a:p>
        </p:txBody>
      </p:sp>
      <p:sp>
        <p:nvSpPr>
          <p:cNvPr id="22" name="Content Placeholder 1">
            <a:extLst>
              <a:ext uri="{FF2B5EF4-FFF2-40B4-BE49-F238E27FC236}">
                <a16:creationId xmlns:a16="http://schemas.microsoft.com/office/drawing/2014/main" id="{7934FCD7-EC32-47B1-8B66-EDDE78F6384D}"/>
              </a:ext>
            </a:extLst>
          </p:cNvPr>
          <p:cNvSpPr>
            <a:spLocks noGrp="1"/>
          </p:cNvSpPr>
          <p:nvPr>
            <p:ph sz="half" idx="1"/>
          </p:nvPr>
        </p:nvSpPr>
        <p:spPr>
          <a:xfrm>
            <a:off x="1713345" y="1414735"/>
            <a:ext cx="5251644" cy="3231444"/>
          </a:xfrm>
        </p:spPr>
        <p:txBody>
          <a:bodyPr>
            <a:noAutofit/>
          </a:bodyPr>
          <a:lstStyle/>
          <a:p>
            <a:pPr algn="just"/>
            <a:r>
              <a:rPr lang="en-US" sz="1950"/>
              <a:t>The situation post intervention would be calculated using the responses the advisor notes when the citizen attend </a:t>
            </a:r>
            <a:r>
              <a:rPr lang="en-US" sz="1950" err="1"/>
              <a:t>HaM</a:t>
            </a:r>
            <a:r>
              <a:rPr lang="en-US" sz="1950"/>
              <a:t>.</a:t>
            </a:r>
          </a:p>
          <a:p>
            <a:pPr algn="just"/>
            <a:r>
              <a:rPr lang="en-US" sz="1950"/>
              <a:t>The qualitative interviews with Group 2 (</a:t>
            </a:r>
            <a:r>
              <a:rPr lang="en-US" sz="1950" err="1"/>
              <a:t>Erdington</a:t>
            </a:r>
            <a:r>
              <a:rPr lang="en-US" sz="1950"/>
              <a:t>) would further reveal the impact of the intervention as Group 1 individuals would narrate how it would have helped them. </a:t>
            </a:r>
          </a:p>
          <a:p>
            <a:pPr algn="just"/>
            <a:r>
              <a:rPr lang="en-US" sz="1950"/>
              <a:t>Upon collecting these evaluations and responses from both groups the pilot can capture the learnings and document them.</a:t>
            </a:r>
          </a:p>
          <a:p>
            <a:pPr lvl="0" algn="just">
              <a:lnSpc>
                <a:spcPct val="115000"/>
              </a:lnSpc>
            </a:pPr>
            <a:endParaRPr lang="en-GB" sz="1950">
              <a:latin typeface="+mj-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9F0B26E0-37ED-EB90-F34F-CB3059E07E1A}"/>
              </a:ext>
            </a:extLst>
          </p:cNvPr>
          <p:cNvGrpSpPr/>
          <p:nvPr/>
        </p:nvGrpSpPr>
        <p:grpSpPr>
          <a:xfrm>
            <a:off x="7275312" y="1682676"/>
            <a:ext cx="3299201" cy="2963502"/>
            <a:chOff x="7297293" y="1598255"/>
            <a:chExt cx="4170807" cy="4259678"/>
          </a:xfrm>
        </p:grpSpPr>
        <p:grpSp>
          <p:nvGrpSpPr>
            <p:cNvPr id="3" name="Group 2">
              <a:extLst>
                <a:ext uri="{FF2B5EF4-FFF2-40B4-BE49-F238E27FC236}">
                  <a16:creationId xmlns:a16="http://schemas.microsoft.com/office/drawing/2014/main" id="{EB05EA0C-CDB2-D342-0B30-CBEEBAE638C7}"/>
                </a:ext>
              </a:extLst>
            </p:cNvPr>
            <p:cNvGrpSpPr/>
            <p:nvPr/>
          </p:nvGrpSpPr>
          <p:grpSpPr>
            <a:xfrm>
              <a:off x="7297293" y="1598255"/>
              <a:ext cx="4170807" cy="2085976"/>
              <a:chOff x="7297293" y="1598255"/>
              <a:chExt cx="4170807" cy="2085976"/>
            </a:xfrm>
          </p:grpSpPr>
          <p:sp>
            <p:nvSpPr>
              <p:cNvPr id="14" name="Rectangle: Rounded Corners 13">
                <a:extLst>
                  <a:ext uri="{FF2B5EF4-FFF2-40B4-BE49-F238E27FC236}">
                    <a16:creationId xmlns:a16="http://schemas.microsoft.com/office/drawing/2014/main" id="{1FE50C5A-B88B-7C67-32AA-02E45C7D89FF}"/>
                  </a:ext>
                </a:extLst>
              </p:cNvPr>
              <p:cNvSpPr/>
              <p:nvPr/>
            </p:nvSpPr>
            <p:spPr>
              <a:xfrm>
                <a:off x="9516618" y="1598256"/>
                <a:ext cx="1951482" cy="82867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Group 2 (Erdington) Qualitative Research</a:t>
                </a:r>
              </a:p>
            </p:txBody>
          </p:sp>
          <p:sp>
            <p:nvSpPr>
              <p:cNvPr id="15" name="Rectangle: Rounded Corners 14">
                <a:extLst>
                  <a:ext uri="{FF2B5EF4-FFF2-40B4-BE49-F238E27FC236}">
                    <a16:creationId xmlns:a16="http://schemas.microsoft.com/office/drawing/2014/main" id="{0C5813DA-AFD0-18AB-0D0D-80B7A8546037}"/>
                  </a:ext>
                </a:extLst>
              </p:cNvPr>
              <p:cNvSpPr/>
              <p:nvPr/>
            </p:nvSpPr>
            <p:spPr>
              <a:xfrm>
                <a:off x="7297293" y="1598255"/>
                <a:ext cx="1951482" cy="82867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975">
                    <a:solidFill>
                      <a:prstClr val="white"/>
                    </a:solidFill>
                    <a:latin typeface="Arial Nova"/>
                  </a:rPr>
                  <a:t>Group 1 (Northfield &amp; Shard End) responses to intervention</a:t>
                </a:r>
              </a:p>
            </p:txBody>
          </p:sp>
          <p:sp>
            <p:nvSpPr>
              <p:cNvPr id="16" name="Rectangle: Rounded Corners 15">
                <a:extLst>
                  <a:ext uri="{FF2B5EF4-FFF2-40B4-BE49-F238E27FC236}">
                    <a16:creationId xmlns:a16="http://schemas.microsoft.com/office/drawing/2014/main" id="{4A82659F-236B-E8DF-FF8D-E1D82CB9023D}"/>
                  </a:ext>
                </a:extLst>
              </p:cNvPr>
              <p:cNvSpPr/>
              <p:nvPr/>
            </p:nvSpPr>
            <p:spPr>
              <a:xfrm>
                <a:off x="7297293" y="2855556"/>
                <a:ext cx="1951482" cy="82867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Further qualitative responses</a:t>
                </a:r>
              </a:p>
            </p:txBody>
          </p:sp>
        </p:grpSp>
        <p:sp>
          <p:nvSpPr>
            <p:cNvPr id="6" name="Rectangle: Rounded Corners 5">
              <a:extLst>
                <a:ext uri="{FF2B5EF4-FFF2-40B4-BE49-F238E27FC236}">
                  <a16:creationId xmlns:a16="http://schemas.microsoft.com/office/drawing/2014/main" id="{F8C523A1-CDD0-BCD9-3709-BB9BB43CA1BA}"/>
                </a:ext>
              </a:extLst>
            </p:cNvPr>
            <p:cNvSpPr/>
            <p:nvPr/>
          </p:nvSpPr>
          <p:spPr>
            <a:xfrm>
              <a:off x="8540877" y="5029258"/>
              <a:ext cx="1951482" cy="82867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Documenting the learnings</a:t>
              </a:r>
            </a:p>
          </p:txBody>
        </p:sp>
        <p:sp>
          <p:nvSpPr>
            <p:cNvPr id="7" name="Rectangle: Rounded Corners 6">
              <a:extLst>
                <a:ext uri="{FF2B5EF4-FFF2-40B4-BE49-F238E27FC236}">
                  <a16:creationId xmlns:a16="http://schemas.microsoft.com/office/drawing/2014/main" id="{4B92676C-E4F1-0A4C-CE0D-C7CB2BEFE207}"/>
                </a:ext>
              </a:extLst>
            </p:cNvPr>
            <p:cNvSpPr/>
            <p:nvPr/>
          </p:nvSpPr>
          <p:spPr>
            <a:xfrm>
              <a:off x="8540877" y="3898718"/>
              <a:ext cx="1951482" cy="82867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64">
                <a:defRPr/>
              </a:pPr>
              <a:r>
                <a:rPr lang="en-GB" sz="1083">
                  <a:solidFill>
                    <a:prstClr val="white"/>
                  </a:solidFill>
                  <a:latin typeface="Arial Nova"/>
                </a:rPr>
                <a:t>Analysing the learnings</a:t>
              </a:r>
            </a:p>
          </p:txBody>
        </p:sp>
        <p:cxnSp>
          <p:nvCxnSpPr>
            <p:cNvPr id="8" name="Straight Arrow Connector 7">
              <a:extLst>
                <a:ext uri="{FF2B5EF4-FFF2-40B4-BE49-F238E27FC236}">
                  <a16:creationId xmlns:a16="http://schemas.microsoft.com/office/drawing/2014/main" id="{8D516BED-3B34-98B5-4659-F6AF46AC11D4}"/>
                </a:ext>
              </a:extLst>
            </p:cNvPr>
            <p:cNvCxnSpPr>
              <a:stCxn id="15" idx="2"/>
              <a:endCxn id="16" idx="0"/>
            </p:cNvCxnSpPr>
            <p:nvPr/>
          </p:nvCxnSpPr>
          <p:spPr>
            <a:xfrm>
              <a:off x="8273034" y="2426930"/>
              <a:ext cx="0" cy="4286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33246B-7964-216D-90F3-695A15620FF9}"/>
                </a:ext>
              </a:extLst>
            </p:cNvPr>
            <p:cNvCxnSpPr>
              <a:cxnSpLocks/>
              <a:endCxn id="7" idx="1"/>
            </p:cNvCxnSpPr>
            <p:nvPr/>
          </p:nvCxnSpPr>
          <p:spPr>
            <a:xfrm>
              <a:off x="8273034" y="4310266"/>
              <a:ext cx="267843" cy="2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E6D3942-F798-3653-C562-765CFB8693EA}"/>
                </a:ext>
              </a:extLst>
            </p:cNvPr>
            <p:cNvCxnSpPr>
              <a:cxnSpLocks/>
              <a:stCxn id="16" idx="2"/>
            </p:cNvCxnSpPr>
            <p:nvPr/>
          </p:nvCxnSpPr>
          <p:spPr>
            <a:xfrm>
              <a:off x="8273034" y="3684231"/>
              <a:ext cx="0" cy="64311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BB76E5B-D17A-18C0-F0B4-CBD1ED4C548D}"/>
                </a:ext>
              </a:extLst>
            </p:cNvPr>
            <p:cNvCxnSpPr>
              <a:cxnSpLocks/>
            </p:cNvCxnSpPr>
            <p:nvPr/>
          </p:nvCxnSpPr>
          <p:spPr>
            <a:xfrm>
              <a:off x="10760201" y="2415461"/>
              <a:ext cx="0" cy="1911882"/>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489F73A-497E-FE49-5E84-834BFFE9C4D9}"/>
                </a:ext>
              </a:extLst>
            </p:cNvPr>
            <p:cNvCxnSpPr>
              <a:cxnSpLocks/>
              <a:endCxn id="7" idx="3"/>
            </p:cNvCxnSpPr>
            <p:nvPr/>
          </p:nvCxnSpPr>
          <p:spPr>
            <a:xfrm flipH="1">
              <a:off x="10492359" y="4310266"/>
              <a:ext cx="267842" cy="2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E39F7D1-3467-D1BD-987F-4C49B0775FAD}"/>
                </a:ext>
              </a:extLst>
            </p:cNvPr>
            <p:cNvCxnSpPr>
              <a:cxnSpLocks/>
              <a:stCxn id="7" idx="2"/>
              <a:endCxn id="6" idx="0"/>
            </p:cNvCxnSpPr>
            <p:nvPr/>
          </p:nvCxnSpPr>
          <p:spPr>
            <a:xfrm>
              <a:off x="9516618" y="4727393"/>
              <a:ext cx="0" cy="3018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2688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6162" y="1748409"/>
            <a:ext cx="9886329" cy="1470025"/>
          </a:xfrm>
        </p:spPr>
        <p:txBody>
          <a:bodyPr>
            <a:normAutofit/>
          </a:bodyPr>
          <a:lstStyle/>
          <a:p>
            <a:r>
              <a:rPr lang="en-GB" dirty="0"/>
              <a:t>The Nudge messaging </a:t>
            </a:r>
          </a:p>
        </p:txBody>
      </p:sp>
    </p:spTree>
    <p:extLst>
      <p:ext uri="{BB962C8B-B14F-4D97-AF65-F5344CB8AC3E}">
        <p14:creationId xmlns:p14="http://schemas.microsoft.com/office/powerpoint/2010/main" val="2047761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EEFF6A-A3D5-4A19-9FCA-0EF27EB9B027}"/>
              </a:ext>
            </a:extLst>
          </p:cNvPr>
          <p:cNvSpPr>
            <a:spLocks noGrp="1"/>
          </p:cNvSpPr>
          <p:nvPr>
            <p:ph type="sldNum" sz="quarter" idx="4"/>
          </p:nvPr>
        </p:nvSpPr>
        <p:spPr>
          <a:xfrm>
            <a:off x="409352" y="6448252"/>
            <a:ext cx="2311400" cy="365125"/>
          </a:xfrm>
          <a:prstGeom prst="rect">
            <a:avLst/>
          </a:prstGeom>
        </p:spPr>
        <p:txBody>
          <a:bodyPr vert="horz" lIns="77925" tIns="38963" rIns="77925" bIns="38963" rtlCol="0" anchor="ctr"/>
          <a:lstStyle>
            <a:defPPr>
              <a:defRPr lang="en-US"/>
            </a:defPPr>
            <a:lvl1pPr algn="l" rtl="0" fontAlgn="base">
              <a:spcBef>
                <a:spcPct val="0"/>
              </a:spcBef>
              <a:spcAft>
                <a:spcPct val="0"/>
              </a:spcAft>
              <a:defRPr sz="975" b="1" kern="1200">
                <a:solidFill>
                  <a:schemeClr val="tx1">
                    <a:tint val="75000"/>
                  </a:schemeClr>
                </a:solidFill>
                <a:latin typeface="Arial Nov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Nova"/>
                <a:ea typeface="+mn-ea"/>
                <a:cs typeface="Arial" pitchFamily="34" charset="0"/>
              </a:defRPr>
            </a:lvl2pPr>
            <a:lvl3pPr marL="914400" algn="l" rtl="0" fontAlgn="base">
              <a:spcBef>
                <a:spcPct val="0"/>
              </a:spcBef>
              <a:spcAft>
                <a:spcPct val="0"/>
              </a:spcAft>
              <a:defRPr kern="1200">
                <a:solidFill>
                  <a:schemeClr val="tx1"/>
                </a:solidFill>
                <a:latin typeface="Arial Nova"/>
                <a:ea typeface="+mn-ea"/>
                <a:cs typeface="Arial" pitchFamily="34" charset="0"/>
              </a:defRPr>
            </a:lvl3pPr>
            <a:lvl4pPr marL="1371600" algn="l" rtl="0" fontAlgn="base">
              <a:spcBef>
                <a:spcPct val="0"/>
              </a:spcBef>
              <a:spcAft>
                <a:spcPct val="0"/>
              </a:spcAft>
              <a:defRPr kern="1200">
                <a:solidFill>
                  <a:schemeClr val="tx1"/>
                </a:solidFill>
                <a:latin typeface="Arial Nova"/>
                <a:ea typeface="+mn-ea"/>
                <a:cs typeface="Arial" pitchFamily="34" charset="0"/>
              </a:defRPr>
            </a:lvl4pPr>
            <a:lvl5pPr marL="1828800" algn="l" rtl="0" fontAlgn="base">
              <a:spcBef>
                <a:spcPct val="0"/>
              </a:spcBef>
              <a:spcAft>
                <a:spcPct val="0"/>
              </a:spcAft>
              <a:defRPr kern="1200">
                <a:solidFill>
                  <a:schemeClr val="tx1"/>
                </a:solidFill>
                <a:latin typeface="Arial Nova"/>
                <a:ea typeface="+mn-ea"/>
                <a:cs typeface="Arial" pitchFamily="34" charset="0"/>
              </a:defRPr>
            </a:lvl5pPr>
            <a:lvl6pPr marL="2286000" algn="l" defTabSz="914400" rtl="0" eaLnBrk="1" latinLnBrk="0" hangingPunct="1">
              <a:defRPr kern="1200">
                <a:solidFill>
                  <a:schemeClr val="tx1"/>
                </a:solidFill>
                <a:latin typeface="Arial Nova"/>
                <a:ea typeface="+mn-ea"/>
                <a:cs typeface="Arial" pitchFamily="34" charset="0"/>
              </a:defRPr>
            </a:lvl6pPr>
            <a:lvl7pPr marL="2743200" algn="l" defTabSz="914400" rtl="0" eaLnBrk="1" latinLnBrk="0" hangingPunct="1">
              <a:defRPr kern="1200">
                <a:solidFill>
                  <a:schemeClr val="tx1"/>
                </a:solidFill>
                <a:latin typeface="Arial Nova"/>
                <a:ea typeface="+mn-ea"/>
                <a:cs typeface="Arial" pitchFamily="34" charset="0"/>
              </a:defRPr>
            </a:lvl7pPr>
            <a:lvl8pPr marL="3200400" algn="l" defTabSz="914400" rtl="0" eaLnBrk="1" latinLnBrk="0" hangingPunct="1">
              <a:defRPr kern="1200">
                <a:solidFill>
                  <a:schemeClr val="tx1"/>
                </a:solidFill>
                <a:latin typeface="Arial Nova"/>
                <a:ea typeface="+mn-ea"/>
                <a:cs typeface="Arial" pitchFamily="34" charset="0"/>
              </a:defRPr>
            </a:lvl8pPr>
            <a:lvl9pPr marL="3657600" algn="l" defTabSz="914400" rtl="0" eaLnBrk="1" latinLnBrk="0" hangingPunct="1">
              <a:defRPr kern="1200">
                <a:solidFill>
                  <a:schemeClr val="tx1"/>
                </a:solidFill>
                <a:latin typeface="Arial Nova"/>
                <a:ea typeface="+mn-ea"/>
                <a:cs typeface="Arial" pitchFamily="34" charset="0"/>
              </a:defRPr>
            </a:lvl9pPr>
          </a:lstStyle>
          <a:p>
            <a:pPr defTabSz="844164">
              <a:defRPr/>
            </a:pPr>
            <a:r>
              <a:rPr lang="en-GB"/>
              <a:t>PAGE </a:t>
            </a:r>
            <a:fld id="{45A89BE1-5792-4ACB-BF4C-7FAB88C6C5B7}" type="slidenum">
              <a:rPr lang="en-GB" smtClean="0"/>
              <a:pPr defTabSz="844164">
                <a:defRPr/>
              </a:pPr>
              <a:t>9</a:t>
            </a:fld>
            <a:endParaRPr lang="en-GB">
              <a:solidFill>
                <a:prstClr val="black">
                  <a:tint val="75000"/>
                </a:prstClr>
              </a:solidFill>
              <a:cs typeface="+mn-cs"/>
            </a:endParaRPr>
          </a:p>
        </p:txBody>
      </p:sp>
      <p:sp>
        <p:nvSpPr>
          <p:cNvPr id="15" name="Content Placeholder 2">
            <a:extLst>
              <a:ext uri="{FF2B5EF4-FFF2-40B4-BE49-F238E27FC236}">
                <a16:creationId xmlns:a16="http://schemas.microsoft.com/office/drawing/2014/main" id="{64B70A92-2978-48D8-BD4E-0CC7BEC777FC}"/>
              </a:ext>
            </a:extLst>
          </p:cNvPr>
          <p:cNvSpPr txBox="1">
            <a:spLocks/>
          </p:cNvSpPr>
          <p:nvPr/>
        </p:nvSpPr>
        <p:spPr>
          <a:xfrm>
            <a:off x="5736975" y="3712326"/>
            <a:ext cx="5061062" cy="590114"/>
          </a:xfrm>
          <a:prstGeom prst="roundRect">
            <a:avLst/>
          </a:prstGeom>
          <a:solidFill>
            <a:srgbClr val="92D050"/>
          </a:solidFill>
        </p:spPr>
        <p:txBody>
          <a:bodyPr vert="horz" lIns="84419" tIns="42210" rIns="84419" bIns="42210" rtlCol="0">
            <a:norm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defTabSz="844164">
              <a:buNone/>
              <a:defRPr/>
            </a:pPr>
            <a:r>
              <a:rPr lang="en-GB" sz="2600" b="1">
                <a:solidFill>
                  <a:prstClr val="white"/>
                </a:solidFill>
              </a:rPr>
              <a:t>L</a:t>
            </a:r>
            <a:r>
              <a:rPr lang="en-GB" sz="1950" b="1">
                <a:solidFill>
                  <a:prstClr val="white"/>
                </a:solidFill>
              </a:rPr>
              <a:t>ayout </a:t>
            </a:r>
            <a:r>
              <a:rPr lang="en-GB" sz="975" b="1">
                <a:solidFill>
                  <a:schemeClr val="bg1"/>
                </a:solidFill>
              </a:rPr>
              <a:t>Consider your layout </a:t>
            </a:r>
          </a:p>
          <a:p>
            <a:pPr marL="0" indent="0" defTabSz="844164">
              <a:buNone/>
              <a:defRPr/>
            </a:pPr>
            <a:endParaRPr lang="en-US" sz="1733">
              <a:solidFill>
                <a:prstClr val="white"/>
              </a:solidFill>
            </a:endParaRPr>
          </a:p>
          <a:p>
            <a:pPr marL="0" indent="0" algn="ctr" defTabSz="844164">
              <a:buNone/>
              <a:defRPr/>
            </a:pPr>
            <a:endParaRPr lang="en-US" sz="1733">
              <a:solidFill>
                <a:prstClr val="black"/>
              </a:solidFill>
              <a:highlight>
                <a:srgbClr val="FFFF00"/>
              </a:highlight>
            </a:endParaRPr>
          </a:p>
        </p:txBody>
      </p:sp>
      <p:sp>
        <p:nvSpPr>
          <p:cNvPr id="8" name="Content Placeholder 2">
            <a:extLst>
              <a:ext uri="{FF2B5EF4-FFF2-40B4-BE49-F238E27FC236}">
                <a16:creationId xmlns:a16="http://schemas.microsoft.com/office/drawing/2014/main" id="{193C6ED0-7348-438F-864C-D3DA29BA5873}"/>
              </a:ext>
            </a:extLst>
          </p:cNvPr>
          <p:cNvSpPr txBox="1">
            <a:spLocks/>
          </p:cNvSpPr>
          <p:nvPr/>
        </p:nvSpPr>
        <p:spPr>
          <a:xfrm>
            <a:off x="5736975" y="2373530"/>
            <a:ext cx="5061062" cy="600162"/>
          </a:xfrm>
          <a:prstGeom prst="roundRect">
            <a:avLst/>
          </a:prstGeom>
          <a:solidFill>
            <a:schemeClr val="accent4"/>
          </a:solidFill>
        </p:spPr>
        <p:txBody>
          <a:bodyPr vert="horz" lIns="84419" tIns="42210" rIns="84419" bIns="42210" rtlCol="0">
            <a:norm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defTabSz="844164">
              <a:buNone/>
              <a:defRPr/>
            </a:pPr>
            <a:r>
              <a:rPr lang="en-GB" sz="2600" b="1">
                <a:solidFill>
                  <a:prstClr val="white"/>
                </a:solidFill>
                <a:latin typeface="Arial Nova"/>
              </a:rPr>
              <a:t>C</a:t>
            </a:r>
            <a:r>
              <a:rPr lang="en-GB" sz="1950" b="1">
                <a:solidFill>
                  <a:prstClr val="white"/>
                </a:solidFill>
                <a:latin typeface="Arial Nova"/>
              </a:rPr>
              <a:t>onsider </a:t>
            </a:r>
            <a:r>
              <a:rPr lang="en-GB" sz="975" b="1">
                <a:solidFill>
                  <a:schemeClr val="bg1"/>
                </a:solidFill>
                <a:latin typeface="Arial Nova"/>
              </a:rPr>
              <a:t>Explore the barriers and facilitators of the COM-B model</a:t>
            </a:r>
            <a:endParaRPr lang="en-US" sz="975">
              <a:solidFill>
                <a:schemeClr val="bg1"/>
              </a:solidFill>
            </a:endParaRPr>
          </a:p>
        </p:txBody>
      </p:sp>
      <p:sp>
        <p:nvSpPr>
          <p:cNvPr id="18" name="Content Placeholder 2">
            <a:extLst>
              <a:ext uri="{FF2B5EF4-FFF2-40B4-BE49-F238E27FC236}">
                <a16:creationId xmlns:a16="http://schemas.microsoft.com/office/drawing/2014/main" id="{17C907A8-EFA9-47F0-8C0C-CD41D7DBB25F}"/>
              </a:ext>
            </a:extLst>
          </p:cNvPr>
          <p:cNvSpPr txBox="1">
            <a:spLocks/>
          </p:cNvSpPr>
          <p:nvPr/>
        </p:nvSpPr>
        <p:spPr>
          <a:xfrm>
            <a:off x="5753828" y="3029332"/>
            <a:ext cx="5046969" cy="600162"/>
          </a:xfrm>
          <a:prstGeom prst="roundRect">
            <a:avLst/>
          </a:prstGeom>
          <a:solidFill>
            <a:srgbClr val="F15A22"/>
          </a:solidFill>
        </p:spPr>
        <p:txBody>
          <a:bodyPr vert="horz" lIns="84419" tIns="42210" rIns="84419" bIns="42210" rtlCol="0" anchor="t">
            <a:no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defTabSz="844164">
              <a:buNone/>
              <a:defRPr/>
            </a:pPr>
            <a:r>
              <a:rPr lang="en-GB" sz="2600" b="1">
                <a:solidFill>
                  <a:prstClr val="white"/>
                </a:solidFill>
              </a:rPr>
              <a:t>A</a:t>
            </a:r>
            <a:r>
              <a:rPr lang="en-GB" sz="1950" b="1">
                <a:solidFill>
                  <a:prstClr val="white"/>
                </a:solidFill>
              </a:rPr>
              <a:t>ssemble </a:t>
            </a:r>
            <a:r>
              <a:rPr lang="en-GB" sz="975" b="1">
                <a:solidFill>
                  <a:schemeClr val="bg1"/>
                </a:solidFill>
              </a:rPr>
              <a:t>Write your content</a:t>
            </a:r>
            <a:endParaRPr lang="en-US" sz="975">
              <a:solidFill>
                <a:schemeClr val="bg1"/>
              </a:solidFill>
            </a:endParaRPr>
          </a:p>
          <a:p>
            <a:pPr marL="0" indent="0" algn="ctr" defTabSz="844164">
              <a:buNone/>
              <a:defRPr/>
            </a:pPr>
            <a:endParaRPr lang="en-US" sz="1517">
              <a:solidFill>
                <a:prstClr val="black"/>
              </a:solidFill>
              <a:highlight>
                <a:srgbClr val="FFFF00"/>
              </a:highlight>
            </a:endParaRPr>
          </a:p>
        </p:txBody>
      </p:sp>
      <p:sp>
        <p:nvSpPr>
          <p:cNvPr id="5" name="Content Placeholder 2">
            <a:extLst>
              <a:ext uri="{FF2B5EF4-FFF2-40B4-BE49-F238E27FC236}">
                <a16:creationId xmlns:a16="http://schemas.microsoft.com/office/drawing/2014/main" id="{2A398840-8270-DA46-EB08-A14D04336F26}"/>
              </a:ext>
            </a:extLst>
          </p:cNvPr>
          <p:cNvSpPr txBox="1">
            <a:spLocks/>
          </p:cNvSpPr>
          <p:nvPr/>
        </p:nvSpPr>
        <p:spPr>
          <a:xfrm>
            <a:off x="5725807" y="1657351"/>
            <a:ext cx="5046969" cy="633812"/>
          </a:xfrm>
          <a:prstGeom prst="roundRect">
            <a:avLst/>
          </a:prstGeom>
          <a:solidFill>
            <a:srgbClr val="00B0F0"/>
          </a:solidFill>
        </p:spPr>
        <p:txBody>
          <a:bodyPr vert="horz" lIns="84419" tIns="42210" rIns="84419" bIns="42210" rtlCol="0">
            <a:norm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defTabSz="844164">
              <a:buNone/>
              <a:defRPr/>
            </a:pPr>
            <a:r>
              <a:rPr lang="en-GB" sz="2600" b="1">
                <a:solidFill>
                  <a:prstClr val="white"/>
                </a:solidFill>
                <a:latin typeface="Arial Nova"/>
              </a:rPr>
              <a:t>S</a:t>
            </a:r>
            <a:r>
              <a:rPr lang="en-GB" sz="1950" b="1">
                <a:solidFill>
                  <a:prstClr val="white"/>
                </a:solidFill>
                <a:latin typeface="Arial Nova"/>
              </a:rPr>
              <a:t>pecify </a:t>
            </a:r>
            <a:r>
              <a:rPr lang="en-GB" sz="975" b="1">
                <a:solidFill>
                  <a:schemeClr val="bg1"/>
                </a:solidFill>
                <a:latin typeface="Arial Nova"/>
              </a:rPr>
              <a:t>Be specific about what you are asking people to do</a:t>
            </a:r>
            <a:endParaRPr lang="en-US" sz="975">
              <a:solidFill>
                <a:schemeClr val="bg1"/>
              </a:solidFill>
            </a:endParaRPr>
          </a:p>
        </p:txBody>
      </p:sp>
      <p:sp>
        <p:nvSpPr>
          <p:cNvPr id="6" name="Title 3">
            <a:extLst>
              <a:ext uri="{FF2B5EF4-FFF2-40B4-BE49-F238E27FC236}">
                <a16:creationId xmlns:a16="http://schemas.microsoft.com/office/drawing/2014/main" id="{FF273452-9C25-D885-2D2D-60E362E79D33}"/>
              </a:ext>
            </a:extLst>
          </p:cNvPr>
          <p:cNvSpPr txBox="1">
            <a:spLocks/>
          </p:cNvSpPr>
          <p:nvPr/>
        </p:nvSpPr>
        <p:spPr>
          <a:xfrm>
            <a:off x="1478349" y="295524"/>
            <a:ext cx="8915400" cy="807725"/>
          </a:xfrm>
          <a:prstGeom prst="rect">
            <a:avLst/>
          </a:prstGeom>
        </p:spPr>
        <p:txBody>
          <a:bodyPr vert="horz" lIns="84419" tIns="42210" rIns="84419" bIns="42210" rtlCol="0" anchor="ctr">
            <a:normAutofit fontScale="97500" lnSpcReduction="10000"/>
          </a:bodyPr>
          <a:lst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a:lstStyle>
          <a:p>
            <a:r>
              <a:rPr lang="en-GB" sz="2600" dirty="0"/>
              <a:t>The COM-B model and SCALE approach – application of behavioural science</a:t>
            </a:r>
          </a:p>
        </p:txBody>
      </p:sp>
      <p:sp>
        <p:nvSpPr>
          <p:cNvPr id="7" name="Content Placeholder 2">
            <a:extLst>
              <a:ext uri="{FF2B5EF4-FFF2-40B4-BE49-F238E27FC236}">
                <a16:creationId xmlns:a16="http://schemas.microsoft.com/office/drawing/2014/main" id="{AB60F393-44C8-E288-4004-2CF1ADE65A58}"/>
              </a:ext>
            </a:extLst>
          </p:cNvPr>
          <p:cNvSpPr txBox="1">
            <a:spLocks/>
          </p:cNvSpPr>
          <p:nvPr/>
        </p:nvSpPr>
        <p:spPr>
          <a:xfrm>
            <a:off x="5731391" y="4368127"/>
            <a:ext cx="5084495" cy="590114"/>
          </a:xfrm>
          <a:prstGeom prst="roundRect">
            <a:avLst/>
          </a:prstGeom>
          <a:solidFill>
            <a:srgbClr val="002060"/>
          </a:solidFill>
        </p:spPr>
        <p:txBody>
          <a:bodyPr vert="horz" lIns="84419" tIns="42210" rIns="84419" bIns="42210" rtlCol="0">
            <a:norm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defTabSz="844164">
              <a:buNone/>
              <a:defRPr/>
            </a:pPr>
            <a:r>
              <a:rPr lang="en-GB" sz="2600" b="1">
                <a:solidFill>
                  <a:prstClr val="white"/>
                </a:solidFill>
              </a:rPr>
              <a:t>E</a:t>
            </a:r>
            <a:r>
              <a:rPr lang="en-GB" sz="1950" b="1">
                <a:solidFill>
                  <a:prstClr val="white"/>
                </a:solidFill>
              </a:rPr>
              <a:t>valuate </a:t>
            </a:r>
            <a:r>
              <a:rPr lang="en-GB" sz="975" b="1">
                <a:solidFill>
                  <a:schemeClr val="bg1"/>
                </a:solidFill>
              </a:rPr>
              <a:t>Plan your evaluation</a:t>
            </a:r>
            <a:endParaRPr lang="en-US" sz="1733">
              <a:solidFill>
                <a:schemeClr val="bg1"/>
              </a:solidFill>
            </a:endParaRPr>
          </a:p>
          <a:p>
            <a:pPr marL="0" indent="0" algn="ctr" defTabSz="844164">
              <a:buNone/>
              <a:defRPr/>
            </a:pPr>
            <a:endParaRPr lang="en-US" sz="1733">
              <a:solidFill>
                <a:prstClr val="black"/>
              </a:solidFill>
              <a:highlight>
                <a:srgbClr val="FFFF00"/>
              </a:highlight>
            </a:endParaRPr>
          </a:p>
        </p:txBody>
      </p:sp>
      <p:pic>
        <p:nvPicPr>
          <p:cNvPr id="2" name="Picture 4" descr="The COM-B Model for Behavior Change - The Decision Lab">
            <a:extLst>
              <a:ext uri="{FF2B5EF4-FFF2-40B4-BE49-F238E27FC236}">
                <a16:creationId xmlns:a16="http://schemas.microsoft.com/office/drawing/2014/main" id="{7597AFA3-E07A-80A2-A0F1-529187CF2D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2352" y="2321543"/>
            <a:ext cx="4089520" cy="239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5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1590</Words>
  <Application>Microsoft Office PowerPoint</Application>
  <PresentationFormat>Widescreen</PresentationFormat>
  <Paragraphs>178</Paragraphs>
  <Slides>18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Nova</vt:lpstr>
      <vt:lpstr>Arial Nova Light</vt:lpstr>
      <vt:lpstr>Calibri</vt:lpstr>
      <vt:lpstr>Times New Roman</vt:lpstr>
      <vt:lpstr>Wingdings</vt:lpstr>
      <vt:lpstr>RRR 16:9 Master </vt:lpstr>
      <vt:lpstr>RESET 16:9 Master </vt:lpstr>
      <vt:lpstr>Using behavioural science to nudge residents to access income support</vt:lpstr>
      <vt:lpstr>Introduction:</vt:lpstr>
      <vt:lpstr>The cohort:</vt:lpstr>
      <vt:lpstr>PowerPoint Presentation</vt:lpstr>
      <vt:lpstr>The Ceteris Paribus:</vt:lpstr>
      <vt:lpstr>The Intervention:</vt:lpstr>
      <vt:lpstr>Evaluation:</vt:lpstr>
      <vt:lpstr>The Nudge messaging </vt:lpstr>
      <vt:lpstr>PowerPoint Presentation</vt:lpstr>
      <vt:lpstr>Learning from SCALE-led Focus group</vt:lpstr>
      <vt:lpstr>The Nudge Message:</vt:lpstr>
      <vt:lpstr>The message</vt:lpstr>
      <vt:lpstr>Results and Impact</vt:lpstr>
      <vt:lpstr>Behavioural Science Pilot results - Total</vt:lpstr>
      <vt:lpstr>PowerPoint Presentation</vt:lpstr>
      <vt:lpstr>PowerPoint Presentation</vt:lpstr>
      <vt:lpstr>Next Steps</vt:lpstr>
      <vt:lpstr>Emerging findings and recommendations </vt:lpstr>
    </vt:vector>
  </TitlesOfParts>
  <Company>Birmingham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behavioural science to nudge residents to access income support</dc:title>
  <dc:creator>Lisa Stephens</dc:creator>
  <cp:lastModifiedBy>Lisa Stephens</cp:lastModifiedBy>
  <cp:revision>2</cp:revision>
  <dcterms:created xsi:type="dcterms:W3CDTF">2024-01-11T11:13:20Z</dcterms:created>
  <dcterms:modified xsi:type="dcterms:W3CDTF">2024-02-21T12:45:39Z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7471b1-27ab-4640-9264-e69a67407ca3_Enabled">
    <vt:lpwstr>true</vt:lpwstr>
  </property>
  <property fmtid="{D5CDD505-2E9C-101B-9397-08002B2CF9AE}" pid="3" name="MSIP_Label_a17471b1-27ab-4640-9264-e69a67407ca3_SetDate">
    <vt:lpwstr>2024-01-11T11:30:38Z</vt:lpwstr>
  </property>
  <property fmtid="{D5CDD505-2E9C-101B-9397-08002B2CF9AE}" pid="4" name="MSIP_Label_a17471b1-27ab-4640-9264-e69a67407ca3_Method">
    <vt:lpwstr>Standard</vt:lpwstr>
  </property>
  <property fmtid="{D5CDD505-2E9C-101B-9397-08002B2CF9AE}" pid="5" name="MSIP_Label_a17471b1-27ab-4640-9264-e69a67407ca3_Name">
    <vt:lpwstr>BCC - OFFICIAL</vt:lpwstr>
  </property>
  <property fmtid="{D5CDD505-2E9C-101B-9397-08002B2CF9AE}" pid="6" name="MSIP_Label_a17471b1-27ab-4640-9264-e69a67407ca3_SiteId">
    <vt:lpwstr>699ace67-d2e4-4bcd-b303-d2bbe2b9bbf1</vt:lpwstr>
  </property>
  <property fmtid="{D5CDD505-2E9C-101B-9397-08002B2CF9AE}" pid="7" name="MSIP_Label_a17471b1-27ab-4640-9264-e69a67407ca3_ActionId">
    <vt:lpwstr>736b27f4-8112-457f-9ebe-fb2030724374</vt:lpwstr>
  </property>
  <property fmtid="{D5CDD505-2E9C-101B-9397-08002B2CF9AE}" pid="8" name="MSIP_Label_a17471b1-27ab-4640-9264-e69a67407ca3_ContentBits">
    <vt:lpwstr>2</vt:lpwstr>
  </property>
  <property fmtid="{D5CDD505-2E9C-101B-9397-08002B2CF9AE}" pid="9" name="ClassificationContentMarkingFooterLocations">
    <vt:lpwstr>RRR 16\:9 Master :6\RESET 16\:9 Master :6</vt:lpwstr>
  </property>
  <property fmtid="{D5CDD505-2E9C-101B-9397-08002B2CF9AE}" pid="10" name="ClassificationContentMarkingFooterText">
    <vt:lpwstr>OFFICIAL</vt:lpwstr>
  </property>
</Properties>
</file>