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66" r:id="rId7"/>
    <p:sldId id="268" r:id="rId8"/>
    <p:sldId id="270" r:id="rId9"/>
    <p:sldId id="260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7B766F-A6E5-53CC-DC1D-8159FDF5D612}" name="Paul Edwards" initials="PE" userId="S::Paul.Edwards@wmca.org.uk::34dc640c-d4e7-461e-8da2-cc984a48798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li Thomas" initials="KT" lastIdx="1" clrIdx="0">
    <p:extLst>
      <p:ext uri="{19B8F6BF-5375-455C-9EA6-DF929625EA0E}">
        <p15:presenceInfo xmlns:p15="http://schemas.microsoft.com/office/powerpoint/2012/main" userId="Kili Thom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624"/>
    <a:srgbClr val="545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 varScale="1">
        <p:scale>
          <a:sx n="67" d="100"/>
          <a:sy n="67" d="100"/>
        </p:scale>
        <p:origin x="596" y="44"/>
      </p:cViewPr>
      <p:guideLst>
        <p:guide orient="horz" pos="91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Edwards" userId="34dc640c-d4e7-461e-8da2-cc984a48798a" providerId="ADAL" clId="{F9634FE4-A491-478C-9E5F-C5291064592C}"/>
    <pc:docChg chg="delSld modSld">
      <pc:chgData name="Paul Edwards" userId="34dc640c-d4e7-461e-8da2-cc984a48798a" providerId="ADAL" clId="{F9634FE4-A491-478C-9E5F-C5291064592C}" dt="2023-04-11T10:48:41.974" v="41" actId="47"/>
      <pc:docMkLst>
        <pc:docMk/>
      </pc:docMkLst>
      <pc:sldChg chg="modSp mod">
        <pc:chgData name="Paul Edwards" userId="34dc640c-d4e7-461e-8da2-cc984a48798a" providerId="ADAL" clId="{F9634FE4-A491-478C-9E5F-C5291064592C}" dt="2023-04-11T10:48:08.940" v="37" actId="20577"/>
        <pc:sldMkLst>
          <pc:docMk/>
          <pc:sldMk cId="3790069743" sldId="256"/>
        </pc:sldMkLst>
        <pc:spChg chg="mod">
          <ac:chgData name="Paul Edwards" userId="34dc640c-d4e7-461e-8da2-cc984a48798a" providerId="ADAL" clId="{F9634FE4-A491-478C-9E5F-C5291064592C}" dt="2023-04-11T10:48:08.940" v="37" actId="20577"/>
          <ac:spMkLst>
            <pc:docMk/>
            <pc:sldMk cId="3790069743" sldId="256"/>
            <ac:spMk id="3" creationId="{6950AEAE-2ADF-4A43-9CE6-A5942B194D60}"/>
          </ac:spMkLst>
        </pc:spChg>
      </pc:sldChg>
      <pc:sldChg chg="modSp mod">
        <pc:chgData name="Paul Edwards" userId="34dc640c-d4e7-461e-8da2-cc984a48798a" providerId="ADAL" clId="{F9634FE4-A491-478C-9E5F-C5291064592C}" dt="2023-04-11T10:48:17.743" v="38" actId="115"/>
        <pc:sldMkLst>
          <pc:docMk/>
          <pc:sldMk cId="3123692267" sldId="265"/>
        </pc:sldMkLst>
        <pc:spChg chg="mod">
          <ac:chgData name="Paul Edwards" userId="34dc640c-d4e7-461e-8da2-cc984a48798a" providerId="ADAL" clId="{F9634FE4-A491-478C-9E5F-C5291064592C}" dt="2023-04-11T10:48:17.743" v="38" actId="115"/>
          <ac:spMkLst>
            <pc:docMk/>
            <pc:sldMk cId="3123692267" sldId="265"/>
            <ac:spMk id="10" creationId="{9F3F2403-8DD3-31E7-0A22-D0B9E0FFEE6E}"/>
          </ac:spMkLst>
        </pc:spChg>
      </pc:sldChg>
      <pc:sldChg chg="del">
        <pc:chgData name="Paul Edwards" userId="34dc640c-d4e7-461e-8da2-cc984a48798a" providerId="ADAL" clId="{F9634FE4-A491-478C-9E5F-C5291064592C}" dt="2023-04-11T10:48:29.591" v="39" actId="47"/>
        <pc:sldMkLst>
          <pc:docMk/>
          <pc:sldMk cId="733564687" sldId="271"/>
        </pc:sldMkLst>
      </pc:sldChg>
      <pc:sldChg chg="del">
        <pc:chgData name="Paul Edwards" userId="34dc640c-d4e7-461e-8da2-cc984a48798a" providerId="ADAL" clId="{F9634FE4-A491-478C-9E5F-C5291064592C}" dt="2023-04-11T10:48:40.166" v="40" actId="47"/>
        <pc:sldMkLst>
          <pc:docMk/>
          <pc:sldMk cId="2441586459" sldId="274"/>
        </pc:sldMkLst>
      </pc:sldChg>
      <pc:sldChg chg="del">
        <pc:chgData name="Paul Edwards" userId="34dc640c-d4e7-461e-8da2-cc984a48798a" providerId="ADAL" clId="{F9634FE4-A491-478C-9E5F-C5291064592C}" dt="2023-04-11T10:48:41.974" v="41" actId="47"/>
        <pc:sldMkLst>
          <pc:docMk/>
          <pc:sldMk cId="2282904686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33"/>
          <a:stretch/>
        </p:blipFill>
        <p:spPr>
          <a:xfrm>
            <a:off x="-13648" y="-1428227"/>
            <a:ext cx="4051079" cy="969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5211" y="1122363"/>
            <a:ext cx="8871045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5212" y="3602038"/>
            <a:ext cx="887104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9F9682-7DFF-5B40-812F-B524992B17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952" cy="5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81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CEA1834-3E0B-7749-8730-E6E849EB86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9296904-93E7-B942-8073-20ED3D18A5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A87B620-F31D-654E-8BDB-D2AE11BB9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9FC7007-F2F4-494C-9AEA-1C1A39AA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225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0" r="73948" b="44617"/>
          <a:stretch/>
        </p:blipFill>
        <p:spPr>
          <a:xfrm>
            <a:off x="9567080" y="3384645"/>
            <a:ext cx="2634019" cy="34938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C98873-DD47-7644-9DA8-A98F640C88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D71847-A68A-7547-A804-88D9DD2B9C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b="35751"/>
          <a:stretch/>
        </p:blipFill>
        <p:spPr>
          <a:xfrm>
            <a:off x="10700921" y="3568032"/>
            <a:ext cx="1519655" cy="367573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0FAAE16-BB97-DC4F-8C3A-5F25DFF8BF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898F020-C2E0-3F46-80E3-C93892D65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1445115-C4DE-2844-B1B2-87C9C5A9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489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81C444-0D73-594B-976F-27B3E5B035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3192F4-23F5-9742-977E-0790944712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b="33753"/>
          <a:stretch/>
        </p:blipFill>
        <p:spPr>
          <a:xfrm>
            <a:off x="10700921" y="3568032"/>
            <a:ext cx="1519655" cy="3790031"/>
          </a:xfrm>
          <a:prstGeom prst="rect">
            <a:avLst/>
          </a:prstGeom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980FFAA-0813-D349-A1DA-3900695D9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2E71483-C1D8-6547-8436-3DCA39FB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88D85F1-77F9-F14B-AA53-5F95B9C3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031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Comparison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707073-EE2A-6448-988F-ABEF120B52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D2696DF-72AB-1F4E-8102-779F4707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8AEFA90-9705-8044-8CC9-80251BFF9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0348CB0-60AA-D442-B0B2-11D95C10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662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7D20657-6CDF-044F-8733-4698FD8312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72" t="50000"/>
          <a:stretch/>
        </p:blipFill>
        <p:spPr>
          <a:xfrm>
            <a:off x="-27296" y="-625033"/>
            <a:ext cx="3177623" cy="4849384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BCB4F08-6F13-6945-A24F-F3F8C94F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EB189F-7C40-4242-B322-2F67359E2F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828285D-83BB-5E45-A782-D21EF2A3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EE42319-92E9-074E-94F5-8BAA34CC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FB02552-F2A3-C94D-A7A5-29762B691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33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_Comparison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175FA7-3444-3849-BEDE-314602255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DAC477-0456-CB44-AB4B-4E7C072912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30256"/>
          <a:stretch/>
        </p:blipFill>
        <p:spPr>
          <a:xfrm>
            <a:off x="10672345" y="3568032"/>
            <a:ext cx="1519655" cy="3990056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A99239FE-DE2A-A348-B330-EAA33100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59DAF5-7E2F-1D43-BD7A-5AA4C84FF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0CEE831-A9C6-6346-9C0C-6599212D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203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mparison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BCB4F08-6F13-6945-A24F-F3F8C94F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147552-2E49-A94D-B191-A2C9D936D8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8FDCC84-9E87-0342-BA7D-5DC0347F1D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0960" t="44988"/>
          <a:stretch/>
        </p:blipFill>
        <p:spPr>
          <a:xfrm>
            <a:off x="-1485900" y="-1071563"/>
            <a:ext cx="3523414" cy="4358439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6460C-6840-9A42-8EFD-1069D26ABF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5566E71-5C92-114E-9144-C05CA923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A007177-E40D-3D48-ABD9-80070A2D1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785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mparison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175FA7-3444-3849-BEDE-314602255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DAC477-0456-CB44-AB4B-4E7C072912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2345" y="3568032"/>
            <a:ext cx="1519655" cy="5721054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A0389EB-9AB7-7942-A85E-DCFA0148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7CA9738-FCF3-7643-952A-EC823028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ABAF3EA-9CBF-4B4F-AAD9-56BD8C090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816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mparison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707073-EE2A-6448-988F-ABEF120B52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FF2B545-0DB5-554C-9B76-735DF41294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E5A66FE-66B0-A142-B383-CEFCFB78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4CA51B6-36EC-D340-A186-671BAF6A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322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4CA2BC-662C-2E49-95F3-0A4548F72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2304" y="348367"/>
            <a:ext cx="2573952" cy="533067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FF8F6B7-1AE9-EA41-A92D-5BC569DD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E31C7F-3CDE-CF4F-8D56-25EE43D9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723E173-42BC-0A49-843F-22C217E1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65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33"/>
          <a:stretch/>
        </p:blipFill>
        <p:spPr>
          <a:xfrm>
            <a:off x="-13648" y="-1428227"/>
            <a:ext cx="4051079" cy="969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5211" y="1122363"/>
            <a:ext cx="8871045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5212" y="3602038"/>
            <a:ext cx="88710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FF6D91-D55D-C740-86E9-6961231FC2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6"/>
            <a:ext cx="2573952" cy="5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50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B560F3-7609-8F47-88E3-7EDC159FC2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952" cy="533067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34EECBD-3E15-7B49-B788-9769F6AB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0796E40-15FD-794B-9EE0-4E1224230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8F855D6-5F42-4843-BF7A-E3193C5F8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4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mparison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A707073-EE2A-6448-988F-ABEF120B52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3D45076-01E5-D243-95A5-2C00A89A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B977B1E-3A8A-114B-8C8A-54D4F86A6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CBC811D-BA08-934C-BD28-53BCDA11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82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mparison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707073-EE2A-6448-988F-ABEF120B52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69DB5-DA94-A347-91CB-488740F4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9D7DB-C885-C942-9486-3738C80AB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13FE6-9D60-5242-AC67-B5EAF80F1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536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mparison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0175FA7-3444-3849-BEDE-314602255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5F2A54-D8CD-D54C-AF15-60D8ED0F7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CAC8245-7763-1A4F-B737-E6C1AAB4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51D774-5D8C-4447-B1FD-3B3AE686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150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mparison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0175FA7-3444-3849-BEDE-314602255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DAC477-0456-CB44-AB4B-4E7C072912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2345" y="3568032"/>
            <a:ext cx="1519655" cy="5721054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F5F0-7190-A945-8E7F-93FACEF9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70F3F-25C3-414A-BBE3-DE91E8AEE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EEA6B-4A01-4F4C-BE75-95171EDD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512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E28A59A-9594-6944-954C-1B995E74B4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4"/>
          <a:stretch/>
        </p:blipFill>
        <p:spPr>
          <a:xfrm rot="5400000">
            <a:off x="2235759" y="-2794103"/>
            <a:ext cx="7769279" cy="11560769"/>
          </a:xfrm>
          <a:prstGeom prst="rect">
            <a:avLst/>
          </a:prstGeom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8DA9EF3-8ED4-A949-9BD9-CE4F04899555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>
            <a:off x="2837144" y="2273283"/>
            <a:ext cx="6576376" cy="5724213"/>
          </a:xfrm>
          <a:prstGeom prst="hexagon">
            <a:avLst/>
          </a:prstGeom>
          <a:solidFill>
            <a:schemeClr val="bg1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2047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E28A59A-9594-6944-954C-1B995E74B4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4"/>
          <a:stretch/>
        </p:blipFill>
        <p:spPr>
          <a:xfrm rot="5400000">
            <a:off x="2235759" y="-2794103"/>
            <a:ext cx="7769279" cy="11560769"/>
          </a:xfrm>
          <a:prstGeom prst="rect">
            <a:avLst/>
          </a:prstGeom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8DA9EF3-8ED4-A949-9BD9-CE4F04899555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>
            <a:off x="2837144" y="2273283"/>
            <a:ext cx="6576376" cy="5724213"/>
          </a:xfrm>
          <a:prstGeom prst="hexagon">
            <a:avLst/>
          </a:prstGeom>
          <a:solidFill>
            <a:srgbClr val="54565B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741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20D272-B984-0E46-9478-A636FB7B01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9301"/>
          <a:stretch/>
        </p:blipFill>
        <p:spPr>
          <a:xfrm rot="5400000">
            <a:off x="2369463" y="22670"/>
            <a:ext cx="7514376" cy="8435282"/>
          </a:xfrm>
          <a:prstGeom prst="rect">
            <a:avLst/>
          </a:prstGeom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8DA9EF3-8ED4-A949-9BD9-CE4F04899555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>
            <a:off x="2837144" y="2273283"/>
            <a:ext cx="6576376" cy="5724213"/>
          </a:xfrm>
          <a:prstGeom prst="hexagon">
            <a:avLst/>
          </a:prstGeom>
          <a:solidFill>
            <a:srgbClr val="EE7624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0134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44C965-6076-1941-B662-609471F4E8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800000">
            <a:off x="3487574" y="998916"/>
            <a:ext cx="5275517" cy="4776482"/>
          </a:xfrm>
          <a:prstGeom prst="rect">
            <a:avLst/>
          </a:prstGeom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8DA9EF3-8ED4-A949-9BD9-CE4F04899555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>
            <a:off x="4271963" y="1770863"/>
            <a:ext cx="3720348" cy="3255980"/>
          </a:xfrm>
          <a:prstGeom prst="hexagon">
            <a:avLst>
              <a:gd name="adj" fmla="val 28510"/>
              <a:gd name="vf" fmla="val 115470"/>
            </a:avLst>
          </a:prstGeom>
          <a:solidFill>
            <a:schemeClr val="bg1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3A2CC8A-7DE9-944A-9E3F-AF056352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558DEE-F210-D142-A094-9C0FBDA3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8D73A93-1D0A-084A-A41B-2467330B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14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44C965-6076-1941-B662-609471F4E8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9800000">
            <a:off x="3487574" y="998916"/>
            <a:ext cx="5275517" cy="4776482"/>
          </a:xfrm>
          <a:prstGeom prst="rect">
            <a:avLst/>
          </a:prstGeom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8DA9EF3-8ED4-A949-9BD9-CE4F04899555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>
            <a:off x="4271963" y="1770863"/>
            <a:ext cx="3720348" cy="3255980"/>
          </a:xfrm>
          <a:prstGeom prst="hexagon">
            <a:avLst>
              <a:gd name="adj" fmla="val 28510"/>
              <a:gd name="vf" fmla="val 115470"/>
            </a:avLst>
          </a:prstGeom>
          <a:solidFill>
            <a:srgbClr val="54565B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E6229-02F6-8742-A5C5-4EBCFF5AB3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5050E-076A-E545-B046-906BAFDD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EFE60-B62F-0443-AB5F-84A51F9C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01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5211" y="1122363"/>
            <a:ext cx="8871045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5212" y="3602038"/>
            <a:ext cx="887104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7A6D8E-0E67-424D-9F11-932AF764EC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760D64B-9BA1-684B-BB55-2965315AAA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072" t="1942" b="2933"/>
          <a:stretch/>
        </p:blipFill>
        <p:spPr>
          <a:xfrm>
            <a:off x="-1114425" y="-300038"/>
            <a:ext cx="3988584" cy="741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729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D32977-1065-7543-A63D-9864249FAA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00000">
            <a:off x="2289142" y="5493262"/>
            <a:ext cx="23259627" cy="4801585"/>
          </a:xfrm>
          <a:prstGeom prst="rect">
            <a:avLst/>
          </a:prstGeom>
        </p:spPr>
      </p:pic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8DA9EF3-8ED4-A949-9BD9-CE4F04899555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>
            <a:off x="4271963" y="1770862"/>
            <a:ext cx="3757612" cy="3288593"/>
          </a:xfrm>
          <a:prstGeom prst="hexagon">
            <a:avLst>
              <a:gd name="adj" fmla="val 28510"/>
              <a:gd name="vf" fmla="val 115470"/>
            </a:avLst>
          </a:prstGeom>
          <a:solidFill>
            <a:srgbClr val="EE7624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A13C10F-6A45-6C48-899D-22F549AE7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2217CC8-5BF8-7C4D-A222-63AC4C68D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1BFA2B3-EB86-2F40-8C8B-3236D77DA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6541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78DB74-F525-3C4E-9129-17E765AE35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4"/>
          <a:stretch/>
        </p:blipFill>
        <p:spPr>
          <a:xfrm>
            <a:off x="5675493" y="-1780674"/>
            <a:ext cx="6837348" cy="10378262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AFD329C-3BF6-FB4B-823D-40F9E28DB553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 rot="19847286">
            <a:off x="8059312" y="791464"/>
            <a:ext cx="5864200" cy="5226130"/>
          </a:xfrm>
          <a:prstGeom prst="hexagon">
            <a:avLst>
              <a:gd name="adj" fmla="val 28413"/>
              <a:gd name="vf" fmla="val 115470"/>
            </a:avLst>
          </a:prstGeom>
          <a:solidFill>
            <a:schemeClr val="bg1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BE0505A-C4B2-7B42-9029-892E5475C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78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78DB74-F525-3C4E-9129-17E765AE35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4"/>
          <a:stretch/>
        </p:blipFill>
        <p:spPr>
          <a:xfrm>
            <a:off x="5675493" y="-1780674"/>
            <a:ext cx="6837348" cy="10378262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AFD329C-3BF6-FB4B-823D-40F9E28DB553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 rot="19847286">
            <a:off x="8059312" y="791464"/>
            <a:ext cx="5864200" cy="5226130"/>
          </a:xfrm>
          <a:prstGeom prst="hexagon">
            <a:avLst>
              <a:gd name="adj" fmla="val 28413"/>
              <a:gd name="vf" fmla="val 115470"/>
            </a:avLst>
          </a:prstGeom>
          <a:solidFill>
            <a:srgbClr val="54565B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F3F440-1199-DA40-B2C3-230662E0D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5725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solidFill>
            <a:srgbClr val="EE7624"/>
          </a:solidFill>
        </p:spPr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4AFD329C-3BF6-FB4B-823D-40F9E28DB553}"/>
              </a:ext>
            </a:extLst>
          </p:cNvPr>
          <p:cNvSpPr>
            <a:spLocks noGrp="1" noChangeAspect="1"/>
          </p:cNvSpPr>
          <p:nvPr>
            <p:ph sz="half" idx="2"/>
          </p:nvPr>
        </p:nvSpPr>
        <p:spPr>
          <a:xfrm rot="19847286">
            <a:off x="8010746" y="763294"/>
            <a:ext cx="6006046" cy="5226130"/>
          </a:xfrm>
          <a:prstGeom prst="hexagon">
            <a:avLst>
              <a:gd name="adj" fmla="val 28413"/>
              <a:gd name="vf" fmla="val 115470"/>
            </a:avLst>
          </a:prstGeom>
          <a:solidFill>
            <a:srgbClr val="EE7624"/>
          </a:solidFill>
        </p:spPr>
        <p:txBody>
          <a:bodyPr wrap="square" anchor="t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8E3D156-F48F-1949-9115-68C726BC0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D82BCE-E01A-684D-8945-464F7A3729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57000" y="-371363"/>
            <a:ext cx="8518069" cy="754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3757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A58636-FF0B-0948-9A27-77B2F2FE5A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5287" y="2598379"/>
            <a:ext cx="8021426" cy="166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7187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A8ED8B-BA90-EA41-8192-867AE2054F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51718" y="2578100"/>
            <a:ext cx="82169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7383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F6EC4E-6773-F343-8535-F57FBD992C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51718" y="2578100"/>
            <a:ext cx="8243784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6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72" t="50000"/>
          <a:stretch/>
        </p:blipFill>
        <p:spPr>
          <a:xfrm>
            <a:off x="-27296" y="0"/>
            <a:ext cx="3177623" cy="48493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551574-4A03-2849-950C-C01C3E2A54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952" cy="5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0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72" t="50000"/>
          <a:stretch/>
        </p:blipFill>
        <p:spPr>
          <a:xfrm>
            <a:off x="-27296" y="0"/>
            <a:ext cx="3177623" cy="484938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EE84436-75C0-A041-AADB-476B448FB1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6"/>
            <a:ext cx="2573952" cy="5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0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rgbClr val="EE76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AFC172-2E3F-0D4D-B7CA-AE967CB820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42997" y="348367"/>
            <a:ext cx="2614721" cy="539768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79C233B-D5E6-E846-A467-B80D7556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431C52-E530-7544-9247-83551A28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3F70D40-109D-454F-A72E-028C850B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05FCFC4-04C0-CC42-91D1-ACEFBC4DDC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6945" t="38496"/>
          <a:stretch/>
        </p:blipFill>
        <p:spPr>
          <a:xfrm>
            <a:off x="-1128714" y="-1585913"/>
            <a:ext cx="3166227" cy="487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7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0" r="73948" b="44617"/>
          <a:stretch/>
        </p:blipFill>
        <p:spPr>
          <a:xfrm>
            <a:off x="9567080" y="3384645"/>
            <a:ext cx="2634019" cy="34938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265D58-04B4-EB43-972A-6571E87A20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952" cy="5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5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01" r="73813" b="44898"/>
          <a:stretch/>
        </p:blipFill>
        <p:spPr>
          <a:xfrm>
            <a:off x="9567081" y="3398293"/>
            <a:ext cx="2647666" cy="3452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54A268-2421-1641-A250-5521E2F9DA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952" cy="533067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794912C-812A-F44E-A283-72213C0D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4F96740-85D9-E941-99E1-3DDAD36C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8D415D3-5CF8-7A47-B898-6511A74A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6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5456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762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0" r="73948" b="44617"/>
          <a:stretch/>
        </p:blipFill>
        <p:spPr>
          <a:xfrm>
            <a:off x="9567080" y="3384645"/>
            <a:ext cx="2634019" cy="34938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C12C11-A267-DD47-B974-AC4C405F0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72304" y="348367"/>
            <a:ext cx="2573839" cy="533067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4D67C33-2C2D-6A48-BF86-D60FD28F03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C6E4EE3-B8DA-4529-A811-93362441A0E0}" type="datetimeFigureOut">
              <a:rPr lang="en-GB" smtClean="0"/>
              <a:pPr/>
              <a:t>11/04/2023</a:t>
            </a:fld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D2E29EA-73D0-7240-9D1F-EF25098E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517422-39B3-BC4C-9BCB-3F43FDB4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E507F8-0004-4BD2-8478-2451CF4D47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88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E4EE3-B8DA-4529-A811-93362441A0E0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507F8-0004-4BD2-8478-2451CF4D47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1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75" r:id="rId3"/>
    <p:sldLayoutId id="2147483651" r:id="rId4"/>
    <p:sldLayoutId id="2147483658" r:id="rId5"/>
    <p:sldLayoutId id="2147483676" r:id="rId6"/>
    <p:sldLayoutId id="2147483650" r:id="rId7"/>
    <p:sldLayoutId id="2147483652" r:id="rId8"/>
    <p:sldLayoutId id="2147483680" r:id="rId9"/>
    <p:sldLayoutId id="2147483681" r:id="rId10"/>
    <p:sldLayoutId id="2147483682" r:id="rId11"/>
    <p:sldLayoutId id="2147483683" r:id="rId12"/>
    <p:sldLayoutId id="2147483686" r:id="rId13"/>
    <p:sldLayoutId id="2147483687" r:id="rId14"/>
    <p:sldLayoutId id="2147483688" r:id="rId15"/>
    <p:sldLayoutId id="2147483689" r:id="rId16"/>
    <p:sldLayoutId id="2147483695" r:id="rId17"/>
    <p:sldLayoutId id="2147483696" r:id="rId18"/>
    <p:sldLayoutId id="2147483654" r:id="rId19"/>
    <p:sldLayoutId id="2147483655" r:id="rId20"/>
    <p:sldLayoutId id="2147483690" r:id="rId21"/>
    <p:sldLayoutId id="2147483691" r:id="rId22"/>
    <p:sldLayoutId id="2147483692" r:id="rId23"/>
    <p:sldLayoutId id="2147483693" r:id="rId24"/>
    <p:sldLayoutId id="2147483673" r:id="rId25"/>
    <p:sldLayoutId id="2147483694" r:id="rId26"/>
    <p:sldLayoutId id="2147483697" r:id="rId27"/>
    <p:sldLayoutId id="2147483706" r:id="rId28"/>
    <p:sldLayoutId id="2147483707" r:id="rId29"/>
    <p:sldLayoutId id="2147483708" r:id="rId30"/>
    <p:sldLayoutId id="2147483684" r:id="rId31"/>
    <p:sldLayoutId id="2147483698" r:id="rId32"/>
    <p:sldLayoutId id="2147483699" r:id="rId33"/>
    <p:sldLayoutId id="2147483656" r:id="rId34"/>
    <p:sldLayoutId id="2147483700" r:id="rId35"/>
    <p:sldLayoutId id="2147483701" r:id="rId3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EE762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49A1-1B95-4751-9B6E-28277347E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8536" y="1427163"/>
            <a:ext cx="8871045" cy="1430337"/>
          </a:xfrm>
        </p:spPr>
        <p:txBody>
          <a:bodyPr/>
          <a:lstStyle/>
          <a:p>
            <a:r>
              <a:rPr lang="en-US" dirty="0"/>
              <a:t>Business Support – Regional Ecosystem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0AEAE-2ADF-4A43-9CE6-A5942B194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1412" y="4907756"/>
            <a:ext cx="8871044" cy="1655762"/>
          </a:xfrm>
        </p:spPr>
        <p:txBody>
          <a:bodyPr/>
          <a:lstStyle/>
          <a:p>
            <a:r>
              <a:rPr lang="en-US" dirty="0"/>
              <a:t>UKSPF Local Partnership Group</a:t>
            </a:r>
          </a:p>
          <a:p>
            <a:r>
              <a:rPr lang="en-US" dirty="0"/>
              <a:t>23 Mar.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06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220C-5F8B-E3F7-9D36-AC7D769A8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30882"/>
            <a:ext cx="10515600" cy="1181559"/>
          </a:xfrm>
        </p:spPr>
        <p:txBody>
          <a:bodyPr>
            <a:normAutofit/>
          </a:bodyPr>
          <a:lstStyle/>
          <a:p>
            <a:r>
              <a:rPr lang="en-US" sz="3600" dirty="0"/>
              <a:t>Overall approach to business growth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B89A-0B09-BF73-4CB9-9C1E5D935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029532"/>
            <a:ext cx="1124712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WMCA has clear mandate to lead a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partnership-driven economic growth agenda </a:t>
            </a:r>
            <a:r>
              <a:rPr lang="en-GB" sz="1600" dirty="0"/>
              <a:t>to maximise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investment in the West Midlands – both public and private.  This complements work on </a:t>
            </a:r>
            <a:r>
              <a:rPr lang="en-GB" sz="1600" dirty="0"/>
              <a:t>physical transport, energy &amp; digital infrastructure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8E14F0C-7662-30B2-6A67-24D739EAAAD7}"/>
              </a:ext>
            </a:extLst>
          </p:cNvPr>
          <p:cNvSpPr/>
          <p:nvPr/>
        </p:nvSpPr>
        <p:spPr>
          <a:xfrm>
            <a:off x="737870" y="1791967"/>
            <a:ext cx="3139440" cy="2456444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Implementing Plan for Growth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build on regional strengths to grow good jobs at above-average rates in key clusters</a:t>
            </a: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91C5A7D1-06A2-D835-CC52-D60686D52ED8}"/>
              </a:ext>
            </a:extLst>
          </p:cNvPr>
          <p:cNvSpPr/>
          <p:nvPr/>
        </p:nvSpPr>
        <p:spPr>
          <a:xfrm>
            <a:off x="6056630" y="1609748"/>
            <a:ext cx="3139440" cy="2456444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Providing integrated support to businesses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including commissioning programmes like Made Smarter West Midlands 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E8200157-EFBC-DC87-C90A-908C4EF4B80A}"/>
              </a:ext>
            </a:extLst>
          </p:cNvPr>
          <p:cNvSpPr/>
          <p:nvPr/>
        </p:nvSpPr>
        <p:spPr>
          <a:xfrm>
            <a:off x="8775700" y="2837970"/>
            <a:ext cx="3139440" cy="2456444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Launching Innovation Accelerator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£33m invested in new growth clusters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F3F2403-8DD3-31E7-0A22-D0B9E0FFEE6E}"/>
              </a:ext>
            </a:extLst>
          </p:cNvPr>
          <p:cNvSpPr/>
          <p:nvPr/>
        </p:nvSpPr>
        <p:spPr>
          <a:xfrm>
            <a:off x="737870" y="4358655"/>
            <a:ext cx="3139440" cy="2456444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Core Business Support - UK Shared Prosperity Fund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– improve growth and productivity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D1A12926-FF2E-455E-0382-D55F9E5AF88E}"/>
              </a:ext>
            </a:extLst>
          </p:cNvPr>
          <p:cNvSpPr/>
          <p:nvPr/>
        </p:nvSpPr>
        <p:spPr>
          <a:xfrm>
            <a:off x="6096000" y="4290157"/>
            <a:ext cx="3139440" cy="2456444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Renewing our focus on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attracting FDI and strengthening exports</a:t>
            </a: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730A6E2A-A25C-26A4-CC9D-0E1A98AA876D}"/>
              </a:ext>
            </a:extLst>
          </p:cNvPr>
          <p:cNvSpPr/>
          <p:nvPr/>
        </p:nvSpPr>
        <p:spPr>
          <a:xfrm>
            <a:off x="3417570" y="3041062"/>
            <a:ext cx="3139440" cy="2456444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Securing new powers and funding from Government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 a new Trailblazing Devolution Deal</a:t>
            </a:r>
          </a:p>
        </p:txBody>
      </p:sp>
    </p:spTree>
    <p:extLst>
      <p:ext uri="{BB962C8B-B14F-4D97-AF65-F5344CB8AC3E}">
        <p14:creationId xmlns:p14="http://schemas.microsoft.com/office/powerpoint/2010/main" val="312369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220C-5F8B-E3F7-9D36-AC7D769A8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20" y="111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Business Growth WM – </a:t>
            </a:r>
            <a:br>
              <a:rPr lang="en-US" dirty="0"/>
            </a:br>
            <a:r>
              <a:rPr lang="en-US" dirty="0"/>
              <a:t>design principles – working in partnership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AE7F66-0754-F321-AA89-32B3E142B70F}"/>
              </a:ext>
            </a:extLst>
          </p:cNvPr>
          <p:cNvSpPr txBox="1"/>
          <p:nvPr/>
        </p:nvSpPr>
        <p:spPr>
          <a:xfrm>
            <a:off x="519430" y="5279072"/>
            <a:ext cx="111531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/>
              <a:t>Priorities underway:</a:t>
            </a:r>
            <a:r>
              <a:rPr lang="en-US" sz="18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Detailed work with current Growth Hubs, LAs and delivery partners to develop ways of working from 1 April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parallel,</a:t>
            </a:r>
            <a:r>
              <a:rPr lang="en-US" sz="1800" dirty="0"/>
              <a:t> broadening the offer to encompass private sector support, national </a:t>
            </a:r>
            <a:r>
              <a:rPr lang="en-US" sz="1800" dirty="0" err="1"/>
              <a:t>programmes</a:t>
            </a:r>
            <a:r>
              <a:rPr lang="en-US" sz="1800" dirty="0"/>
              <a:t>, universities and integration with clusters, innovation and FDI activity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B166ACA-E716-2430-A9B9-258E2766F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919156"/>
              </p:ext>
            </p:extLst>
          </p:nvPr>
        </p:nvGraphicFramePr>
        <p:xfrm>
          <a:off x="1104900" y="1689100"/>
          <a:ext cx="99822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1100">
                  <a:extLst>
                    <a:ext uri="{9D8B030D-6E8A-4147-A177-3AD203B41FA5}">
                      <a16:colId xmlns:a16="http://schemas.microsoft.com/office/drawing/2014/main" val="2812371468"/>
                    </a:ext>
                  </a:extLst>
                </a:gridCol>
                <a:gridCol w="4991100">
                  <a:extLst>
                    <a:ext uri="{9D8B030D-6E8A-4147-A177-3AD203B41FA5}">
                      <a16:colId xmlns:a16="http://schemas.microsoft.com/office/drawing/2014/main" val="18821338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indent="0">
                        <a:buFont typeface="Symbol" panose="05050102010706020507" pitchFamily="18" charset="2"/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a) Follow the recommendations of the (2021) WM business support review</a:t>
                      </a:r>
                    </a:p>
                    <a:p>
                      <a:pPr marL="720725" lvl="1" indent="-2730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high-quality, consistent core offer across the region</a:t>
                      </a:r>
                    </a:p>
                    <a:p>
                      <a:pPr marL="720725" lvl="1" indent="-2730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</a:t>
                      </a:r>
                      <a:r>
                        <a:rPr lang="en-GB" sz="1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lly integrated business support ecosystem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725" lvl="1" indent="-2730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Premium products targeted at regional priorities</a:t>
                      </a:r>
                    </a:p>
                    <a:p>
                      <a:pPr marL="720725" lvl="1" indent="-2730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Campaign to drive take-up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Symbol" panose="05050102010706020507" pitchFamily="18" charset="2"/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b) Focused on the needs of West Midlands busines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 and </a:t>
                      </a:r>
                      <a:r>
                        <a:rPr lang="en-US" sz="16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provider-driven</a:t>
                      </a:r>
                    </a:p>
                    <a:p>
                      <a:pPr marL="720725" lvl="1" indent="-28416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access to advice and specialist services</a:t>
                      </a:r>
                    </a:p>
                    <a:p>
                      <a:pPr marL="720725" lvl="1" indent="-28416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firms with potential to improve growth and productivity </a:t>
                      </a:r>
                    </a:p>
                    <a:p>
                      <a:pPr marL="720725" lvl="1" indent="-28416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 support with recruitment and skills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09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  Build on what works but not bein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 beholden to it  </a:t>
                      </a:r>
                      <a:r>
                        <a:rPr lang="en-US" sz="16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(e.g. new technology and delivery models)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d)  Focused on delivering real-world outcomes rather than ticking boxes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112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97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C9F11-A713-41A7-AE21-CE678589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20" y="243205"/>
            <a:ext cx="10515600" cy="1325563"/>
          </a:xfrm>
        </p:spPr>
        <p:txBody>
          <a:bodyPr/>
          <a:lstStyle/>
          <a:p>
            <a:pPr marL="803275" indent="-803275"/>
            <a:r>
              <a:rPr lang="en-US" dirty="0"/>
              <a:t>	Business Growth WM &amp; </a:t>
            </a:r>
            <a:br>
              <a:rPr lang="en-US" dirty="0"/>
            </a:br>
            <a:r>
              <a:rPr lang="en-US" dirty="0"/>
              <a:t>UK Shared Prosperity Fund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E029F-B0B3-485B-B1F8-3B1E651B3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225"/>
            <a:ext cx="10515600" cy="43513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dirty="0"/>
              <a:t>Central pillar of Levelling Up agenda with three key investment priorities: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dirty="0"/>
              <a:t>Approved by CA Board on 28 Oct. - £42.4m allocated to supporting businesses to Mar. 2025</a:t>
            </a:r>
          </a:p>
          <a:p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Focus is on delivering local “generic” support through hub-and-spoke model focused on local delivery </a:t>
            </a:r>
            <a:r>
              <a:rPr lang="en-US" sz="1800" b="1" u="sng" dirty="0"/>
              <a:t>and</a:t>
            </a:r>
            <a:r>
              <a:rPr lang="en-US" sz="1800" dirty="0"/>
              <a:t> WM-wide added value programmes through (e.g.) </a:t>
            </a:r>
            <a:r>
              <a:rPr lang="en-US" sz="1800" dirty="0" err="1"/>
              <a:t>decarbonisation</a:t>
            </a:r>
            <a:r>
              <a:rPr lang="en-US" sz="1800" dirty="0"/>
              <a:t>, investment readiness, grants to businesses etc. </a:t>
            </a:r>
          </a:p>
          <a:p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/>
              <a:t>Immediate focus to mobilise this new model, but with a clear eye on future opportunities to better embed / devolve national programmes, cluster work, private sector and university offer, FDI and trade activity.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7ECDBE-61C3-D09F-2FA9-746403712697}"/>
              </a:ext>
            </a:extLst>
          </p:cNvPr>
          <p:cNvSpPr/>
          <p:nvPr/>
        </p:nvSpPr>
        <p:spPr>
          <a:xfrm>
            <a:off x="1727200" y="2448560"/>
            <a:ext cx="2682240" cy="518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Community and Place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6A641B-6AA6-698C-9395-DB818F418214}"/>
              </a:ext>
            </a:extLst>
          </p:cNvPr>
          <p:cNvSpPr/>
          <p:nvPr/>
        </p:nvSpPr>
        <p:spPr>
          <a:xfrm>
            <a:off x="4561840" y="2448560"/>
            <a:ext cx="2682240" cy="518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Supporting Local Business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E00B67-0ACE-1A7E-7BF7-4DEE381CBFFC}"/>
              </a:ext>
            </a:extLst>
          </p:cNvPr>
          <p:cNvSpPr/>
          <p:nvPr/>
        </p:nvSpPr>
        <p:spPr>
          <a:xfrm>
            <a:off x="7477760" y="2448560"/>
            <a:ext cx="2682240" cy="518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People and Skills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22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C9F11-A713-41A7-AE21-CE678589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224" y="16748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Business Growth WM </a:t>
            </a:r>
            <a:br>
              <a:rPr lang="en-US" sz="4000" dirty="0"/>
            </a:br>
            <a:r>
              <a:rPr lang="en-US" sz="4000" dirty="0"/>
              <a:t> – Hub &amp; Spoke model schematic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E029F-B0B3-485B-B1F8-3B1E651B3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84" y="2276476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027DF41-2B2C-48A7-8DD5-9132A1557D1D}"/>
              </a:ext>
            </a:extLst>
          </p:cNvPr>
          <p:cNvSpPr/>
          <p:nvPr/>
        </p:nvSpPr>
        <p:spPr>
          <a:xfrm>
            <a:off x="7620759" y="2921901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8BC4901-6B99-485E-A63F-A752AD4787CC}"/>
              </a:ext>
            </a:extLst>
          </p:cNvPr>
          <p:cNvSpPr/>
          <p:nvPr/>
        </p:nvSpPr>
        <p:spPr>
          <a:xfrm>
            <a:off x="3025522" y="3035587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CB8F439-0847-48B3-BEC3-106F9A57135C}"/>
              </a:ext>
            </a:extLst>
          </p:cNvPr>
          <p:cNvSpPr/>
          <p:nvPr/>
        </p:nvSpPr>
        <p:spPr>
          <a:xfrm>
            <a:off x="7209282" y="4358273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E55510B-2300-4CC5-BDBF-680C3EE351C0}"/>
              </a:ext>
            </a:extLst>
          </p:cNvPr>
          <p:cNvSpPr/>
          <p:nvPr/>
        </p:nvSpPr>
        <p:spPr>
          <a:xfrm>
            <a:off x="5325999" y="4539456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65E575F-6FD9-407E-9550-C8DD704F318A}"/>
              </a:ext>
            </a:extLst>
          </p:cNvPr>
          <p:cNvSpPr/>
          <p:nvPr/>
        </p:nvSpPr>
        <p:spPr>
          <a:xfrm>
            <a:off x="6096000" y="1825625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D97583-62C9-46DA-A9CA-8F1BE54649C6}"/>
              </a:ext>
            </a:extLst>
          </p:cNvPr>
          <p:cNvSpPr/>
          <p:nvPr/>
        </p:nvSpPr>
        <p:spPr>
          <a:xfrm>
            <a:off x="4179952" y="1858025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ADECB8A-D075-459A-922E-DE3CB15415FD}"/>
              </a:ext>
            </a:extLst>
          </p:cNvPr>
          <p:cNvSpPr/>
          <p:nvPr/>
        </p:nvSpPr>
        <p:spPr>
          <a:xfrm>
            <a:off x="4800600" y="3143250"/>
            <a:ext cx="2476500" cy="106759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“Growth” Hub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 MI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Marketing and Comms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8059D3F-45C2-4443-BCA7-8B88E49CF810}"/>
              </a:ext>
            </a:extLst>
          </p:cNvPr>
          <p:cNvSpPr/>
          <p:nvPr/>
        </p:nvSpPr>
        <p:spPr>
          <a:xfrm>
            <a:off x="3582068" y="4251827"/>
            <a:ext cx="1485900" cy="1076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– local delivery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F8883AC-1A41-4299-9414-055AD45C6913}"/>
              </a:ext>
            </a:extLst>
          </p:cNvPr>
          <p:cNvCxnSpPr>
            <a:stCxn id="12" idx="7"/>
          </p:cNvCxnSpPr>
          <p:nvPr/>
        </p:nvCxnSpPr>
        <p:spPr>
          <a:xfrm flipV="1">
            <a:off x="4850363" y="4210845"/>
            <a:ext cx="78253" cy="1986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879C70B-9E69-43FC-AA89-D9F4FAD308E8}"/>
              </a:ext>
            </a:extLst>
          </p:cNvPr>
          <p:cNvCxnSpPr>
            <a:cxnSpLocks/>
            <a:stCxn id="6" idx="6"/>
          </p:cNvCxnSpPr>
          <p:nvPr/>
        </p:nvCxnSpPr>
        <p:spPr>
          <a:xfrm flipV="1">
            <a:off x="4511422" y="3573749"/>
            <a:ext cx="289178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F49BDBD-C73F-4131-97C7-D9601713BDA3}"/>
              </a:ext>
            </a:extLst>
          </p:cNvPr>
          <p:cNvCxnSpPr>
            <a:cxnSpLocks/>
          </p:cNvCxnSpPr>
          <p:nvPr/>
        </p:nvCxnSpPr>
        <p:spPr>
          <a:xfrm>
            <a:off x="5295900" y="2895672"/>
            <a:ext cx="81916" cy="2065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CC489C5-E918-4D79-824E-D0DC6FA75C1D}"/>
              </a:ext>
            </a:extLst>
          </p:cNvPr>
          <p:cNvCxnSpPr/>
          <p:nvPr/>
        </p:nvCxnSpPr>
        <p:spPr>
          <a:xfrm flipV="1">
            <a:off x="6526150" y="2942937"/>
            <a:ext cx="176402" cy="2003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9E8D20-14E3-424F-9396-2E6C04EA4A61}"/>
              </a:ext>
            </a:extLst>
          </p:cNvPr>
          <p:cNvCxnSpPr>
            <a:cxnSpLocks/>
            <a:stCxn id="5" idx="2"/>
          </p:cNvCxnSpPr>
          <p:nvPr/>
        </p:nvCxnSpPr>
        <p:spPr>
          <a:xfrm flipH="1" flipV="1">
            <a:off x="7304912" y="3460063"/>
            <a:ext cx="315847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F25683A-C4B5-42E9-ABAB-98FF4D746AAD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7209282" y="4251827"/>
            <a:ext cx="217605" cy="2640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2599F94-2818-4128-8AAF-6D00F1C9D900}"/>
              </a:ext>
            </a:extLst>
          </p:cNvPr>
          <p:cNvCxnSpPr>
            <a:cxnSpLocks/>
          </p:cNvCxnSpPr>
          <p:nvPr/>
        </p:nvCxnSpPr>
        <p:spPr>
          <a:xfrm flipV="1">
            <a:off x="6096000" y="4271256"/>
            <a:ext cx="7973" cy="2252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594CFE9D-76A4-4AB4-955D-2EDBB8294DE1}"/>
              </a:ext>
            </a:extLst>
          </p:cNvPr>
          <p:cNvSpPr/>
          <p:nvPr/>
        </p:nvSpPr>
        <p:spPr>
          <a:xfrm>
            <a:off x="1233584" y="1381330"/>
            <a:ext cx="1536668" cy="3534156"/>
          </a:xfrm>
          <a:prstGeom prst="rect">
            <a:avLst/>
          </a:prstGeom>
          <a:solidFill>
            <a:srgbClr val="5456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 </a:t>
            </a:r>
            <a:r>
              <a:rPr kumimoji="0" lang="en-US" sz="1800" b="0" i="0" u="sng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programmes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delivered in the WM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0425188-B65B-4BC3-9EA7-C0A9DADF4BBB}"/>
              </a:ext>
            </a:extLst>
          </p:cNvPr>
          <p:cNvSpPr/>
          <p:nvPr/>
        </p:nvSpPr>
        <p:spPr>
          <a:xfrm>
            <a:off x="9498770" y="1350374"/>
            <a:ext cx="1290690" cy="3534156"/>
          </a:xfrm>
          <a:prstGeom prst="rect">
            <a:avLst/>
          </a:prstGeom>
          <a:solidFill>
            <a:srgbClr val="5456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Private sector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offer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9FE7AEBB-A20E-4D95-AE53-9ABAB18488F7}"/>
              </a:ext>
            </a:extLst>
          </p:cNvPr>
          <p:cNvSpPr/>
          <p:nvPr/>
        </p:nvSpPr>
        <p:spPr>
          <a:xfrm rot="10800000">
            <a:off x="1981200" y="3492463"/>
            <a:ext cx="8313272" cy="3235093"/>
          </a:xfrm>
          <a:prstGeom prst="blockArc">
            <a:avLst/>
          </a:prstGeom>
          <a:solidFill>
            <a:srgbClr val="5456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774DC57-4757-4938-8DC6-2F4982C1E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059" y="5845060"/>
            <a:ext cx="4773582" cy="4938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B176EFB-57B6-41C3-B7CC-36E7108C5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221" y="6215281"/>
            <a:ext cx="3505504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7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Growth WM – </a:t>
            </a:r>
            <a:br>
              <a:rPr lang="en-GB" dirty="0"/>
            </a:br>
            <a:r>
              <a:rPr lang="en-GB" dirty="0"/>
              <a:t>Customer Journey at a local level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5659" y="1600201"/>
            <a:ext cx="4528816" cy="513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377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C9F11-A713-41A7-AE21-CE678589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920" y="243205"/>
            <a:ext cx="10515600" cy="1325563"/>
          </a:xfrm>
        </p:spPr>
        <p:txBody>
          <a:bodyPr/>
          <a:lstStyle/>
          <a:p>
            <a:pPr marL="803275" indent="-803275"/>
            <a:r>
              <a:rPr lang="en-US" dirty="0"/>
              <a:t>	Business Growth WM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E029F-B0B3-485B-B1F8-3B1E651B3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225"/>
            <a:ext cx="10515600" cy="43513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77AF76-20A9-BCAE-D54F-4636BEEC5DED}"/>
              </a:ext>
            </a:extLst>
          </p:cNvPr>
          <p:cNvSpPr txBox="1"/>
          <p:nvPr/>
        </p:nvSpPr>
        <p:spPr>
          <a:xfrm>
            <a:off x="1076324" y="1270062"/>
            <a:ext cx="9801225" cy="475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EE762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From 1 April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Authorities will have in place provisio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for </a:t>
            </a: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locally-based services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a combination of advisors and account managers, commissioned services and grants to businesses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website and phone number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refer businesses to locally-based services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BCLEP Growth Hub will cease to exist;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GBSLEP Growth Hub will deliver local services in Birmingham and Solihull (and close some legacy projects in Q1 2023/4); C&amp;W Growth Hub will continue with a focus on delivery in Coventry and Warwickshire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greed </a:t>
            </a: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consistent customer journey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 businesses through the ecosystem with a focus on light-touch support for the majority of businesses and in-depth support for those with the most </a:t>
            </a: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growth potential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(see Customer Journey)</a:t>
            </a:r>
            <a:endParaRPr lang="en-GB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Commissioning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 a region-wide investor readiness programme and a decarbonisation programme with delivery from May.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7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3C36B4FB91304ABF8B83D419D806A2" ma:contentTypeVersion="15" ma:contentTypeDescription="Create a new document." ma:contentTypeScope="" ma:versionID="b1c6b56554c6d9d58aca45c3443a3158">
  <xsd:schema xmlns:xsd="http://www.w3.org/2001/XMLSchema" xmlns:xs="http://www.w3.org/2001/XMLSchema" xmlns:p="http://schemas.microsoft.com/office/2006/metadata/properties" xmlns:ns2="319846c4-8451-433c-9a58-b485a37bf723" xmlns:ns3="8b6c61d1-1f37-48a6-a76f-beb2da644a21" targetNamespace="http://schemas.microsoft.com/office/2006/metadata/properties" ma:root="true" ma:fieldsID="86947312e16839285aaad030f01fcd4e" ns2:_="" ns3:_="">
    <xsd:import namespace="319846c4-8451-433c-9a58-b485a37bf723"/>
    <xsd:import namespace="8b6c61d1-1f37-48a6-a76f-beb2da644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9846c4-8451-433c-9a58-b485a37bf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a49b27d-a8f4-4e0a-9d7a-7a66872d4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c61d1-1f37-48a6-a76f-beb2da644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c299524-a558-4f31-bc92-aa7d292efad2}" ma:internalName="TaxCatchAll" ma:showField="CatchAllData" ma:web="8b6c61d1-1f37-48a6-a76f-beb2da644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9846c4-8451-433c-9a58-b485a37bf723">
      <Terms xmlns="http://schemas.microsoft.com/office/infopath/2007/PartnerControls"/>
    </lcf76f155ced4ddcb4097134ff3c332f>
    <TaxCatchAll xmlns="8b6c61d1-1f37-48a6-a76f-beb2da644a21" xsi:nil="true"/>
  </documentManagement>
</p:properties>
</file>

<file path=customXml/itemProps1.xml><?xml version="1.0" encoding="utf-8"?>
<ds:datastoreItem xmlns:ds="http://schemas.openxmlformats.org/officeDocument/2006/customXml" ds:itemID="{EFB437CA-B229-421B-BE52-28136C088184}"/>
</file>

<file path=customXml/itemProps2.xml><?xml version="1.0" encoding="utf-8"?>
<ds:datastoreItem xmlns:ds="http://schemas.openxmlformats.org/officeDocument/2006/customXml" ds:itemID="{41327E9F-B5BC-4182-81F9-169CD56ADA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02545D-0E21-494A-B0AD-059A2517158F}">
  <ds:schemaRefs>
    <ds:schemaRef ds:uri="725d24fc-809a-4bdd-9738-c3b59f874622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8b33ecfc-20ee-459b-bc87-3ecb00cb78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10411</TotalTime>
  <Words>638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Business Support – Regional Ecosystem</vt:lpstr>
      <vt:lpstr>Overall approach to business growth</vt:lpstr>
      <vt:lpstr>Business Growth WM –  design principles – working in partnership</vt:lpstr>
      <vt:lpstr> Business Growth WM &amp;  UK Shared Prosperity Fund</vt:lpstr>
      <vt:lpstr>Business Growth WM   – Hub &amp; Spoke model schematic</vt:lpstr>
      <vt:lpstr>Business Growth WM –  Customer Journey at a local level</vt:lpstr>
      <vt:lpstr> Business Growth WM</vt:lpstr>
    </vt:vector>
  </TitlesOfParts>
  <Company>Centro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 Ainge</dc:creator>
  <cp:lastModifiedBy>Paul Edwards</cp:lastModifiedBy>
  <cp:revision>110</cp:revision>
  <cp:lastPrinted>2023-03-23T08:57:37Z</cp:lastPrinted>
  <dcterms:created xsi:type="dcterms:W3CDTF">2018-06-19T13:56:28Z</dcterms:created>
  <dcterms:modified xsi:type="dcterms:W3CDTF">2023-04-11T10:48:43Z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0x010100F63C36B4FB91304ABF8B83D419D806A2</vt:lpwstr>
  </property>
  <property fmtid="{D5CDD505-2E9C-101B-9397-08002B2CF9AE}" pid="3" name="MediaServiceImageTags">
    <vt:lpwstr/>
  </property>
</Properties>
</file>